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3" autoAdjust="0"/>
  </p:normalViewPr>
  <p:slideViewPr>
    <p:cSldViewPr>
      <p:cViewPr varScale="1">
        <p:scale>
          <a:sx n="54" d="100"/>
          <a:sy n="5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учащихся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гречневая</c:v>
                </c:pt>
                <c:pt idx="1">
                  <c:v>ячневая</c:v>
                </c:pt>
                <c:pt idx="2">
                  <c:v>пшеничная</c:v>
                </c:pt>
                <c:pt idx="3">
                  <c:v>манная</c:v>
                </c:pt>
                <c:pt idx="4">
                  <c:v>рисовая</c:v>
                </c:pt>
                <c:pt idx="5">
                  <c:v>овсяная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</c:v>
                </c:pt>
                <c:pt idx="1">
                  <c:v>5</c:v>
                </c:pt>
                <c:pt idx="2">
                  <c:v>15</c:v>
                </c:pt>
                <c:pt idx="3">
                  <c:v>39</c:v>
                </c:pt>
                <c:pt idx="4">
                  <c:v>17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гречневая</c:v>
                </c:pt>
                <c:pt idx="1">
                  <c:v>ячневая</c:v>
                </c:pt>
                <c:pt idx="2">
                  <c:v>пшеничная</c:v>
                </c:pt>
                <c:pt idx="3">
                  <c:v>манная</c:v>
                </c:pt>
                <c:pt idx="4">
                  <c:v>рисовая</c:v>
                </c:pt>
                <c:pt idx="5">
                  <c:v>овсяная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гречневая</c:v>
                </c:pt>
                <c:pt idx="1">
                  <c:v>ячневая</c:v>
                </c:pt>
                <c:pt idx="2">
                  <c:v>пшеничная</c:v>
                </c:pt>
                <c:pt idx="3">
                  <c:v>манная</c:v>
                </c:pt>
                <c:pt idx="4">
                  <c:v>рисовая</c:v>
                </c:pt>
                <c:pt idx="5">
                  <c:v>овсяная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axId val="71693056"/>
        <c:axId val="71694592"/>
      </c:barChart>
      <c:catAx>
        <c:axId val="71693056"/>
        <c:scaling>
          <c:orientation val="minMax"/>
        </c:scaling>
        <c:axPos val="b"/>
        <c:tickLblPos val="nextTo"/>
        <c:crossAx val="71694592"/>
        <c:crosses val="autoZero"/>
        <c:auto val="1"/>
        <c:lblAlgn val="ctr"/>
        <c:lblOffset val="100"/>
      </c:catAx>
      <c:valAx>
        <c:axId val="71694592"/>
        <c:scaling>
          <c:orientation val="minMax"/>
        </c:scaling>
        <c:axPos val="l"/>
        <c:majorGridlines/>
        <c:numFmt formatCode="General" sourceLinked="1"/>
        <c:tickLblPos val="nextTo"/>
        <c:crossAx val="71693056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2"/>
        <c:delete val="1"/>
      </c:legendEntry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5777376786235062E-2"/>
          <c:y val="2.421634795650545E-2"/>
          <c:w val="0.90413003062117281"/>
          <c:h val="0.683050556180477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ежедневно</c:v>
                </c:pt>
                <c:pt idx="1">
                  <c:v>через день</c:v>
                </c:pt>
                <c:pt idx="2">
                  <c:v>2 раза в неделю</c:v>
                </c:pt>
                <c:pt idx="3">
                  <c:v>1 раз в неделю</c:v>
                </c:pt>
                <c:pt idx="4">
                  <c:v>ем только в школе</c:v>
                </c:pt>
                <c:pt idx="5">
                  <c:v>не ем вообще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учащихся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ежедневно</c:v>
                </c:pt>
                <c:pt idx="1">
                  <c:v>через день</c:v>
                </c:pt>
                <c:pt idx="2">
                  <c:v>2 раза в неделю</c:v>
                </c:pt>
                <c:pt idx="3">
                  <c:v>1 раз в неделю</c:v>
                </c:pt>
                <c:pt idx="4">
                  <c:v>ем только в школе</c:v>
                </c:pt>
                <c:pt idx="5">
                  <c:v>не ем вообще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</c:v>
                </c:pt>
                <c:pt idx="1">
                  <c:v>15</c:v>
                </c:pt>
                <c:pt idx="2">
                  <c:v>8</c:v>
                </c:pt>
                <c:pt idx="3">
                  <c:v>8</c:v>
                </c:pt>
                <c:pt idx="4">
                  <c:v>19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ежедневно</c:v>
                </c:pt>
                <c:pt idx="1">
                  <c:v>через день</c:v>
                </c:pt>
                <c:pt idx="2">
                  <c:v>2 раза в неделю</c:v>
                </c:pt>
                <c:pt idx="3">
                  <c:v>1 раз в неделю</c:v>
                </c:pt>
                <c:pt idx="4">
                  <c:v>ем только в школе</c:v>
                </c:pt>
                <c:pt idx="5">
                  <c:v>не ем вообще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axId val="74123520"/>
        <c:axId val="74129408"/>
      </c:barChart>
      <c:catAx>
        <c:axId val="74123520"/>
        <c:scaling>
          <c:orientation val="minMax"/>
        </c:scaling>
        <c:axPos val="b"/>
        <c:tickLblPos val="nextTo"/>
        <c:crossAx val="74129408"/>
        <c:crosses val="autoZero"/>
        <c:auto val="1"/>
        <c:lblAlgn val="ctr"/>
        <c:lblOffset val="100"/>
      </c:catAx>
      <c:valAx>
        <c:axId val="74129408"/>
        <c:scaling>
          <c:orientation val="minMax"/>
        </c:scaling>
        <c:axPos val="l"/>
        <c:majorGridlines/>
        <c:numFmt formatCode="General" sourceLinked="1"/>
        <c:tickLblPos val="nextTo"/>
        <c:crossAx val="74123520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2"/>
        <c:delete val="1"/>
      </c:legendEntry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2А класс</c:v>
                </c:pt>
                <c:pt idx="1">
                  <c:v>2Б класс</c:v>
                </c:pt>
                <c:pt idx="2">
                  <c:v>2В класс</c:v>
                </c:pt>
                <c:pt idx="3">
                  <c:v>2С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накртыто порций</c:v>
                </c:pt>
              </c:strCache>
            </c:strRef>
          </c:tx>
          <c:dLbls>
            <c:dLbl>
              <c:idx val="0"/>
              <c:showVal val="1"/>
              <c:separator>
</c:separator>
            </c:dLbl>
            <c:delete val="1"/>
            <c:separator>
</c:separator>
          </c:dLbls>
          <c:cat>
            <c:strRef>
              <c:f>Лист1!$A$2:$A$5</c:f>
              <c:strCache>
                <c:ptCount val="4"/>
                <c:pt idx="0">
                  <c:v>2А класс</c:v>
                </c:pt>
                <c:pt idx="1">
                  <c:v>2Б класс</c:v>
                </c:pt>
                <c:pt idx="2">
                  <c:v>2В класс</c:v>
                </c:pt>
                <c:pt idx="3">
                  <c:v>2С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16</c:v>
                </c:pt>
                <c:pt idx="2">
                  <c:v>8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съедено порций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2А класс</c:v>
                </c:pt>
                <c:pt idx="1">
                  <c:v>2Б класс</c:v>
                </c:pt>
                <c:pt idx="2">
                  <c:v>2В класс</c:v>
                </c:pt>
                <c:pt idx="3">
                  <c:v>2С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axId val="74175232"/>
        <c:axId val="74176768"/>
      </c:barChart>
      <c:catAx>
        <c:axId val="74175232"/>
        <c:scaling>
          <c:orientation val="minMax"/>
        </c:scaling>
        <c:axPos val="b"/>
        <c:tickLblPos val="nextTo"/>
        <c:crossAx val="74176768"/>
        <c:crosses val="autoZero"/>
        <c:auto val="1"/>
        <c:lblAlgn val="ctr"/>
        <c:lblOffset val="100"/>
      </c:catAx>
      <c:valAx>
        <c:axId val="74176768"/>
        <c:scaling>
          <c:orientation val="minMax"/>
        </c:scaling>
        <c:axPos val="l"/>
        <c:majorGridlines/>
        <c:numFmt formatCode="General" sourceLinked="1"/>
        <c:tickLblPos val="nextTo"/>
        <c:crossAx val="74175232"/>
        <c:crosses val="autoZero"/>
        <c:crossBetween val="between"/>
      </c:valAx>
    </c:plotArea>
    <c:legend>
      <c:legendPos val="r"/>
      <c:legendEntry>
        <c:idx val="0"/>
        <c:delete val="1"/>
      </c:legendEntry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2E067-87E6-416F-A91C-A18A65BF187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1C9F1-668F-4B6E-8875-30A7C68C2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1C9F1-668F-4B6E-8875-30A7C68C287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78117D5-E862-4E2D-BE5F-30610D1BEF4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26B23F0-9278-49F8-98C5-83E136CDEC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64320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Comic Sans MS" pitchFamily="66" charset="0"/>
              </a:rPr>
              <a:t>Без каши ни во что и труды наши</a:t>
            </a:r>
            <a:endParaRPr lang="ru-RU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786190"/>
            <a:ext cx="4052886" cy="242889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Подготовили работу:</a:t>
            </a:r>
          </a:p>
          <a:p>
            <a:r>
              <a:rPr lang="ru-RU" i="1" dirty="0">
                <a:solidFill>
                  <a:schemeClr val="tx1"/>
                </a:solidFill>
              </a:rPr>
              <a:t>у</a:t>
            </a:r>
            <a:r>
              <a:rPr lang="ru-RU" i="1" dirty="0" smtClean="0">
                <a:solidFill>
                  <a:schemeClr val="tx1"/>
                </a:solidFill>
              </a:rPr>
              <a:t>чащиеся 2 «Б» класса школы №7: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Ванюкова </a:t>
            </a:r>
            <a:r>
              <a:rPr lang="ru-RU" i="1" dirty="0">
                <a:solidFill>
                  <a:schemeClr val="tx1"/>
                </a:solidFill>
              </a:rPr>
              <a:t>Д</a:t>
            </a:r>
            <a:r>
              <a:rPr lang="ru-RU" i="1" dirty="0" smtClean="0">
                <a:solidFill>
                  <a:schemeClr val="tx1"/>
                </a:solidFill>
              </a:rPr>
              <a:t>арья, </a:t>
            </a:r>
          </a:p>
          <a:p>
            <a:r>
              <a:rPr lang="ru-RU" i="1" dirty="0" err="1" smtClean="0">
                <a:solidFill>
                  <a:schemeClr val="tx1"/>
                </a:solidFill>
              </a:rPr>
              <a:t>Гречкина</a:t>
            </a:r>
            <a:r>
              <a:rPr lang="ru-RU" i="1" dirty="0" smtClean="0">
                <a:solidFill>
                  <a:schemeClr val="tx1"/>
                </a:solidFill>
              </a:rPr>
              <a:t> Анастасия,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Караваева </a:t>
            </a:r>
            <a:r>
              <a:rPr lang="ru-RU" i="1" dirty="0">
                <a:solidFill>
                  <a:schemeClr val="tx1"/>
                </a:solidFill>
              </a:rPr>
              <a:t>В</a:t>
            </a:r>
            <a:r>
              <a:rPr lang="ru-RU" i="1" dirty="0" smtClean="0">
                <a:solidFill>
                  <a:schemeClr val="tx1"/>
                </a:solidFill>
              </a:rPr>
              <a:t>алерия,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Щеглова Кристина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4040188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Пшеничная каша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572000" y="500042"/>
            <a:ext cx="4041775" cy="67944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Манная каша</a:t>
            </a:r>
            <a:endParaRPr lang="ru-RU" sz="3200" dirty="0"/>
          </a:p>
        </p:txBody>
      </p:sp>
      <p:pic>
        <p:nvPicPr>
          <p:cNvPr id="12" name="Содержимое 11" descr="пшеничная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-285784" y="2071678"/>
            <a:ext cx="4754568" cy="4071966"/>
          </a:xfrm>
        </p:spPr>
      </p:pic>
      <p:pic>
        <p:nvPicPr>
          <p:cNvPr id="13" name="Содержимое 12" descr="манная каша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64075" y="1457738"/>
            <a:ext cx="4265643" cy="3328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Рис</a:t>
            </a:r>
            <a:endParaRPr lang="ru-RU" dirty="0"/>
          </a:p>
        </p:txBody>
      </p:sp>
      <p:pic>
        <p:nvPicPr>
          <p:cNvPr id="9" name="Содержимое 8" descr="рис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738" y="1142984"/>
            <a:ext cx="4693014" cy="4071966"/>
          </a:xfrm>
        </p:spPr>
      </p:pic>
      <p:pic>
        <p:nvPicPr>
          <p:cNvPr id="10" name="Рисунок 9" descr="рис на воде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95746" y="3071810"/>
            <a:ext cx="5048253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Рисовая каша</a:t>
            </a:r>
            <a:endParaRPr lang="ru-RU" dirty="0"/>
          </a:p>
        </p:txBody>
      </p:sp>
      <p:pic>
        <p:nvPicPr>
          <p:cNvPr id="4" name="Содержимое 3" descr="рисовая каш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285860"/>
            <a:ext cx="7929586" cy="6656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Овёс</a:t>
            </a:r>
            <a:endParaRPr lang="ru-RU" dirty="0"/>
          </a:p>
        </p:txBody>
      </p:sp>
      <p:pic>
        <p:nvPicPr>
          <p:cNvPr id="4" name="Содержимое 3" descr="овёс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2" y="1000108"/>
            <a:ext cx="5357850" cy="5528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4040188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Овсяная каша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285728"/>
            <a:ext cx="4041775" cy="642942"/>
          </a:xfrm>
        </p:spPr>
        <p:txBody>
          <a:bodyPr>
            <a:normAutofit/>
          </a:bodyPr>
          <a:lstStyle/>
          <a:p>
            <a:r>
              <a:rPr lang="ru-RU" sz="3200" dirty="0"/>
              <a:t>Г</a:t>
            </a:r>
            <a:r>
              <a:rPr lang="ru-RU" sz="3200" dirty="0" smtClean="0"/>
              <a:t>еркулес</a:t>
            </a:r>
            <a:endParaRPr lang="ru-RU" sz="3200" dirty="0"/>
          </a:p>
        </p:txBody>
      </p:sp>
      <p:pic>
        <p:nvPicPr>
          <p:cNvPr id="10" name="Содержимое 9" descr="овс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-642974" y="1500174"/>
            <a:ext cx="5085684" cy="4286280"/>
          </a:xfrm>
        </p:spPr>
      </p:pic>
      <p:pic>
        <p:nvPicPr>
          <p:cNvPr id="11" name="Содержимое 10" descr="овсянка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071890" y="1500174"/>
            <a:ext cx="5072110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Просо</a:t>
            </a:r>
            <a:endParaRPr lang="ru-RU" dirty="0"/>
          </a:p>
        </p:txBody>
      </p:sp>
      <p:pic>
        <p:nvPicPr>
          <p:cNvPr id="9" name="Содержимое 8" descr="просо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00232" y="1270259"/>
            <a:ext cx="6286544" cy="522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Пшённая каша</a:t>
            </a:r>
            <a:endParaRPr lang="ru-RU" dirty="0"/>
          </a:p>
        </p:txBody>
      </p:sp>
      <p:pic>
        <p:nvPicPr>
          <p:cNvPr id="4" name="Содержимое 3" descr="пшенная каш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57356" y="1401962"/>
            <a:ext cx="6572296" cy="495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Гречиха</a:t>
            </a:r>
            <a:endParaRPr lang="ru-RU" dirty="0"/>
          </a:p>
        </p:txBody>
      </p:sp>
      <p:pic>
        <p:nvPicPr>
          <p:cNvPr id="4" name="Содержимое 3" descr="гречих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285860"/>
            <a:ext cx="7822125" cy="5211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Гречневая каша</a:t>
            </a:r>
            <a:endParaRPr lang="ru-RU" dirty="0"/>
          </a:p>
        </p:txBody>
      </p:sp>
      <p:pic>
        <p:nvPicPr>
          <p:cNvPr id="4" name="Содержимое 3" descr="гречневая каш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1142984"/>
            <a:ext cx="478634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</a:t>
            </a:r>
            <a:r>
              <a:rPr lang="ru-RU" dirty="0" smtClean="0"/>
              <a:t>чмень</a:t>
            </a:r>
            <a:endParaRPr lang="ru-RU" dirty="0"/>
          </a:p>
        </p:txBody>
      </p:sp>
      <p:pic>
        <p:nvPicPr>
          <p:cNvPr id="4" name="Содержимое 3" descr="ячмень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2" y="1071546"/>
            <a:ext cx="5453196" cy="5524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643042" y="306367"/>
            <a:ext cx="657229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428604"/>
            <a:ext cx="4040188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Перловая каша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572000" y="428604"/>
            <a:ext cx="4041775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Ячневая каша</a:t>
            </a:r>
            <a:endParaRPr lang="ru-RU" sz="3200" dirty="0"/>
          </a:p>
        </p:txBody>
      </p:sp>
      <p:pic>
        <p:nvPicPr>
          <p:cNvPr id="9" name="Содержимое 8" descr="перловая каша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691243"/>
            <a:ext cx="4265643" cy="3809459"/>
          </a:xfrm>
        </p:spPr>
      </p:pic>
      <p:pic>
        <p:nvPicPr>
          <p:cNvPr id="10" name="Содержимое 9" descr="ячневая крупа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1785926"/>
            <a:ext cx="4022725" cy="3697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pic>
        <p:nvPicPr>
          <p:cNvPr id="9" name="Содержимое 8" descr="IMG_59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1357298"/>
            <a:ext cx="6813571" cy="5110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928670"/>
            <a:ext cx="5429288" cy="550072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i="1" dirty="0">
                <a:solidFill>
                  <a:srgbClr val="0070C0"/>
                </a:solidFill>
              </a:rPr>
              <a:t>Уважаемые ребята, ответьте, пожалуйста, на наши вопросы.</a:t>
            </a:r>
            <a:endParaRPr lang="ru-RU" dirty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ru-RU" i="1" dirty="0" smtClean="0"/>
              <a:t>	</a:t>
            </a:r>
            <a:r>
              <a:rPr lang="ru-RU" i="1" dirty="0" smtClean="0">
                <a:solidFill>
                  <a:srgbClr val="FF0000"/>
                </a:solidFill>
              </a:rPr>
              <a:t>Какую </a:t>
            </a:r>
            <a:r>
              <a:rPr lang="ru-RU" i="1" dirty="0">
                <a:solidFill>
                  <a:srgbClr val="FF0000"/>
                </a:solidFill>
              </a:rPr>
              <a:t>кашу вы любите?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Гречневую</a:t>
            </a:r>
            <a:endParaRPr lang="ru-RU" dirty="0"/>
          </a:p>
          <a:p>
            <a:pPr>
              <a:buNone/>
            </a:pPr>
            <a:r>
              <a:rPr lang="ru-RU" dirty="0"/>
              <a:t>Ячневую</a:t>
            </a:r>
          </a:p>
          <a:p>
            <a:pPr>
              <a:buNone/>
            </a:pPr>
            <a:r>
              <a:rPr lang="ru-RU" dirty="0"/>
              <a:t>Пшеничную</a:t>
            </a:r>
          </a:p>
          <a:p>
            <a:pPr>
              <a:buNone/>
            </a:pPr>
            <a:r>
              <a:rPr lang="ru-RU" dirty="0"/>
              <a:t>Манную</a:t>
            </a:r>
          </a:p>
          <a:p>
            <a:pPr>
              <a:buNone/>
            </a:pPr>
            <a:r>
              <a:rPr lang="ru-RU" dirty="0"/>
              <a:t>Рисовую</a:t>
            </a:r>
          </a:p>
          <a:p>
            <a:pPr>
              <a:buNone/>
            </a:pPr>
            <a:r>
              <a:rPr lang="ru-RU" dirty="0"/>
              <a:t>Овсяную (геркулес)</a:t>
            </a:r>
          </a:p>
          <a:p>
            <a:pPr>
              <a:buNone/>
            </a:pPr>
            <a:r>
              <a:rPr lang="ru-RU" dirty="0"/>
              <a:t>Пшённую</a:t>
            </a:r>
          </a:p>
          <a:p>
            <a:pPr>
              <a:buNone/>
            </a:pPr>
            <a:r>
              <a:rPr lang="ru-RU" dirty="0"/>
              <a:t>Вообще не люблю</a:t>
            </a:r>
          </a:p>
          <a:p>
            <a:pPr lvl="0">
              <a:buNone/>
            </a:pP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Как часто вы едите кашу?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Ежедневно</a:t>
            </a:r>
            <a:endParaRPr lang="ru-RU" dirty="0"/>
          </a:p>
          <a:p>
            <a:pPr>
              <a:buNone/>
            </a:pPr>
            <a:r>
              <a:rPr lang="ru-RU" dirty="0"/>
              <a:t>Через день</a:t>
            </a:r>
          </a:p>
          <a:p>
            <a:pPr>
              <a:buNone/>
            </a:pPr>
            <a:r>
              <a:rPr lang="ru-RU" dirty="0"/>
              <a:t>2 раза в неделю</a:t>
            </a:r>
          </a:p>
          <a:p>
            <a:pPr>
              <a:buNone/>
            </a:pPr>
            <a:r>
              <a:rPr lang="ru-RU" dirty="0"/>
              <a:t>1 раз в неделю</a:t>
            </a:r>
          </a:p>
          <a:p>
            <a:pPr>
              <a:buNone/>
            </a:pPr>
            <a:r>
              <a:rPr lang="ru-RU" dirty="0"/>
              <a:t>Ем только в школе</a:t>
            </a:r>
          </a:p>
          <a:p>
            <a:pPr>
              <a:buNone/>
            </a:pPr>
            <a:r>
              <a:rPr lang="ru-RU" dirty="0"/>
              <a:t>Не ем вообще.</a:t>
            </a:r>
          </a:p>
          <a:p>
            <a:pPr lvl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FF0000"/>
                </a:solidFill>
              </a:rPr>
              <a:t>Как вы считаете, чем полезна каша?</a:t>
            </a: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i="1" dirty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85786" y="1285860"/>
          <a:ext cx="764386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" y="3667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7158" y="820101"/>
            <a:ext cx="8786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Какую кашу предпочитают дети 2-х классов школы №7.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5"/>
            <a:ext cx="8429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 часто дети 2-х классов школы №7 едят </a:t>
            </a:r>
            <a:r>
              <a:rPr lang="ru-RU" sz="2800" b="1" dirty="0" smtClean="0"/>
              <a:t>кашу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285860"/>
          <a:ext cx="771530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Наблюдение</a:t>
            </a:r>
            <a:endParaRPr lang="ru-RU" dirty="0"/>
          </a:p>
        </p:txBody>
      </p:sp>
      <p:pic>
        <p:nvPicPr>
          <p:cNvPr id="4" name="Содержимое 3" descr="IMG_59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191800"/>
            <a:ext cx="6742133" cy="505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3350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Употребление каши учащимися 2-х классов школы № 7.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000108"/>
          <a:ext cx="8501122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Беседа с заведующей столовой МАОУ СОШ №  7.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IMG_59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43047" y="1447800"/>
            <a:ext cx="6642128" cy="4981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Мы познакомились с проблемой по литературным источникам и пришли к выводу, что каши очень полезный продукт. Наиболее полезными являются гречневая и ячневая каши. Наименее полезной – манная.</a:t>
            </a:r>
          </a:p>
          <a:p>
            <a:pPr lvl="0"/>
            <a:r>
              <a:rPr lang="ru-RU" dirty="0"/>
              <a:t>Анкетирование учащихся помогло увидеть нам, какие каши любят больше всего дети. А также мы узнали, что ребята очень мало знают об этом полезном блюде.</a:t>
            </a:r>
          </a:p>
          <a:p>
            <a:pPr lvl="0"/>
            <a:r>
              <a:rPr lang="ru-RU" dirty="0"/>
              <a:t>Наблюдения, которые мы провели в школьной столовой доказало, что дети кашу едят неохотно.</a:t>
            </a:r>
          </a:p>
          <a:p>
            <a:pPr lvl="0"/>
            <a:r>
              <a:rPr lang="ru-RU" dirty="0"/>
              <a:t>Мы сравнили наши результаты с гипотезой. И пришли к такому выводу: каши надо есть. Это полезно и вкусно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Мы </a:t>
            </a:r>
            <a:r>
              <a:rPr lang="ru-RU" dirty="0"/>
              <a:t>порекомендовали заведующей столовой школы №7 </a:t>
            </a:r>
            <a:r>
              <a:rPr lang="ru-RU" dirty="0" err="1"/>
              <a:t>Вергасовой</a:t>
            </a:r>
            <a:r>
              <a:rPr lang="ru-RU" dirty="0"/>
              <a:t> Наталье Степановне обратить внимание на то, какие каши предпочитают наши дети и предложили варианты, как можно сделать кашу боле привлекательной.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 and Settings\Оля\Проектная работа\Каша\встреча каш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02471"/>
            <a:ext cx="9144000" cy="716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2844" y="1428736"/>
            <a:ext cx="3322669" cy="4697427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Очень всем полезна каша </a:t>
            </a:r>
            <a:b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Пшённая, перловая, </a:t>
            </a:r>
            <a:b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Потому, что в этой каше </a:t>
            </a:r>
            <a:b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Сила стопудовая</a:t>
            </a:r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algn="ctr"/>
            <a:endParaRPr lang="ru-RU" sz="2000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детства кашу кушать надо, </a:t>
            </a:r>
            <a:b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Она лучше шоколада!!! </a:t>
            </a:r>
            <a:b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Гречку скушай ты с утра, </a:t>
            </a:r>
            <a:b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День пройдёт, как на ура!!!</a:t>
            </a:r>
          </a:p>
          <a:p>
            <a:endParaRPr lang="ru-RU" dirty="0"/>
          </a:p>
        </p:txBody>
      </p:sp>
      <p:pic>
        <p:nvPicPr>
          <p:cNvPr id="7" name="Содержимое 6" descr="завтрак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296020" y="0"/>
            <a:ext cx="2847980" cy="2285992"/>
          </a:xfrm>
        </p:spPr>
      </p:pic>
      <p:pic>
        <p:nvPicPr>
          <p:cNvPr id="9" name="Рисунок 8" descr="русское блюдо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3643314"/>
            <a:ext cx="5715000" cy="3705225"/>
          </a:xfrm>
          <a:prstGeom prst="rect">
            <a:avLst/>
          </a:prstGeom>
        </p:spPr>
      </p:pic>
      <p:pic>
        <p:nvPicPr>
          <p:cNvPr id="8" name="Рисунок 7" descr="крупы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14744" y="1285860"/>
            <a:ext cx="3520440" cy="3529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35485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тья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436097" y="0"/>
            <a:ext cx="9580097" cy="7185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857387"/>
          </a:xfrm>
        </p:spPr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Узнать, чем полезны каши и какое воздействие они оказывают на организм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Познакомиться с проблемой по литературным источникам по теме.</a:t>
            </a:r>
          </a:p>
          <a:p>
            <a:pPr lvl="0"/>
            <a:r>
              <a:rPr lang="ru-RU" dirty="0"/>
              <a:t>Провести анкетирование учащихся 2-х </a:t>
            </a:r>
            <a:r>
              <a:rPr lang="ru-RU" dirty="0" smtClean="0"/>
              <a:t>классов </a:t>
            </a:r>
            <a:r>
              <a:rPr lang="ru-RU" dirty="0"/>
              <a:t>по данной проблеме.</a:t>
            </a:r>
          </a:p>
          <a:p>
            <a:pPr lvl="0"/>
            <a:r>
              <a:rPr lang="ru-RU" dirty="0"/>
              <a:t>Провести наблюдение в столовой с целью, узнать, как употребляют ученики 2-х классов каши.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Мы </a:t>
            </a:r>
            <a:r>
              <a:rPr lang="ru-RU" sz="4000" dirty="0"/>
              <a:t>предполагаем, что в результате исследования мы узнаем, что употребление каши благоприятно влияет на организм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и результаты работы.</a:t>
            </a:r>
            <a:br>
              <a:rPr lang="ru-RU" dirty="0" smtClean="0"/>
            </a:br>
            <a:r>
              <a:rPr lang="ru-RU" i="1" dirty="0" smtClean="0"/>
              <a:t>Поисковая деятельность.</a:t>
            </a:r>
            <a:endParaRPr lang="ru-RU" i="1" dirty="0"/>
          </a:p>
        </p:txBody>
      </p:sp>
      <p:pic>
        <p:nvPicPr>
          <p:cNvPr id="4" name="Содержимое 3" descr="IMG_59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1447800"/>
            <a:ext cx="7143800" cy="5110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Пшеница</a:t>
            </a:r>
            <a:endParaRPr lang="ru-RU" dirty="0"/>
          </a:p>
        </p:txBody>
      </p:sp>
      <p:pic>
        <p:nvPicPr>
          <p:cNvPr id="4" name="Содержимое 3" descr="пшениц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200127"/>
            <a:ext cx="7215238" cy="5411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</TotalTime>
  <Words>329</Words>
  <Application>Microsoft Office PowerPoint</Application>
  <PresentationFormat>Экран (4:3)</PresentationFormat>
  <Paragraphs>69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Без каши ни во что и труды наши</vt:lpstr>
      <vt:lpstr>Слайд 2</vt:lpstr>
      <vt:lpstr>Слайд 3</vt:lpstr>
      <vt:lpstr>Слайд 4</vt:lpstr>
      <vt:lpstr>Цель работы:</vt:lpstr>
      <vt:lpstr>Задачи:</vt:lpstr>
      <vt:lpstr>Гипотеза исследования</vt:lpstr>
      <vt:lpstr>Методика и результаты работы. Поисковая деятельность.</vt:lpstr>
      <vt:lpstr>Пшеница</vt:lpstr>
      <vt:lpstr>Слайд 10</vt:lpstr>
      <vt:lpstr>Рис</vt:lpstr>
      <vt:lpstr>Рисовая каша</vt:lpstr>
      <vt:lpstr>Овёс</vt:lpstr>
      <vt:lpstr>Слайд 14</vt:lpstr>
      <vt:lpstr>Просо</vt:lpstr>
      <vt:lpstr>Пшённая каша</vt:lpstr>
      <vt:lpstr>Гречиха</vt:lpstr>
      <vt:lpstr>Гречневая каша</vt:lpstr>
      <vt:lpstr>Ячмень</vt:lpstr>
      <vt:lpstr>Слайд 20</vt:lpstr>
      <vt:lpstr>Анкетирование</vt:lpstr>
      <vt:lpstr>Анкета</vt:lpstr>
      <vt:lpstr>Слайд 23</vt:lpstr>
      <vt:lpstr>Слайд 24</vt:lpstr>
      <vt:lpstr>Наблюдение</vt:lpstr>
      <vt:lpstr>Слайд 26</vt:lpstr>
      <vt:lpstr>Беседа с заведующей столовой МАОУ СОШ №  7. </vt:lpstr>
      <vt:lpstr>Выводы:</vt:lpstr>
      <vt:lpstr>Предложения</vt:lpstr>
      <vt:lpstr>Слайд 30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 каши ни во что и труды наши</dc:title>
  <dc:creator>Пользователь</dc:creator>
  <cp:lastModifiedBy>Дмитрий</cp:lastModifiedBy>
  <cp:revision>15</cp:revision>
  <dcterms:created xsi:type="dcterms:W3CDTF">2012-03-20T13:44:39Z</dcterms:created>
  <dcterms:modified xsi:type="dcterms:W3CDTF">2012-10-21T02:50:24Z</dcterms:modified>
</cp:coreProperties>
</file>