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86" r:id="rId2"/>
    <p:sldId id="256" r:id="rId3"/>
    <p:sldId id="280" r:id="rId4"/>
    <p:sldId id="273" r:id="rId5"/>
    <p:sldId id="274" r:id="rId6"/>
    <p:sldId id="275" r:id="rId7"/>
    <p:sldId id="282" r:id="rId8"/>
    <p:sldId id="276" r:id="rId9"/>
    <p:sldId id="257" r:id="rId10"/>
    <p:sldId id="260" r:id="rId11"/>
    <p:sldId id="263" r:id="rId12"/>
    <p:sldId id="262" r:id="rId13"/>
    <p:sldId id="259" r:id="rId14"/>
    <p:sldId id="261" r:id="rId15"/>
    <p:sldId id="283" r:id="rId16"/>
    <p:sldId id="271" r:id="rId17"/>
    <p:sldId id="264" r:id="rId18"/>
    <p:sldId id="265" r:id="rId19"/>
    <p:sldId id="270" r:id="rId20"/>
    <p:sldId id="285" r:id="rId21"/>
    <p:sldId id="272" r:id="rId22"/>
    <p:sldId id="277" r:id="rId23"/>
    <p:sldId id="267" r:id="rId24"/>
    <p:sldId id="278" r:id="rId25"/>
    <p:sldId id="266" r:id="rId26"/>
    <p:sldId id="268" r:id="rId27"/>
    <p:sldId id="269" r:id="rId28"/>
    <p:sldId id="27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FF0066"/>
    <a:srgbClr val="FF99CC"/>
    <a:srgbClr val="008080"/>
    <a:srgbClr val="FF6699"/>
    <a:srgbClr val="CC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2" autoAdjust="0"/>
  </p:normalViewPr>
  <p:slideViewPr>
    <p:cSldViewPr>
      <p:cViewPr varScale="1">
        <p:scale>
          <a:sx n="65" d="100"/>
          <a:sy n="65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BD0A49-387C-45B6-9D8B-1B3DCAEA47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4B176-1342-4B89-AB54-CFB96B566C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C3BAB-0ACC-4EEE-8B92-A626A56B00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11684-B6F1-4334-9A86-516D4EC304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CBB0-76F9-44B4-AF9D-1C2B2CFB5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1B84-2CAC-4302-951A-990CF98CDB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6EAE7-0453-4B30-9E8B-88528B291F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96628-BC60-41F3-8F74-1005338D1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1EC93-78F1-4476-AF74-76FF88CF9C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6DDE-4612-49C3-B256-8D541866D4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52BCC-EFC6-4527-8537-47BCB865B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18254DB-C8EA-4BED-B649-E636DEC11C2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2100"/>
            <a:ext cx="8643998" cy="4065594"/>
          </a:xfrm>
        </p:spPr>
        <p:txBody>
          <a:bodyPr/>
          <a:lstStyle/>
          <a:p>
            <a:r>
              <a:rPr lang="ru-RU" sz="8800" b="1" dirty="0" smtClean="0"/>
              <a:t>Методическая  работа.</a:t>
            </a:r>
            <a:endParaRPr lang="ru-RU" sz="8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300039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ВЫСТУПЛЕНИЕ    НА  ПЕДАГОГИЧЕСКОМ   СОВЕТЕ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 презентацией на тему: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« </a:t>
            </a:r>
            <a:r>
              <a:rPr lang="ru-RU" b="1" dirty="0" smtClean="0">
                <a:solidFill>
                  <a:srgbClr val="FF66CC"/>
                </a:solidFill>
              </a:rPr>
              <a:t>Создание </a:t>
            </a:r>
            <a:r>
              <a:rPr lang="ru-RU" b="1" dirty="0" smtClean="0">
                <a:solidFill>
                  <a:srgbClr val="FF66CC"/>
                </a:solidFill>
              </a:rPr>
              <a:t>психологического </a:t>
            </a:r>
            <a:r>
              <a:rPr lang="ru-RU" b="1" dirty="0" smtClean="0">
                <a:solidFill>
                  <a:srgbClr val="FF66CC"/>
                </a:solidFill>
              </a:rPr>
              <a:t> комфорта  </a:t>
            </a:r>
            <a:r>
              <a:rPr lang="ru-RU" b="1" dirty="0" smtClean="0">
                <a:solidFill>
                  <a:srgbClr val="FF66CC"/>
                </a:solidFill>
              </a:rPr>
              <a:t>на уроке</a:t>
            </a:r>
            <a:r>
              <a:rPr lang="ru-RU" b="1" dirty="0" smtClean="0">
                <a:solidFill>
                  <a:srgbClr val="FF66CC"/>
                </a:solidFill>
              </a:rPr>
              <a:t>.»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rgbClr val="FFFF00"/>
                </a:solidFill>
              </a:rPr>
              <a:t>Что такое комфорт?</a:t>
            </a:r>
            <a:endParaRPr lang="ru-RU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u="sng"/>
              <a:t>Комфорт</a:t>
            </a:r>
            <a:r>
              <a:rPr lang="ru-RU" b="1"/>
              <a:t> - заимствовано из английского языка, где </a:t>
            </a:r>
            <a:r>
              <a:rPr lang="ru-RU" b="1">
                <a:solidFill>
                  <a:schemeClr val="accent2"/>
                </a:solidFill>
              </a:rPr>
              <a:t>comfort</a:t>
            </a:r>
            <a:r>
              <a:rPr lang="ru-RU" b="1"/>
              <a:t> «поддержка, укрепление» </a:t>
            </a:r>
            <a:r>
              <a:rPr lang="ru-RU" sz="2400" b="1"/>
              <a:t>(«Этимологический словарь», Н. М. Шанский).</a:t>
            </a:r>
          </a:p>
          <a:p>
            <a:pPr>
              <a:lnSpc>
                <a:spcPct val="80000"/>
              </a:lnSpc>
            </a:pPr>
            <a:r>
              <a:rPr lang="ru-RU" b="1" u="sng">
                <a:solidFill>
                  <a:srgbClr val="FF66CC"/>
                </a:solidFill>
              </a:rPr>
              <a:t>Комфорт </a:t>
            </a:r>
            <a:r>
              <a:rPr lang="ru-RU"/>
              <a:t>- </a:t>
            </a:r>
            <a:r>
              <a:rPr lang="ru-RU" b="1"/>
              <a:t>условия жизни, пребывания, обстановка, обеспечивающие удобство, спокойствие и уют. </a:t>
            </a:r>
            <a:r>
              <a:rPr lang="ru-RU" sz="2400" b="1"/>
              <a:t>(«Толковый словарь русского языка», С. И. Ожегов).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66FFFF"/>
                </a:solidFill>
              </a:rPr>
              <a:t>Психологический комфорт - условия жизни, при которых ребенок чувствует себя спокойно, нет необходимости защищаться.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18487" cy="5721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CCFF66"/>
                </a:solidFill>
              </a:rPr>
              <a:t>Психологическая комфортность необходима не только для развития ребенка и усвоения им знаний. От этого зависит физическое состояние детей. Адаптация к конкретным условиям, к конкретной образовательной и социальной среде, создание атмосферы доброжелательности позволяют снять напряженность и неврозы, разрушающие здоровье детей.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>
              <a:solidFill>
                <a:srgbClr val="CCFF66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dirty="0"/>
              <a:t>Нельзя допустить у детей комплексов, неуверенности в себе. В классе не должно быть деления на «хороших» и «плохих», «умных» и «глупых». Каждый ребенок должен ощущать веру учителя в свои силы. Ситуация успеха (Я могу!) формирует у ребенка веру в себя, учит преодолевать трудности, помогает осознать свое продвижение вперед.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18487" cy="5865813"/>
          </a:xfrm>
        </p:spPr>
        <p:txBody>
          <a:bodyPr/>
          <a:lstStyle/>
          <a:p>
            <a:r>
              <a:rPr lang="ru-RU" sz="2800" b="1" dirty="0">
                <a:solidFill>
                  <a:srgbClr val="FF99FF"/>
                </a:solidFill>
              </a:rPr>
              <a:t>Главным критерием такого психологического пространства является безопасная среда, атмосфера психологического комфорта, которая является одновременно и развивающей, и психотерапевтической, и </a:t>
            </a:r>
            <a:r>
              <a:rPr lang="ru-RU" sz="2800" b="1" dirty="0" err="1">
                <a:solidFill>
                  <a:srgbClr val="FF99FF"/>
                </a:solidFill>
              </a:rPr>
              <a:t>психокоррекционной</a:t>
            </a:r>
            <a:r>
              <a:rPr lang="ru-RU" sz="2800" b="1" dirty="0">
                <a:solidFill>
                  <a:srgbClr val="FF99FF"/>
                </a:solidFill>
              </a:rPr>
              <a:t>, ибо в этой атмосфере исчезают барьеры, снимаются психологические защиты, и энергия расходуется не на тревогу или борьбу, а на учебную деятельность, на продуцирование идей, на творчество.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4450"/>
          </a:xfrm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ичность </a:t>
            </a:r>
            <a:r>
              <a:rPr lang="ru-RU" dirty="0"/>
              <a:t>может сформироваться в условиях такого </a:t>
            </a:r>
            <a:r>
              <a:rPr lang="ru-RU" sz="2800" b="1" u="sng" dirty="0">
                <a:solidFill>
                  <a:srgbClr val="FF3300"/>
                </a:solidFill>
              </a:rPr>
              <a:t>психологического пространства:</a:t>
            </a:r>
            <a:br>
              <a:rPr lang="ru-RU" sz="2800" b="1" u="sng" dirty="0">
                <a:solidFill>
                  <a:srgbClr val="FF33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где ребенку с первого класса предоставляется возможность выражать свое «я», делать выбор в соответствии со своими ценностными ориентациями;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где поощряется генерирование идеи, выдвижение разного рода инициатив, внесение интересных предложений;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где развиваются готовность и умение брать на себя ответственность;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где создаются условия для самоутверждения ребенка с учетом сильных сторон его личности;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где формируется взгляд на другого человека как на безусловную ценность.</a:t>
            </a:r>
            <a:br>
              <a:rPr lang="ru-RU" sz="2000" b="1" dirty="0">
                <a:solidFill>
                  <a:srgbClr val="FFFF00"/>
                </a:solidFill>
              </a:rPr>
            </a:b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56650" y="5949950"/>
            <a:ext cx="69850" cy="176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362950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3399FF"/>
                </a:solidFill>
              </a:rPr>
              <a:t>Как писал поэт Борис Слуцкий: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3600" b="1">
              <a:solidFill>
                <a:srgbClr val="3399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>
                <a:solidFill>
                  <a:srgbClr val="3399FF"/>
                </a:solidFill>
              </a:rPr>
              <a:t>     </a:t>
            </a:r>
            <a:r>
              <a:rPr lang="ru-RU" sz="3600" b="1">
                <a:solidFill>
                  <a:srgbClr val="66FFFF"/>
                </a:solidFill>
              </a:rPr>
              <a:t>Ничему меня не научит  То,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>
                <a:solidFill>
                  <a:srgbClr val="66FFFF"/>
                </a:solidFill>
              </a:rPr>
              <a:t>   что тычет, талдычит, жучит...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3600" b="1">
              <a:solidFill>
                <a:srgbClr val="66FFFF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FF3399"/>
                </a:solidFill>
              </a:rPr>
              <a:t>Никакие успехи в учебе не принесут пользы, если они «замешаны» на страхе перед взрослыми, подавлении личности ребенка.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91196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“</a:t>
            </a:r>
            <a:r>
              <a:rPr lang="ru-RU" sz="5400" b="1" dirty="0" smtClean="0">
                <a:solidFill>
                  <a:srgbClr val="CC0000"/>
                </a:solidFill>
                <a:latin typeface="Times New Roman" pitchFamily="18" charset="0"/>
              </a:rPr>
              <a:t>Крик</a:t>
            </a:r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– это самый верный признак </a:t>
            </a:r>
            <a:r>
              <a:rPr lang="ru-RU" sz="5400" b="1" dirty="0" smtClean="0">
                <a:solidFill>
                  <a:srgbClr val="CC0000"/>
                </a:solidFill>
                <a:latin typeface="Times New Roman" pitchFamily="18" charset="0"/>
              </a:rPr>
              <a:t>отсутствия культуры </a:t>
            </a:r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человеческих отношений”, – писал В.А.Сухомлинский.</a:t>
            </a:r>
          </a:p>
          <a:p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23963"/>
          </a:xfrm>
        </p:spPr>
        <p:txBody>
          <a:bodyPr/>
          <a:lstStyle/>
          <a:p>
            <a:r>
              <a:rPr lang="ru-RU" sz="2800" b="1">
                <a:solidFill>
                  <a:srgbClr val="FF0066"/>
                </a:solidFill>
              </a:rPr>
              <a:t>В основе психологического анализа  заложены следующие принципы развивающего обучения</a:t>
            </a:r>
            <a:r>
              <a:rPr lang="ru-RU" sz="2800">
                <a:solidFill>
                  <a:srgbClr val="FF0066"/>
                </a:solidFill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/>
              <a:t>    </a:t>
            </a:r>
            <a:r>
              <a:rPr lang="ru-RU" sz="2000" b="1">
                <a:solidFill>
                  <a:srgbClr val="FF6699"/>
                </a:solidFill>
              </a:rPr>
              <a:t>   </a:t>
            </a:r>
            <a:r>
              <a:rPr lang="ru-RU" sz="2000" b="1">
                <a:solidFill>
                  <a:srgbClr val="00FFFF"/>
                </a:solidFill>
              </a:rPr>
              <a:t>Урок проводится не ради урока, а ради ученика.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FFFF"/>
                </a:solidFill>
              </a:rPr>
              <a:t>      На уроке не следует принуждать, ругать, наказывать за невыполнение , а так организовывать деятельность учащихся, чтобы требования учителя стали внутренними побуждениями учащихся. Действие, усвоение по принуждению, разрушается сразу же, как только меняются условия. Действие , усвоенное по внутреннему убеждению, остается и при изменившихся условиях.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FF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FFFF"/>
                </a:solidFill>
              </a:rPr>
              <a:t>      Успех обучения и воспитания зависит как от внешних факторов содержания, методики, мастерства учителя  и т.д., так и от внутренних условий индивидуально – психологических особенностей учащихся, уровня умственного развития, отношения к учебе, особенности самоорганизации учебных способностей. 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Здоровый климат на уроке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FFFF00"/>
                </a:solidFill>
              </a:rPr>
              <a:t>Задача учителя организовать определенную систему мер по созданию психологического комфорта учащихся на уроке.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/>
              <a:t>Психологическая атмосфера или микроклимат урока – это эмоционально-психическое состояние учащихся и учителя на уроке. Оно может характеризоваться как оптимистическое, когда на уроке есть радость общения,доверия между учителем и учениками, бодрость и взаимопонимание.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 Такое состояние отношений в коллективе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/>
              <a:t>А.С. Макаренко называл </a:t>
            </a:r>
            <a:r>
              <a:rPr lang="ru-RU" sz="2000" b="1">
                <a:solidFill>
                  <a:srgbClr val="FF0000"/>
                </a:solidFill>
              </a:rPr>
              <a:t>мажорным.</a:t>
            </a:r>
            <a:r>
              <a:rPr lang="ru-RU" sz="2000" b="1"/>
              <a:t> При этом у учащихся нет чувства страха, они уверены в себе, им присуща сознательная дисциплина. </a:t>
            </a:r>
          </a:p>
          <a:p>
            <a:pPr>
              <a:lnSpc>
                <a:spcPct val="80000"/>
              </a:lnSpc>
            </a:pPr>
            <a:r>
              <a:rPr lang="ru-RU" sz="2000" b="1"/>
              <a:t>Вместе с тем хороший микроклимат урока характеризуется высокой требовательностью учителя к учащимся, а учащимися друг к другу.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r>
              <a:rPr lang="ru-RU">
                <a:solidFill>
                  <a:srgbClr val="FFCCFF"/>
                </a:solidFill>
              </a:rPr>
              <a:t>Нездоровый климат на уроке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66CCFF"/>
                </a:solidFill>
              </a:rPr>
              <a:t>– это неуверенность учащихся, скука, нервозность, боязнь, что спросят и т.д. Все это создает гнетущую атмосферу на уроке, что может вызвать психический стресс, влекущий за собой грубое нарушение дисциплины. Знание преподаваемого предмета и владение методами обучения, понимание, в каком направлении надо воспитывать детей, - все это, конечно, необходимо учителю для воспитания сознательной дисциплины учащихся.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/>
            </a:r>
            <a:br>
              <a:rPr lang="ru-RU" sz="3600" b="1"/>
            </a:br>
            <a:r>
              <a:rPr lang="ru-RU" sz="3600" b="1"/>
              <a:t>Правила педагогического общения.</a:t>
            </a: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CCFF"/>
                </a:solidFill>
              </a:rPr>
              <a:t>Правило 1.Не пытайтесь за каждым отрицательным поступком школьника видеть только отрицательные мотивы. </a:t>
            </a:r>
            <a:br>
              <a:rPr lang="ru-RU" sz="2000" b="1">
                <a:solidFill>
                  <a:srgbClr val="FFCCFF"/>
                </a:solidFill>
              </a:rPr>
            </a:br>
            <a:endParaRPr lang="ru-RU" sz="2000" b="1">
              <a:solidFill>
                <a:srgbClr val="FFCC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CCFF"/>
                </a:solidFill>
              </a:rPr>
              <a:t>Правило 2. Тщательно готовьтесь к уроку, не допускайте даже малейшей некомпетентности в преподавании своего предмета.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CCFF"/>
                </a:solidFill>
              </a:rPr>
              <a:t/>
            </a:r>
            <a:br>
              <a:rPr lang="ru-RU" sz="2000" b="1">
                <a:solidFill>
                  <a:srgbClr val="FFCCFF"/>
                </a:solidFill>
              </a:rPr>
            </a:br>
            <a:r>
              <a:rPr lang="ru-RU" sz="2000" b="1">
                <a:solidFill>
                  <a:srgbClr val="FFCCFF"/>
                </a:solidFill>
              </a:rPr>
              <a:t>Правило 3. Школьники склонны охотнее выполнять распоряжения учителей при опосредованном способе воздействия.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CCFF"/>
                </a:solidFill>
              </a:rPr>
              <a:t> </a:t>
            </a:r>
            <a:br>
              <a:rPr lang="ru-RU" sz="2000" b="1">
                <a:solidFill>
                  <a:srgbClr val="FFCCFF"/>
                </a:solidFill>
              </a:rPr>
            </a:br>
            <a:r>
              <a:rPr lang="ru-RU" sz="2000" b="1">
                <a:solidFill>
                  <a:srgbClr val="FFCCFF"/>
                </a:solidFill>
              </a:rPr>
              <a:t>Правило 4. Совместная деятельность сближает людей. </a:t>
            </a:r>
            <a:br>
              <a:rPr lang="ru-RU" sz="2000" b="1">
                <a:solidFill>
                  <a:srgbClr val="FFCCFF"/>
                </a:solidFill>
              </a:rPr>
            </a:br>
            <a:endParaRPr lang="ru-RU" sz="2000" b="1">
              <a:solidFill>
                <a:srgbClr val="FFCC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CCFF"/>
                </a:solidFill>
              </a:rPr>
              <a:t>Правило 5. Предусмотрительность и корректность поведения учителя снижают напряжение в общении.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5903912"/>
          </a:xfrm>
        </p:spPr>
        <p:txBody>
          <a:bodyPr/>
          <a:lstStyle/>
          <a:p>
            <a:r>
              <a:rPr lang="ru-RU" sz="6000" b="1" dirty="0">
                <a:solidFill>
                  <a:srgbClr val="FF66CC"/>
                </a:solidFill>
              </a:rPr>
              <a:t>Создание психологического комфорта на уроке</a:t>
            </a:r>
            <a:r>
              <a:rPr lang="ru-RU" sz="6000" b="1" dirty="0" smtClean="0">
                <a:solidFill>
                  <a:srgbClr val="FF66CC"/>
                </a:solidFill>
              </a:rPr>
              <a:t>.</a:t>
            </a:r>
            <a:br>
              <a:rPr lang="ru-RU" sz="6000" b="1" dirty="0" smtClean="0">
                <a:solidFill>
                  <a:srgbClr val="FF66CC"/>
                </a:solidFill>
              </a:rPr>
            </a:b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Презентацию  подготовила  учитель начальных классов</a:t>
            </a:r>
            <a:b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Ширинбекова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Ольга Николаевна</a:t>
            </a:r>
            <a:b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2009 год.</a:t>
            </a:r>
            <a:r>
              <a:rPr lang="ru-RU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sz="6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6. Органичное управление собственным самочувствием в ходе урока и общения с детьми (ровное эмоциональное состояние, способность к управлению самочувствием, несмотря на складывающиеся обстоятельства, сбои в настроении).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7. Продуктивность общения.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8. Управление общением: оперативность, гибкость, ощущение собственного стиля общения, умение организовать единство общения и метода воздействий.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9. Речь (яркая, образная, эмоционально насыщенная, высококультурная).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10. Мимика (энергичная, яркая, педагогически целесообразная).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11. Пантомимика (выразительная, адекватная жестикуляции, пластическая образность, эмоциональная насыщенность жестов). 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92213"/>
          </a:xfrm>
        </p:spPr>
        <p:txBody>
          <a:bodyPr/>
          <a:lstStyle/>
          <a:p>
            <a:r>
              <a:rPr lang="ru-RU" sz="4000">
                <a:solidFill>
                  <a:srgbClr val="008080"/>
                </a:solidFill>
              </a:rPr>
              <a:t>Психологические аспекты урока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18487" cy="511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это: психоэмоциональная релаксация на уроке, </a:t>
            </a:r>
          </a:p>
          <a:p>
            <a:pPr>
              <a:lnSpc>
                <a:spcPct val="80000"/>
              </a:lnSpc>
            </a:pPr>
            <a:r>
              <a:rPr lang="ru-RU" sz="2400"/>
              <a:t>ее место на уроке, форма, продолжительность с учетом возрастных и индивидуальных особенностей учеников класса; учет соответствия психофизиологических, возрастных психологических особенностей форме проведения урока, </a:t>
            </a:r>
          </a:p>
          <a:p>
            <a:pPr>
              <a:lnSpc>
                <a:spcPct val="80000"/>
              </a:lnSpc>
            </a:pPr>
            <a:r>
              <a:rPr lang="ru-RU" sz="2400"/>
              <a:t>выбор дидактических методов, приемов, средств на уроке; развитие учебной мотивации на уроке (мотив — потребность — деятельность); </a:t>
            </a:r>
          </a:p>
          <a:p>
            <a:pPr>
              <a:lnSpc>
                <a:spcPct val="80000"/>
              </a:lnSpc>
            </a:pPr>
            <a:r>
              <a:rPr lang="ru-RU" sz="2400"/>
              <a:t>культура одежды, помещения, культура внутренняя и внешняя как учителя, так и ученика; </a:t>
            </a:r>
          </a:p>
          <a:p>
            <a:pPr>
              <a:lnSpc>
                <a:spcPct val="80000"/>
              </a:lnSpc>
            </a:pPr>
            <a:r>
              <a:rPr lang="ru-RU" sz="2400"/>
              <a:t>эмоциональные аспекты учебного процесса на уроке: умение учителя трансформировать эмоциональное в интеллектуальное, что является одним из главных принципов развития инициативной и творческой личности.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>
                <a:solidFill>
                  <a:srgbClr val="FF0066"/>
                </a:solidFill>
              </a:rPr>
              <a:t>Урок – зона психологического комфорта. </a:t>
            </a:r>
            <a:br>
              <a:rPr lang="ru-RU" sz="3200" b="1">
                <a:solidFill>
                  <a:srgbClr val="FF0066"/>
                </a:solidFill>
              </a:rPr>
            </a:b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35975" cy="47132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 b="1"/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</a:rPr>
              <a:t>Здоровьесбережение реализуется через оптимизацию содержания и целенаправленной организации урока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</a:rPr>
              <a:t> Методы </a:t>
            </a:r>
            <a:r>
              <a:rPr lang="ru-RU" sz="2000" b="1" i="1">
                <a:solidFill>
                  <a:srgbClr val="FFFF00"/>
                </a:solidFill>
              </a:rPr>
              <a:t>позитивной психологической поддержки ученика на уроке, 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rgbClr val="FFFF00"/>
                </a:solidFill>
              </a:rPr>
              <a:t>учет индивидуальных особенностей учащегося и дифференцированный подход к детям с разными возможностями, 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rgbClr val="FFFF00"/>
                </a:solidFill>
              </a:rPr>
              <a:t>поддержание познавательного интереса к изучению ПРЕДМЕТА, и также принцип двигательной активности на уроке. </a:t>
            </a:r>
            <a:endParaRPr lang="ru-RU" sz="20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FF00"/>
                </a:solidFill>
              </a:rPr>
              <a:t>  Введения в урок видов деятельности, поддерживающих положительное отношение ребенка к себе, уверенность в себе, в своих силах и доброжелательное отношение к окружающим.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FF99"/>
                </a:solidFill>
              </a:rPr>
              <a:t>Стиль взаимодействия.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r>
              <a:rPr lang="ru-RU" sz="2800" b="1">
                <a:solidFill>
                  <a:srgbClr val="FFFF00"/>
                </a:solidFill>
              </a:rPr>
              <a:t>Детей учат не наставления взрослого (педагога), а стиль взаимодействия. </a:t>
            </a:r>
            <a:r>
              <a:rPr lang="ru-RU" sz="2800" b="1">
                <a:solidFill>
                  <a:srgbClr val="FF0000"/>
                </a:solidFill>
              </a:rPr>
              <a:t>Личность педагога</a:t>
            </a:r>
            <a:r>
              <a:rPr lang="ru-RU" sz="2800" b="1">
                <a:solidFill>
                  <a:srgbClr val="FFFF00"/>
                </a:solidFill>
              </a:rPr>
              <a:t>, его профессиональное общение, его успех служат ключом к успеху обучения и воспитания детей. А отношения, строящиеся на основе взаимного уважения, равенства, соучастия, веры в способности, дают возможность самореализации и личностного развития каждого из участников.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rev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FF99"/>
                </a:solidFill>
              </a:rPr>
              <a:t>Методы поощрения.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05000"/>
            <a:ext cx="8218487" cy="469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Вербальные</a:t>
            </a:r>
            <a:r>
              <a:rPr lang="en-US" sz="2000">
                <a:solidFill>
                  <a:srgbClr val="FF99CC"/>
                </a:solidFill>
              </a:rPr>
              <a:t> </a:t>
            </a:r>
            <a:r>
              <a:rPr lang="ru-RU" sz="2000">
                <a:solidFill>
                  <a:srgbClr val="FF99CC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Невербальные методы поощрения: улыбка, жесты, мимика, аплодисменты и т.д.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Похвалу учитель можно выразить в раздаточных жетонах, карточках.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Оценивание в виде солнышка, где лучики выдаются в виде бонуса за удачный ответ. Побеждает тот, чье солнышко ярче.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Разрезные жетончики (по типу пазлз). Чем полнее картинка, тем значительнее их победа.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практика самооценивание и взаимооценку.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Например, оцени свою работу на уроке: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 (хорошо)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 (нормально)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99CC"/>
                </a:solidFill>
              </a:rPr>
              <a:t> (попробуй еще!)</a:t>
            </a:r>
            <a:r>
              <a:rPr lang="ru-RU" sz="2000">
                <a:solidFill>
                  <a:srgbClr val="FF99CC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r>
              <a:rPr lang="ru-RU" u="sng"/>
              <a:t>УЧИТЕЛЬ ДОЛЖЕН: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/>
              <a:t>1.     Опираться на природную смышленность учащихся и не ограничиваться только чисто механическими навыками; желательны дискуссии между учителем иучащимися.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2.     Вызывать активность учащихся.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3.     Повышать заинтересованность учащихся при обучении.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4.     Давать мотивировку необходимости изучения нового материала.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5.     Развивать способности учащихся к абстракции; создавать педагогическиеситуации, способствующие самостоятельному выяснению новых свойств.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6.     Использовать таблицы, схемы, кино, специальные игры.</a:t>
            </a:r>
          </a:p>
          <a:p>
            <a:pPr>
              <a:lnSpc>
                <a:spcPct val="80000"/>
              </a:lnSpc>
            </a:pPr>
            <a:r>
              <a:rPr lang="ru-RU" sz="1800" b="1"/>
              <a:t>7.     Развивать мышление учащихся, использовать эвристические методы.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r>
              <a:rPr lang="ru-RU" sz="2800" b="1">
                <a:solidFill>
                  <a:srgbClr val="FFFF00"/>
                </a:solidFill>
              </a:rPr>
              <a:t>О каких особенностях влияния учителей на учащихся могут говорить родителям следующие высказывания детей:</a:t>
            </a:r>
            <a:r>
              <a:rPr lang="ru-RU" sz="2800"/>
              <a:t> </a:t>
            </a:r>
            <a:br>
              <a:rPr lang="ru-RU" sz="2800"/>
            </a:br>
            <a:endParaRPr lang="ru-RU" sz="2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А меня сегодня заставили переписать заново, и учительница сказала, что получилось лучше. Посмотри, правда, лучше?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А у нас сегодня дроби объясняли. Хочешь покажу?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Мам, а что такое потроха? Учительница сказала, что в следующий раз вышвырнет Петю из класса вместе с потрохами.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Левка улыбнулся на уроке, а учитель выгнал его из класса, сказал: “Улыбаться будешь в коридоре!” А за что? Не разобравшись, и сразу выгонять?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У нас на уроке физикой  никто не занимается, но все сидят тихо, учат другие уроки. Учительница видит это, но молчит, ей нравится тишина.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Мам, а разве учитель имеет право проверять портфели без разрешения хозяина, чтобы узнать, кто и что в них носит?</a:t>
            </a:r>
          </a:p>
          <a:p>
            <a:pPr>
              <a:lnSpc>
                <a:spcPct val="80000"/>
              </a:lnSpc>
            </a:pPr>
            <a:endParaRPr lang="ru-RU" sz="1600" b="1">
              <a:solidFill>
                <a:srgbClr val="00FFFF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>1. Оцените информацию каждого высказывания детей. Какие из этих высказываний вызовут тревогу, настороженность родителей? Почему?</a:t>
            </a:r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00FFFF"/>
                </a:solidFill>
              </a:rPr>
              <a:t/>
            </a:r>
            <a:br>
              <a:rPr lang="ru-RU" sz="1600" b="1">
                <a:solidFill>
                  <a:srgbClr val="00FFFF"/>
                </a:solidFill>
              </a:rPr>
            </a:br>
            <a:r>
              <a:rPr lang="ru-RU" sz="1600" b="1">
                <a:solidFill>
                  <a:srgbClr val="00FFFF"/>
                </a:solidFill>
              </a:rPr>
              <a:t>2. Какая реакция родителей на каждое высказывание будет наиболее педагогически правильной? А какая реакция возможна?</a:t>
            </a:r>
            <a:br>
              <a:rPr lang="ru-RU" sz="1600" b="1">
                <a:solidFill>
                  <a:srgbClr val="00FFFF"/>
                </a:solidFill>
              </a:rPr>
            </a:br>
            <a:r>
              <a:rPr lang="ru-RU" sz="1600" b="1">
                <a:solidFill>
                  <a:srgbClr val="00FFFF"/>
                </a:solidFill>
              </a:rPr>
              <a:t>3. Как бы вы беседовали с каждым из учителей, если бы, будучи классным руководителем или руководителем педагогического коллектива школы, получили такую информацию от родителей своих учеников?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39725"/>
            <a:ext cx="8086725" cy="1111250"/>
          </a:xfrm>
        </p:spPr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>
                <a:solidFill>
                  <a:srgbClr val="FF0066"/>
                </a:solidFill>
              </a:rPr>
              <a:t>Рекомендации по эффективному педагогическому общению</a:t>
            </a:r>
            <a:r>
              <a:rPr lang="ru-RU" sz="3200">
                <a:solidFill>
                  <a:srgbClr val="FF0066"/>
                </a:solidFill>
              </a:rPr>
              <a:t/>
            </a:r>
            <a:br>
              <a:rPr lang="ru-RU" sz="3200">
                <a:solidFill>
                  <a:srgbClr val="FF0066"/>
                </a:solidFill>
              </a:rPr>
            </a:br>
            <a:endParaRPr lang="ru-RU" sz="3200">
              <a:solidFill>
                <a:srgbClr val="FF0066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>
                <a:solidFill>
                  <a:srgbClr val="FFFF00"/>
                </a:solidFill>
              </a:rPr>
              <a:t>Если вы решите заняться оптимизацией своего общения с детьми, рекомендуем своеобразное руководство, на которое можно ориентироваться: 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FFFF00"/>
                </a:solidFill>
              </a:rPr>
              <a:t>1. Появление в классе бодрое, уверенное, энергичное и т. д.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2. Общее самочувствие в начальный период общения бодрое, продуктивное, уверенное.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3. Наличие коммуникативного настроения: ярко выраженная готовность к общению.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4. Энергичное проявление коммуникативной инициативы, эмоциональная настроенность на деятельность, стремление передать это состояние классу.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5. Создание на уроке необходимого эмоционального настроя.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6. Органичное управление собственным самочувствием в ходе урока и общения с детьми (ровное эмоциональное состояние, способность к управлению самочувствием, несмотря на складывающиеся обстоятельства, сбои в настроении).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7. Продуктивность общения.</a:t>
            </a:r>
            <a:br>
              <a:rPr lang="ru-RU" sz="1600">
                <a:solidFill>
                  <a:srgbClr val="FFFF00"/>
                </a:solidFill>
              </a:rPr>
            </a:br>
            <a:endParaRPr lang="ru-RU" sz="16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FFFF00"/>
                </a:solidFill>
              </a:rPr>
              <a:t>8. Управление общением: оперативность, гибкость, ощущение собственного стиля общения, умение организовать единство общения и метода воздействий.</a:t>
            </a:r>
          </a:p>
          <a:p>
            <a:pPr>
              <a:lnSpc>
                <a:spcPct val="80000"/>
              </a:lnSpc>
            </a:pPr>
            <a:r>
              <a:rPr lang="ru-RU" sz="1600">
                <a:solidFill>
                  <a:srgbClr val="FFFF00"/>
                </a:solidFill>
              </a:rPr>
              <a:t>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9. Речь (яркая, образная, эмоционально насыщенная, высококультурная).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10. Мимика (энергичная, яркая, педагогически целесообразная). </a:t>
            </a:r>
            <a:br>
              <a:rPr lang="ru-RU" sz="1600">
                <a:solidFill>
                  <a:srgbClr val="FFFF00"/>
                </a:solidFill>
              </a:rPr>
            </a:br>
            <a:r>
              <a:rPr lang="ru-RU" sz="1600">
                <a:solidFill>
                  <a:srgbClr val="FFFF00"/>
                </a:solidFill>
              </a:rPr>
              <a:t>11. Пантомимика (выразительная, адекватная жестикуляции, пластическая образность, эмоциональная насыщенность жестов).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254625"/>
          </a:xfrm>
        </p:spPr>
        <p:txBody>
          <a:bodyPr/>
          <a:lstStyle/>
          <a:p>
            <a:r>
              <a:rPr lang="ru-RU" b="1"/>
              <a:t>Вспоминается высказывание К.Д. Ушинского:</a:t>
            </a:r>
          </a:p>
          <a:p>
            <a:endParaRPr lang="ru-RU" b="1"/>
          </a:p>
          <a:p>
            <a:r>
              <a:rPr lang="ru-RU" sz="5400" b="1">
                <a:solidFill>
                  <a:srgbClr val="CC0000"/>
                </a:solidFill>
              </a:rPr>
              <a:t>«Учитель! Помни, твоя улыбка стоит тысячи слов». </a:t>
            </a:r>
          </a:p>
          <a:p>
            <a:endParaRPr lang="ru-RU" sz="54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20775"/>
          </a:xfrm>
        </p:spPr>
        <p:txBody>
          <a:bodyPr/>
          <a:lstStyle/>
          <a:p>
            <a:r>
              <a:rPr lang="ru-RU" sz="5400" b="1" dirty="0">
                <a:solidFill>
                  <a:srgbClr val="FFFF00"/>
                </a:solidFill>
                <a:latin typeface="Australian Sunrise" pitchFamily="2" charset="0"/>
              </a:rPr>
              <a:t> «Всё в твоих руках»</a:t>
            </a:r>
            <a:br>
              <a:rPr lang="ru-RU" sz="5400" b="1" dirty="0">
                <a:solidFill>
                  <a:srgbClr val="FFFF00"/>
                </a:solidFill>
                <a:latin typeface="Australian Sunrise" pitchFamily="2" charset="0"/>
              </a:rPr>
            </a:br>
            <a:endParaRPr lang="ru-RU" sz="5400" b="1" dirty="0">
              <a:solidFill>
                <a:srgbClr val="FFFF00"/>
              </a:solidFill>
              <a:latin typeface="Australian Sunrise" pitchFamily="2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CC0000"/>
                </a:solidFill>
              </a:rPr>
              <a:t>«Жил мудрец, который знал все. Один человек захотел доказать, что мудрец знает не все. Зажав в ладонях бабочку, он спросил: «Скажи, мудрец, какая бабочка у меня в руках: мертвая или живая?» А сам думает: «Скажет живая - я ее </a:t>
            </a:r>
            <a:r>
              <a:rPr lang="ru-RU" sz="2800" b="1" dirty="0" err="1">
                <a:solidFill>
                  <a:srgbClr val="CC0000"/>
                </a:solidFill>
              </a:rPr>
              <a:t>умертвлю</a:t>
            </a:r>
            <a:r>
              <a:rPr lang="ru-RU" sz="2800" b="1">
                <a:solidFill>
                  <a:srgbClr val="CC0000"/>
                </a:solidFill>
              </a:rPr>
              <a:t>, скажет мертвая - выпущу». Мудрец, подумав, ответил: «Все в твоих руках».</a:t>
            </a:r>
          </a:p>
          <a:p>
            <a:pPr>
              <a:lnSpc>
                <a:spcPct val="80000"/>
              </a:lnSpc>
            </a:pPr>
            <a:endParaRPr lang="ru-RU" sz="2800" b="1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FFFF00"/>
                </a:solidFill>
              </a:rPr>
              <a:t>В наших руках возможность создать в школе такую атмосферу, в которой дети будут чувствовать себя «как дома»</a:t>
            </a:r>
            <a:r>
              <a:rPr lang="ru-RU" sz="28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6119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FFCC00"/>
                </a:solidFill>
                <a:latin typeface="Segoe UI" pitchFamily="34" charset="0"/>
              </a:rPr>
              <a:t>На рубеже XXI века в России происходят глубинные социальные изменения, отражающиеся и на системе образования. Главное отличие радикальных изменений в обществе — изменение отношения к человеку. Это выражается в признании прав человека и создании максимальных условий для его развития и самореализации.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u="sng">
              <a:solidFill>
                <a:srgbClr val="FFCC00"/>
              </a:solidFill>
              <a:latin typeface="Segoe U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u="sng">
                <a:solidFill>
                  <a:schemeClr val="accent1"/>
                </a:solidFill>
              </a:rPr>
              <a:t>В основе учебно-воспитательного процесса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u="sng">
                <a:solidFill>
                  <a:schemeClr val="accent1"/>
                </a:solidFill>
              </a:rPr>
              <a:t>лежит  не  абстрактный социальный  заказ,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u="sng">
                <a:solidFill>
                  <a:schemeClr val="accent1"/>
                </a:solidFill>
              </a:rPr>
              <a:t>а программа развития личности ребенка. </a:t>
            </a:r>
          </a:p>
          <a:p>
            <a:pPr>
              <a:lnSpc>
                <a:spcPct val="80000"/>
              </a:lnSpc>
            </a:pPr>
            <a:endParaRPr lang="ru-RU" sz="2400" b="1" u="sng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u="sng">
                <a:solidFill>
                  <a:schemeClr val="accent1"/>
                </a:solidFill>
              </a:rPr>
              <a:t>Личность  ребенка  должна  быть  здоровой  и  физически,  и нравственно,  и эмоционально.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147050" cy="936625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Ценности и </a:t>
            </a:r>
            <a:r>
              <a:rPr lang="ru-RU" sz="4800">
                <a:solidFill>
                  <a:srgbClr val="FF3300"/>
                </a:solidFill>
              </a:rPr>
              <a:t>гуманизация.</a:t>
            </a:r>
            <a:r>
              <a:rPr lang="ru-RU" sz="48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804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Общество и школа стремятся к </a:t>
            </a:r>
            <a:r>
              <a:rPr lang="ru-RU" sz="1800" b="1" dirty="0" err="1">
                <a:solidFill>
                  <a:srgbClr val="FFFF00"/>
                </a:solidFill>
              </a:rPr>
              <a:t>гуманизации</a:t>
            </a:r>
            <a:r>
              <a:rPr lang="ru-RU" sz="1800" b="1" dirty="0">
                <a:solidFill>
                  <a:srgbClr val="FFFF00"/>
                </a:solidFill>
              </a:rPr>
              <a:t>. На передний план выходят ценности свободы, ненасилия, терпимости, </a:t>
            </a:r>
            <a:r>
              <a:rPr lang="ru-RU" sz="1800" b="1" dirty="0" err="1">
                <a:solidFill>
                  <a:srgbClr val="FFFF00"/>
                </a:solidFill>
              </a:rPr>
              <a:t>эмпатии</a:t>
            </a:r>
            <a:r>
              <a:rPr lang="ru-RU" sz="1800" b="1" dirty="0">
                <a:solidFill>
                  <a:srgbClr val="FFFF00"/>
                </a:solidFill>
              </a:rPr>
              <a:t>, созидания человека без разрушения его здоровья. 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 Однако существует множество проблем в развитии и обучении ребенка, которые, помимо прочих причин, свидетельствуют также о низком </a:t>
            </a:r>
            <a:r>
              <a:rPr lang="ru-RU" sz="1800" b="1" dirty="0" smtClean="0">
                <a:solidFill>
                  <a:srgbClr val="FFFF00"/>
                </a:solidFill>
              </a:rPr>
              <a:t>уровне  психологической</a:t>
            </a:r>
            <a:r>
              <a:rPr lang="ru-RU" sz="1800" b="1" dirty="0">
                <a:solidFill>
                  <a:srgbClr val="FFFF00"/>
                </a:solidFill>
              </a:rPr>
              <a:t>, нравственной, 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>
                <a:solidFill>
                  <a:srgbClr val="FFFF00"/>
                </a:solidFill>
              </a:rPr>
              <a:t>культуры субъектов педагогического взаимодействия  это: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— ослабление жизненных сил, рост нервно-психических и соматических заболеваний;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 — снижение генетического потенциала как следствие нездорового образа жизни;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— слабая социализация личности, выражающаяся в агрессивности (немотивированная жестокость, насилие, суицид, жестокое обращение с детьми);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 — нетерпимое отношение к «иным» по этническим признакам, политическим ориентациям и т. д.;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 — неблагополучие семейных отношений, отказ от выполнения родительских функций;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rgbClr val="FFFF00"/>
                </a:solidFill>
              </a:rPr>
              <a:t> — чувство беспомощности, зависимости, безысходности, возникающее в результате индивидуализма в поведении людей.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5792788"/>
          </a:xfrm>
        </p:spPr>
        <p:txBody>
          <a:bodyPr/>
          <a:lstStyle/>
          <a:p>
            <a:r>
              <a:rPr lang="ru-RU" sz="4800"/>
              <a:t>Таким образом, сегодня становится особенно актуальной проблема повышения </a:t>
            </a:r>
            <a:r>
              <a:rPr lang="ru-RU" sz="4800" u="sng">
                <a:solidFill>
                  <a:srgbClr val="CC0099"/>
                </a:solidFill>
              </a:rPr>
              <a:t>психологической культуры в образовательном процессе.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4290"/>
            <a:ext cx="8226425" cy="607223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b="1" u="sng" dirty="0" smtClean="0">
                <a:solidFill>
                  <a:srgbClr val="FFFF00"/>
                </a:solidFill>
                <a:latin typeface="Times New Roman" pitchFamily="18" charset="0"/>
              </a:rPr>
              <a:t>Педагогическое общение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</a:rPr>
              <a:t> – это профессиональное общение преподавателя с учащимися на уроке и вне его, имеющее определенные педагогические функции и направленное на создание психологического климата учебной деятельности и отношений между педагогом и учащимися и внутри ученического коллектива; его успех определяет успех в обучении и воспитании.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362950" cy="6048375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66FFFF"/>
                </a:solidFill>
              </a:rPr>
              <a:t>Научить ребенка достойному поведению может только учитель, </a:t>
            </a:r>
          </a:p>
          <a:p>
            <a:pPr>
              <a:buFontTx/>
              <a:buNone/>
            </a:pPr>
            <a:r>
              <a:rPr lang="ru-RU" b="1">
                <a:solidFill>
                  <a:srgbClr val="66FFFF"/>
                </a:solidFill>
              </a:rPr>
              <a:t>для которого достойное поведение является стилем жизни.</a:t>
            </a:r>
          </a:p>
          <a:p>
            <a:pPr>
              <a:buFontTx/>
              <a:buNone/>
            </a:pPr>
            <a:r>
              <a:rPr lang="ru-RU" b="1">
                <a:solidFill>
                  <a:srgbClr val="66FFFF"/>
                </a:solidFill>
              </a:rPr>
              <a:t> </a:t>
            </a:r>
            <a:r>
              <a:rPr lang="ru-RU" b="1">
                <a:solidFill>
                  <a:srgbClr val="FF3399"/>
                </a:solidFill>
              </a:rPr>
              <a:t>Уважать достоинство ученика способен только тот учитель, который осознает значимость своего труда, видит уважение к этому труду и уважение к себе как к личности.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507412" cy="64087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rgbClr val="FF3300"/>
                </a:solidFill>
              </a:rPr>
              <a:t>Вхождение в тему (метод «Ассоциации»)</a:t>
            </a:r>
          </a:p>
          <a:p>
            <a:r>
              <a:rPr lang="ru-RU" sz="2800"/>
              <a:t>Какие ассоциации возникают у вас, когда слышите слово «комфорт?»</a:t>
            </a:r>
          </a:p>
          <a:p>
            <a:r>
              <a:rPr lang="ru-RU" sz="2800"/>
              <a:t>(Слова должны начинаться с букв данного слова.)</a:t>
            </a:r>
          </a:p>
          <a:p>
            <a:r>
              <a:rPr lang="ru-RU" sz="2800" b="1">
                <a:solidFill>
                  <a:srgbClr val="00FF00"/>
                </a:solidFill>
              </a:rPr>
              <a:t>К </a:t>
            </a:r>
            <a:r>
              <a:rPr lang="ru-RU" sz="2800">
                <a:solidFill>
                  <a:srgbClr val="00FF00"/>
                </a:solidFill>
              </a:rPr>
              <a:t> - </a:t>
            </a:r>
            <a:r>
              <a:rPr lang="ru-RU" sz="2800" b="1">
                <a:solidFill>
                  <a:srgbClr val="00FF00"/>
                </a:solidFill>
              </a:rPr>
              <a:t>Красота</a:t>
            </a:r>
          </a:p>
          <a:p>
            <a:r>
              <a:rPr lang="ru-RU" sz="2800" b="1">
                <a:solidFill>
                  <a:srgbClr val="CC0099"/>
                </a:solidFill>
              </a:rPr>
              <a:t>О- Органичность</a:t>
            </a:r>
          </a:p>
          <a:p>
            <a:r>
              <a:rPr lang="ru-RU" sz="2800" b="1">
                <a:solidFill>
                  <a:srgbClr val="FF3300"/>
                </a:solidFill>
              </a:rPr>
              <a:t>М -Мама</a:t>
            </a:r>
          </a:p>
          <a:p>
            <a:r>
              <a:rPr lang="ru-RU" sz="2800" b="1">
                <a:solidFill>
                  <a:srgbClr val="FFFF00"/>
                </a:solidFill>
              </a:rPr>
              <a:t>Ф -Фантазия</a:t>
            </a:r>
          </a:p>
          <a:p>
            <a:r>
              <a:rPr lang="ru-RU" sz="2800" b="1">
                <a:solidFill>
                  <a:srgbClr val="FF9900"/>
                </a:solidFill>
              </a:rPr>
              <a:t>О -Отдых</a:t>
            </a:r>
          </a:p>
          <a:p>
            <a:r>
              <a:rPr lang="ru-RU" sz="2800" b="1">
                <a:solidFill>
                  <a:srgbClr val="66FFFF"/>
                </a:solidFill>
              </a:rPr>
              <a:t>Р -Радость</a:t>
            </a:r>
          </a:p>
          <a:p>
            <a:r>
              <a:rPr lang="ru-RU" sz="2800" b="1">
                <a:solidFill>
                  <a:srgbClr val="A50021"/>
                </a:solidFill>
              </a:rPr>
              <a:t>Т -Тепло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193</TotalTime>
  <Words>1578</Words>
  <Application>Microsoft Office PowerPoint</Application>
  <PresentationFormat>Экран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Океан</vt:lpstr>
      <vt:lpstr>Методическая  работа.</vt:lpstr>
      <vt:lpstr>Создание психологического комфорта на уроке. Презентацию  подготовила  учитель начальных классов Ширинбекова Ольга Николаевна 2009 год. </vt:lpstr>
      <vt:lpstr> «Всё в твоих руках» </vt:lpstr>
      <vt:lpstr>Слайд 4</vt:lpstr>
      <vt:lpstr>Ценности и гуманизация.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Личность может сформироваться в условиях такого психологического пространства: где ребенку с первого класса предоставляется возможность выражать свое «я», делать выбор в соответствии со своими ценностными ориентациями; где поощряется генерирование идеи, выдвижение разного рода инициатив, внесение интересных предложений; где развиваются готовность и умение брать на себя ответственность; где создаются условия для самоутверждения ребенка с учетом сильных сторон его личности; где формируется взгляд на другого человека как на безусловную ценность. </vt:lpstr>
      <vt:lpstr>Слайд 14</vt:lpstr>
      <vt:lpstr>Слайд 15</vt:lpstr>
      <vt:lpstr>В основе психологического анализа  заложены следующие принципы развивающего обучения:</vt:lpstr>
      <vt:lpstr>Здоровый климат на уроке</vt:lpstr>
      <vt:lpstr>Нездоровый климат на уроке</vt:lpstr>
      <vt:lpstr> Правила педагогического общения. </vt:lpstr>
      <vt:lpstr>Слайд 20</vt:lpstr>
      <vt:lpstr>Психологические аспекты урока</vt:lpstr>
      <vt:lpstr> Урок – зона психологического комфорта.  </vt:lpstr>
      <vt:lpstr>Стиль взаимодействия.</vt:lpstr>
      <vt:lpstr>Методы поощрения.</vt:lpstr>
      <vt:lpstr>УЧИТЕЛЬ ДОЛЖЕН:</vt:lpstr>
      <vt:lpstr> О каких особенностях влияния учителей на учащихся могут говорить родителям следующие высказывания детей:  </vt:lpstr>
      <vt:lpstr> Рекомендации по эффективному педагогическому общению </vt:lpstr>
      <vt:lpstr>Слайд 28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«Всё в твоих руках»</dc:title>
  <dc:creator>ольга</dc:creator>
  <cp:lastModifiedBy>ольга</cp:lastModifiedBy>
  <cp:revision>12</cp:revision>
  <dcterms:created xsi:type="dcterms:W3CDTF">2009-01-14T23:00:07Z</dcterms:created>
  <dcterms:modified xsi:type="dcterms:W3CDTF">2009-03-14T11:38:56Z</dcterms:modified>
</cp:coreProperties>
</file>