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4"/>
  </p:notesMasterIdLst>
  <p:sldIdLst>
    <p:sldId id="256" r:id="rId2"/>
    <p:sldId id="257" r:id="rId3"/>
    <p:sldId id="258" r:id="rId4"/>
    <p:sldId id="259" r:id="rId5"/>
    <p:sldId id="260" r:id="rId6"/>
    <p:sldId id="263" r:id="rId7"/>
    <p:sldId id="266" r:id="rId8"/>
    <p:sldId id="267" r:id="rId9"/>
    <p:sldId id="268" r:id="rId10"/>
    <p:sldId id="271" r:id="rId11"/>
    <p:sldId id="272" r:id="rId12"/>
    <p:sldId id="269" r:id="rId13"/>
    <p:sldId id="273" r:id="rId14"/>
    <p:sldId id="270" r:id="rId15"/>
    <p:sldId id="264" r:id="rId16"/>
    <p:sldId id="265" r:id="rId17"/>
    <p:sldId id="261" r:id="rId18"/>
    <p:sldId id="262" r:id="rId19"/>
    <p:sldId id="274" r:id="rId20"/>
    <p:sldId id="277" r:id="rId21"/>
    <p:sldId id="276" r:id="rId22"/>
    <p:sldId id="275" r:id="rId2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FA8E6BF-9E84-42DD-BE2B-8765EA168081}" type="datetimeFigureOut">
              <a:rPr lang="ru-RU"/>
              <a:pPr>
                <a:defRPr/>
              </a:pPr>
              <a:t>07.12.2012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A258B2D-346C-4D93-BA96-9E02AB9504BC}"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Овал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Овал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lang="ru-RU" smtClean="0"/>
              <a:t>Образец заголовка</a:t>
            </a:r>
            <a:endParaRPr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6" name="Дата 6"/>
          <p:cNvSpPr>
            <a:spLocks noGrp="1"/>
          </p:cNvSpPr>
          <p:nvPr>
            <p:ph type="dt" sz="half" idx="10"/>
          </p:nvPr>
        </p:nvSpPr>
        <p:spPr/>
        <p:txBody>
          <a:bodyPr/>
          <a:lstStyle>
            <a:lvl1pPr>
              <a:defRPr/>
            </a:lvl1pPr>
            <a:extLst/>
          </a:lstStyle>
          <a:p>
            <a:pPr>
              <a:defRPr/>
            </a:pPr>
            <a:fld id="{F3A61244-3874-4DCB-830F-9580FC117DD5}" type="datetimeFigureOut">
              <a:rPr lang="ru-RU"/>
              <a:pPr>
                <a:defRPr/>
              </a:pPr>
              <a:t>07.12.2012</a:t>
            </a:fld>
            <a:endParaRPr lang="ru-RU"/>
          </a:p>
        </p:txBody>
      </p:sp>
      <p:sp>
        <p:nvSpPr>
          <p:cNvPr id="7" name="Нижний колонтитул 19"/>
          <p:cNvSpPr>
            <a:spLocks noGrp="1"/>
          </p:cNvSpPr>
          <p:nvPr>
            <p:ph type="ftr" sz="quarter" idx="11"/>
          </p:nvPr>
        </p:nvSpPr>
        <p:spPr/>
        <p:txBody>
          <a:bodyPr/>
          <a:lstStyle>
            <a:lvl1pPr>
              <a:defRPr/>
            </a:lvl1pPr>
            <a:extLst/>
          </a:lstStyle>
          <a:p>
            <a:pPr>
              <a:defRPr/>
            </a:pPr>
            <a:endParaRPr lang="ru-RU"/>
          </a:p>
        </p:txBody>
      </p:sp>
      <p:sp>
        <p:nvSpPr>
          <p:cNvPr id="8" name="Номер слайда 9"/>
          <p:cNvSpPr>
            <a:spLocks noGrp="1"/>
          </p:cNvSpPr>
          <p:nvPr>
            <p:ph type="sldNum" sz="quarter" idx="12"/>
          </p:nvPr>
        </p:nvSpPr>
        <p:spPr/>
        <p:txBody>
          <a:bodyPr/>
          <a:lstStyle>
            <a:lvl1pPr>
              <a:defRPr/>
            </a:lvl1pPr>
            <a:extLst/>
          </a:lstStyle>
          <a:p>
            <a:pPr>
              <a:defRPr/>
            </a:pPr>
            <a:fld id="{ABFE3CCA-53DF-4CDC-A8A3-A71FEF700C70}"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876E2AB9-165E-46F9-A7BF-653E1FD869BC}" type="datetimeFigureOut">
              <a:rPr lang="ru-RU"/>
              <a:pPr>
                <a:defRPr/>
              </a:pPr>
              <a:t>07.12.2012</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51DCB566-27AE-4E41-8922-9D6260B2FAF0}"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5044D770-7A9D-4E43-84CA-16A47C36B033}" type="datetimeFigureOut">
              <a:rPr lang="ru-RU"/>
              <a:pPr>
                <a:defRPr/>
              </a:pPr>
              <a:t>07.12.2012</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60CD712F-F788-4BFB-BF6B-71AA175C6F0F}"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E812517A-58B8-45F9-9AF2-60A3F5DCA8CC}" type="datetimeFigureOut">
              <a:rPr lang="ru-RU"/>
              <a:pPr>
                <a:defRPr/>
              </a:pPr>
              <a:t>07.12.2012</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8DF6F783-FD82-4D21-9D5B-76F9ECE3ABD9}"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оугольник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Прямоугольник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Овал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Овал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ru-RU" smtClean="0"/>
              <a:t>Образец заголовка</a:t>
            </a:r>
            <a:endParaRPr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8" name="Дата 3"/>
          <p:cNvSpPr>
            <a:spLocks noGrp="1"/>
          </p:cNvSpPr>
          <p:nvPr>
            <p:ph type="dt" sz="half" idx="10"/>
          </p:nvPr>
        </p:nvSpPr>
        <p:spPr/>
        <p:txBody>
          <a:bodyPr/>
          <a:lstStyle>
            <a:lvl1pPr>
              <a:defRPr/>
            </a:lvl1pPr>
            <a:extLst/>
          </a:lstStyle>
          <a:p>
            <a:pPr>
              <a:defRPr/>
            </a:pPr>
            <a:fld id="{B9128389-06A6-4CFE-978D-FD57315F3923}" type="datetimeFigureOut">
              <a:rPr lang="ru-RU"/>
              <a:pPr>
                <a:defRPr/>
              </a:pPr>
              <a:t>07.12.2012</a:t>
            </a:fld>
            <a:endParaRPr lang="ru-RU"/>
          </a:p>
        </p:txBody>
      </p:sp>
      <p:sp>
        <p:nvSpPr>
          <p:cNvPr id="9" name="Нижний колонтитул 4"/>
          <p:cNvSpPr>
            <a:spLocks noGrp="1"/>
          </p:cNvSpPr>
          <p:nvPr>
            <p:ph type="ftr" sz="quarter" idx="11"/>
          </p:nvPr>
        </p:nvSpPr>
        <p:spPr/>
        <p:txBody>
          <a:bodyPr/>
          <a:lstStyle>
            <a:lvl1pPr>
              <a:defRPr/>
            </a:lvl1pPr>
            <a:extLst/>
          </a:lstStyle>
          <a:p>
            <a:pPr>
              <a:defRPr/>
            </a:pPr>
            <a:endParaRPr lang="ru-RU"/>
          </a:p>
        </p:txBody>
      </p:sp>
      <p:sp>
        <p:nvSpPr>
          <p:cNvPr id="10" name="Номер слайда 5"/>
          <p:cNvSpPr>
            <a:spLocks noGrp="1"/>
          </p:cNvSpPr>
          <p:nvPr>
            <p:ph type="sldNum" sz="quarter" idx="12"/>
          </p:nvPr>
        </p:nvSpPr>
        <p:spPr/>
        <p:txBody>
          <a:bodyPr/>
          <a:lstStyle>
            <a:lvl1pPr>
              <a:defRPr/>
            </a:lvl1pPr>
            <a:extLst/>
          </a:lstStyle>
          <a:p>
            <a:pPr>
              <a:defRPr/>
            </a:pPr>
            <a:fld id="{3411FE4C-786A-40DC-960E-41AB951E6BA7}"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lang="ru-RU" smtClean="0"/>
              <a:t>Образец заголовка</a:t>
            </a:r>
            <a:endParaRPr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3"/>
          <p:cNvSpPr>
            <a:spLocks noGrp="1"/>
          </p:cNvSpPr>
          <p:nvPr>
            <p:ph type="dt" sz="half" idx="10"/>
          </p:nvPr>
        </p:nvSpPr>
        <p:spPr/>
        <p:txBody>
          <a:bodyPr/>
          <a:lstStyle>
            <a:lvl1pPr>
              <a:defRPr/>
            </a:lvl1pPr>
          </a:lstStyle>
          <a:p>
            <a:pPr>
              <a:defRPr/>
            </a:pPr>
            <a:fld id="{F7030B30-F5A6-422A-B757-306734653443}" type="datetimeFigureOut">
              <a:rPr lang="ru-RU"/>
              <a:pPr>
                <a:defRPr/>
              </a:pPr>
              <a:t>07.12.2012</a:t>
            </a:fld>
            <a:endParaRPr lang="ru-RU"/>
          </a:p>
        </p:txBody>
      </p:sp>
      <p:sp>
        <p:nvSpPr>
          <p:cNvPr id="6" name="Нижний колонтитул 9"/>
          <p:cNvSpPr>
            <a:spLocks noGrp="1"/>
          </p:cNvSpPr>
          <p:nvPr>
            <p:ph type="ftr" sz="quarter" idx="11"/>
          </p:nvPr>
        </p:nvSpPr>
        <p:spPr/>
        <p:txBody>
          <a:bodyPr/>
          <a:lstStyle>
            <a:lvl1pPr>
              <a:defRPr/>
            </a:lvl1pPr>
          </a:lstStyle>
          <a:p>
            <a:pPr>
              <a:defRPr/>
            </a:pPr>
            <a:endParaRPr lang="ru-RU"/>
          </a:p>
        </p:txBody>
      </p:sp>
      <p:sp>
        <p:nvSpPr>
          <p:cNvPr id="7" name="Номер слайда 21"/>
          <p:cNvSpPr>
            <a:spLocks noGrp="1"/>
          </p:cNvSpPr>
          <p:nvPr>
            <p:ph type="sldNum" sz="quarter" idx="12"/>
          </p:nvPr>
        </p:nvSpPr>
        <p:spPr/>
        <p:txBody>
          <a:bodyPr/>
          <a:lstStyle>
            <a:lvl1pPr>
              <a:defRPr/>
            </a:lvl1pPr>
          </a:lstStyle>
          <a:p>
            <a:pPr>
              <a:defRPr/>
            </a:pPr>
            <a:fld id="{F876EC92-74CA-4F82-877B-251F3AE11E26}"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lstStyle>
            <a:lvl1pPr algn="ctr">
              <a:defRPr sz="4500" b="1" cap="none" baseline="0"/>
            </a:lvl1pPr>
            <a:extLst/>
          </a:lstStyle>
          <a:p>
            <a:r>
              <a:rPr lang="ru-RU" smtClean="0"/>
              <a:t>Образец заголовка</a:t>
            </a:r>
            <a:endParaRPr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extLst/>
          </a:lstStyle>
          <a:p>
            <a:pPr>
              <a:defRPr/>
            </a:pPr>
            <a:fld id="{39960217-DAA7-4C46-874E-0F53EF99F2EE}" type="datetimeFigureOut">
              <a:rPr lang="ru-RU"/>
              <a:pPr>
                <a:defRPr/>
              </a:pPr>
              <a:t>07.12.2012</a:t>
            </a:fld>
            <a:endParaRPr lang="ru-RU"/>
          </a:p>
        </p:txBody>
      </p:sp>
      <p:sp>
        <p:nvSpPr>
          <p:cNvPr id="8" name="Нижний колонтитул 7"/>
          <p:cNvSpPr>
            <a:spLocks noGrp="1"/>
          </p:cNvSpPr>
          <p:nvPr>
            <p:ph type="ftr" sz="quarter" idx="11"/>
          </p:nvPr>
        </p:nvSpPr>
        <p:spPr/>
        <p:txBody>
          <a:bodyPr/>
          <a:lstStyle>
            <a:lvl1pPr>
              <a:defRPr/>
            </a:lvl1pPr>
            <a:extLst/>
          </a:lstStyle>
          <a:p>
            <a:pPr>
              <a:defRPr/>
            </a:pPr>
            <a:endParaRPr lang="ru-RU"/>
          </a:p>
        </p:txBody>
      </p:sp>
      <p:sp>
        <p:nvSpPr>
          <p:cNvPr id="9" name="Номер слайда 8"/>
          <p:cNvSpPr>
            <a:spLocks noGrp="1"/>
          </p:cNvSpPr>
          <p:nvPr>
            <p:ph type="sldNum" sz="quarter" idx="12"/>
          </p:nvPr>
        </p:nvSpPr>
        <p:spPr/>
        <p:txBody>
          <a:bodyPr/>
          <a:lstStyle>
            <a:lvl1pPr>
              <a:defRPr/>
            </a:lvl1pPr>
            <a:extLst/>
          </a:lstStyle>
          <a:p>
            <a:pPr>
              <a:defRPr/>
            </a:pPr>
            <a:fld id="{0FE899B2-F31D-4504-9305-ADB0CF1A08EF}"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lang="ru-RU" smtClean="0"/>
              <a:t>Образец заголовка</a:t>
            </a:r>
            <a:endParaRPr lang="en-US"/>
          </a:p>
        </p:txBody>
      </p:sp>
      <p:sp>
        <p:nvSpPr>
          <p:cNvPr id="3" name="Дата 23"/>
          <p:cNvSpPr>
            <a:spLocks noGrp="1"/>
          </p:cNvSpPr>
          <p:nvPr>
            <p:ph type="dt" sz="half" idx="10"/>
          </p:nvPr>
        </p:nvSpPr>
        <p:spPr/>
        <p:txBody>
          <a:bodyPr/>
          <a:lstStyle>
            <a:lvl1pPr>
              <a:defRPr/>
            </a:lvl1pPr>
          </a:lstStyle>
          <a:p>
            <a:pPr>
              <a:defRPr/>
            </a:pPr>
            <a:fld id="{A1713D7D-F408-4941-A4C3-28F26AEC4EBF}" type="datetimeFigureOut">
              <a:rPr lang="ru-RU"/>
              <a:pPr>
                <a:defRPr/>
              </a:pPr>
              <a:t>07.12.2012</a:t>
            </a:fld>
            <a:endParaRPr lang="ru-RU"/>
          </a:p>
        </p:txBody>
      </p:sp>
      <p:sp>
        <p:nvSpPr>
          <p:cNvPr id="4" name="Нижний колонтитул 9"/>
          <p:cNvSpPr>
            <a:spLocks noGrp="1"/>
          </p:cNvSpPr>
          <p:nvPr>
            <p:ph type="ftr" sz="quarter" idx="11"/>
          </p:nvPr>
        </p:nvSpPr>
        <p:spPr/>
        <p:txBody>
          <a:bodyPr/>
          <a:lstStyle>
            <a:lvl1pPr>
              <a:defRPr/>
            </a:lvl1pPr>
          </a:lstStyle>
          <a:p>
            <a:pPr>
              <a:defRPr/>
            </a:pPr>
            <a:endParaRPr lang="ru-RU"/>
          </a:p>
        </p:txBody>
      </p:sp>
      <p:sp>
        <p:nvSpPr>
          <p:cNvPr id="5" name="Номер слайда 21"/>
          <p:cNvSpPr>
            <a:spLocks noGrp="1"/>
          </p:cNvSpPr>
          <p:nvPr>
            <p:ph type="sldNum" sz="quarter" idx="12"/>
          </p:nvPr>
        </p:nvSpPr>
        <p:spPr/>
        <p:txBody>
          <a:bodyPr/>
          <a:lstStyle>
            <a:lvl1pPr>
              <a:defRPr/>
            </a:lvl1pPr>
          </a:lstStyle>
          <a:p>
            <a:pPr>
              <a:defRPr/>
            </a:pPr>
            <a:fld id="{5A08BB0B-5C07-47FE-827B-0A73848D4581}"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Прямоугольник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Прямоугольник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Дата 1"/>
          <p:cNvSpPr>
            <a:spLocks noGrp="1"/>
          </p:cNvSpPr>
          <p:nvPr>
            <p:ph type="dt" sz="half" idx="10"/>
          </p:nvPr>
        </p:nvSpPr>
        <p:spPr/>
        <p:txBody>
          <a:bodyPr/>
          <a:lstStyle>
            <a:lvl1pPr>
              <a:defRPr/>
            </a:lvl1pPr>
            <a:extLst/>
          </a:lstStyle>
          <a:p>
            <a:pPr>
              <a:defRPr/>
            </a:pPr>
            <a:fld id="{74A5C430-2D28-4FA6-B833-8413CD9EDCF7}" type="datetimeFigureOut">
              <a:rPr lang="ru-RU"/>
              <a:pPr>
                <a:defRPr/>
              </a:pPr>
              <a:t>07.12.2012</a:t>
            </a:fld>
            <a:endParaRPr lang="ru-RU"/>
          </a:p>
        </p:txBody>
      </p:sp>
      <p:sp>
        <p:nvSpPr>
          <p:cNvPr id="5" name="Нижний колонтитул 2"/>
          <p:cNvSpPr>
            <a:spLocks noGrp="1"/>
          </p:cNvSpPr>
          <p:nvPr>
            <p:ph type="ftr" sz="quarter" idx="11"/>
          </p:nvPr>
        </p:nvSpPr>
        <p:spPr/>
        <p:txBody>
          <a:bodyPr/>
          <a:lstStyle>
            <a:lvl1pPr>
              <a:defRPr/>
            </a:lvl1pPr>
            <a:extLst/>
          </a:lstStyle>
          <a:p>
            <a:pPr>
              <a:defRPr/>
            </a:pPr>
            <a:endParaRPr lang="ru-RU"/>
          </a:p>
        </p:txBody>
      </p:sp>
      <p:sp>
        <p:nvSpPr>
          <p:cNvPr id="6" name="Номер слайда 3"/>
          <p:cNvSpPr>
            <a:spLocks noGrp="1"/>
          </p:cNvSpPr>
          <p:nvPr>
            <p:ph type="sldNum" sz="quarter" idx="12"/>
          </p:nvPr>
        </p:nvSpPr>
        <p:spPr/>
        <p:txBody>
          <a:bodyPr/>
          <a:lstStyle>
            <a:lvl1pPr>
              <a:defRPr/>
            </a:lvl1pPr>
            <a:extLst/>
          </a:lstStyle>
          <a:p>
            <a:pPr>
              <a:defRPr/>
            </a:pPr>
            <a:fld id="{CC6C0EAA-2488-4102-B618-96CCD8A3BEEC}"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ru-RU" smtClean="0"/>
              <a:t>Образец заголовка</a:t>
            </a:r>
            <a:endParaRPr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extLst/>
          </a:lstStyle>
          <a:p>
            <a:pPr>
              <a:defRPr/>
            </a:pPr>
            <a:fld id="{21A5D2B4-C27A-4A6A-9691-409091AD5BE4}" type="datetimeFigureOut">
              <a:rPr lang="ru-RU"/>
              <a:pPr>
                <a:defRPr/>
              </a:pPr>
              <a:t>07.12.2012</a:t>
            </a:fld>
            <a:endParaRPr lang="ru-RU"/>
          </a:p>
        </p:txBody>
      </p:sp>
      <p:sp>
        <p:nvSpPr>
          <p:cNvPr id="6" name="Нижний колонтитул 5"/>
          <p:cNvSpPr>
            <a:spLocks noGrp="1"/>
          </p:cNvSpPr>
          <p:nvPr>
            <p:ph type="ftr" sz="quarter" idx="11"/>
          </p:nvPr>
        </p:nvSpPr>
        <p:spPr/>
        <p:txBody>
          <a:bodyPr/>
          <a:lstStyle>
            <a:lvl1pPr>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lvl1pPr>
            <a:extLst/>
          </a:lstStyle>
          <a:p>
            <a:pPr>
              <a:defRPr/>
            </a:pPr>
            <a:fld id="{BA799C67-007B-495D-A394-506D0A302FBB}"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cs typeface="+mn-cs"/>
            </a:endParaRPr>
          </a:p>
        </p:txBody>
      </p:sp>
      <p:sp>
        <p:nvSpPr>
          <p:cNvPr id="6" name="Блок-схема: процесс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Блок-схема: процесс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ru-RU" smtClean="0"/>
              <a:t>Образец заголовка</a:t>
            </a:r>
            <a:endParaRPr lang="en-US"/>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ru-RU" smtClean="0"/>
              <a:t>Образец текста</a:t>
            </a:r>
          </a:p>
        </p:txBody>
      </p:sp>
      <p:sp>
        <p:nvSpPr>
          <p:cNvPr id="8" name="Дата 4"/>
          <p:cNvSpPr>
            <a:spLocks noGrp="1"/>
          </p:cNvSpPr>
          <p:nvPr>
            <p:ph type="dt" sz="half" idx="10"/>
          </p:nvPr>
        </p:nvSpPr>
        <p:spPr/>
        <p:txBody>
          <a:bodyPr/>
          <a:lstStyle>
            <a:lvl1pPr>
              <a:defRPr/>
            </a:lvl1pPr>
            <a:extLst/>
          </a:lstStyle>
          <a:p>
            <a:pPr>
              <a:defRPr/>
            </a:pPr>
            <a:fld id="{00398746-CB76-4277-BEE7-C7531083991D}" type="datetimeFigureOut">
              <a:rPr lang="ru-RU"/>
              <a:pPr>
                <a:defRPr/>
              </a:pPr>
              <a:t>07.12.2012</a:t>
            </a:fld>
            <a:endParaRPr lang="ru-RU"/>
          </a:p>
        </p:txBody>
      </p:sp>
      <p:sp>
        <p:nvSpPr>
          <p:cNvPr id="9" name="Нижний колонтитул 5"/>
          <p:cNvSpPr>
            <a:spLocks noGrp="1"/>
          </p:cNvSpPr>
          <p:nvPr>
            <p:ph type="ftr" sz="quarter" idx="11"/>
          </p:nvPr>
        </p:nvSpPr>
        <p:spPr/>
        <p:txBody>
          <a:bodyPr/>
          <a:lstStyle>
            <a:lvl1pPr>
              <a:defRPr/>
            </a:lvl1pPr>
            <a:extLst/>
          </a:lstStyle>
          <a:p>
            <a:pPr>
              <a:defRPr/>
            </a:pPr>
            <a:endParaRPr lang="ru-RU"/>
          </a:p>
        </p:txBody>
      </p:sp>
      <p:sp>
        <p:nvSpPr>
          <p:cNvPr id="10" name="Номер слайда 6"/>
          <p:cNvSpPr>
            <a:spLocks noGrp="1"/>
          </p:cNvSpPr>
          <p:nvPr>
            <p:ph type="sldNum" sz="quarter" idx="12"/>
          </p:nvPr>
        </p:nvSpPr>
        <p:spPr/>
        <p:txBody>
          <a:bodyPr/>
          <a:lstStyle>
            <a:lvl1pPr>
              <a:defRPr/>
            </a:lvl1pPr>
            <a:extLst/>
          </a:lstStyle>
          <a:p>
            <a:pPr>
              <a:defRPr/>
            </a:pPr>
            <a:fld id="{A2E21765-3E38-496A-8490-39BE3875BA01}"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Овал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Прямоугольник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Заголовок 4"/>
          <p:cNvSpPr>
            <a:spLocks noGrp="1"/>
          </p:cNvSpPr>
          <p:nvPr>
            <p:ph type="title"/>
          </p:nvPr>
        </p:nvSpPr>
        <p:spPr>
          <a:xfrm>
            <a:off x="1435100" y="274638"/>
            <a:ext cx="7499350" cy="1143000"/>
          </a:xfrm>
          <a:prstGeom prst="rect">
            <a:avLst/>
          </a:prstGeom>
        </p:spPr>
        <p:txBody>
          <a:bodyPr anchor="ctr">
            <a:normAutofit/>
          </a:bodyPr>
          <a:lstStyle>
            <a:extLst/>
          </a:lstStyle>
          <a:p>
            <a:r>
              <a:rPr lang="ru-RU" smtClean="0"/>
              <a:t>Образец заголовка</a:t>
            </a:r>
            <a:endParaRPr lang="en-US"/>
          </a:p>
        </p:txBody>
      </p:sp>
      <p:sp>
        <p:nvSpPr>
          <p:cNvPr id="1033" name="Текст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cs typeface="+mn-cs"/>
              </a:defRPr>
            </a:lvl1pPr>
            <a:extLst/>
          </a:lstStyle>
          <a:p>
            <a:pPr>
              <a:defRPr/>
            </a:pPr>
            <a:fld id="{FABA161A-240F-4DEA-905A-540C1E98FCD2}" type="datetimeFigureOut">
              <a:rPr lang="ru-RU"/>
              <a:pPr>
                <a:defRPr/>
              </a:pPr>
              <a:t>07.12.2012</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endParaRPr lang="ru-RU"/>
          </a:p>
        </p:txBody>
      </p:sp>
      <p:sp>
        <p:nvSpPr>
          <p:cNvPr id="22" name="Номер слайда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fld id="{C37F182B-54AB-4F4E-9854-D5C1E88B896F}" type="slidenum">
              <a:rPr lang="ru-RU"/>
              <a:pPr>
                <a:defRPr/>
              </a:pPr>
              <a:t>‹#›</a:t>
            </a:fld>
            <a:endParaRPr lang="ru-RU"/>
          </a:p>
        </p:txBody>
      </p:sp>
      <p:sp>
        <p:nvSpPr>
          <p:cNvPr id="15" name="Прямоугольник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820" r:id="rId1"/>
    <p:sldLayoutId id="2147483815" r:id="rId2"/>
    <p:sldLayoutId id="2147483821" r:id="rId3"/>
    <p:sldLayoutId id="2147483816" r:id="rId4"/>
    <p:sldLayoutId id="2147483822" r:id="rId5"/>
    <p:sldLayoutId id="2147483817" r:id="rId6"/>
    <p:sldLayoutId id="2147483823" r:id="rId7"/>
    <p:sldLayoutId id="2147483824" r:id="rId8"/>
    <p:sldLayoutId id="2147483825" r:id="rId9"/>
    <p:sldLayoutId id="2147483818" r:id="rId10"/>
    <p:sldLayoutId id="2147483819"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Corbel" pitchFamily="34" charset="0"/>
        </a:defRPr>
      </a:lvl2pPr>
      <a:lvl3pPr algn="l" rtl="0" eaLnBrk="0" fontAlgn="base" hangingPunct="0">
        <a:spcBef>
          <a:spcPct val="0"/>
        </a:spcBef>
        <a:spcAft>
          <a:spcPct val="0"/>
        </a:spcAft>
        <a:defRPr sz="4300">
          <a:solidFill>
            <a:srgbClr val="572314"/>
          </a:solidFill>
          <a:latin typeface="Corbel" pitchFamily="34" charset="0"/>
        </a:defRPr>
      </a:lvl3pPr>
      <a:lvl4pPr algn="l" rtl="0" eaLnBrk="0" fontAlgn="base" hangingPunct="0">
        <a:spcBef>
          <a:spcPct val="0"/>
        </a:spcBef>
        <a:spcAft>
          <a:spcPct val="0"/>
        </a:spcAft>
        <a:defRPr sz="4300">
          <a:solidFill>
            <a:srgbClr val="572314"/>
          </a:solidFill>
          <a:latin typeface="Corbel" pitchFamily="34" charset="0"/>
        </a:defRPr>
      </a:lvl4pPr>
      <a:lvl5pPr algn="l" rtl="0" eaLnBrk="0" fontAlgn="base" hangingPunct="0">
        <a:spcBef>
          <a:spcPct val="0"/>
        </a:spcBef>
        <a:spcAft>
          <a:spcPct val="0"/>
        </a:spcAft>
        <a:defRPr sz="4300">
          <a:solidFill>
            <a:srgbClr val="572314"/>
          </a:solidFill>
          <a:latin typeface="Corbel" pitchFamily="34" charset="0"/>
        </a:defRPr>
      </a:lvl5pPr>
      <a:lvl6pPr marL="457200" algn="l" rtl="0" fontAlgn="base">
        <a:spcBef>
          <a:spcPct val="0"/>
        </a:spcBef>
        <a:spcAft>
          <a:spcPct val="0"/>
        </a:spcAft>
        <a:defRPr sz="4300">
          <a:solidFill>
            <a:srgbClr val="572314"/>
          </a:solidFill>
          <a:latin typeface="Corbel" pitchFamily="34" charset="0"/>
        </a:defRPr>
      </a:lvl6pPr>
      <a:lvl7pPr marL="914400" algn="l" rtl="0" fontAlgn="base">
        <a:spcBef>
          <a:spcPct val="0"/>
        </a:spcBef>
        <a:spcAft>
          <a:spcPct val="0"/>
        </a:spcAft>
        <a:defRPr sz="4300">
          <a:solidFill>
            <a:srgbClr val="572314"/>
          </a:solidFill>
          <a:latin typeface="Corbel" pitchFamily="34" charset="0"/>
        </a:defRPr>
      </a:lvl7pPr>
      <a:lvl8pPr marL="1371600" algn="l" rtl="0" fontAlgn="base">
        <a:spcBef>
          <a:spcPct val="0"/>
        </a:spcBef>
        <a:spcAft>
          <a:spcPct val="0"/>
        </a:spcAft>
        <a:defRPr sz="4300">
          <a:solidFill>
            <a:srgbClr val="572314"/>
          </a:solidFill>
          <a:latin typeface="Corbel" pitchFamily="34" charset="0"/>
        </a:defRPr>
      </a:lvl8pPr>
      <a:lvl9pPr marL="1828800" algn="l" rtl="0" fontAlgn="base">
        <a:spcBef>
          <a:spcPct val="0"/>
        </a:spcBef>
        <a:spcAft>
          <a:spcPct val="0"/>
        </a:spcAft>
        <a:defRPr sz="4300">
          <a:solidFill>
            <a:srgbClr val="572314"/>
          </a:solidFill>
          <a:latin typeface="Corbel"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Box 3"/>
          <p:cNvSpPr txBox="1">
            <a:spLocks noChangeArrowheads="1"/>
          </p:cNvSpPr>
          <p:nvPr/>
        </p:nvSpPr>
        <p:spPr bwMode="auto">
          <a:xfrm>
            <a:off x="1547813" y="4797425"/>
            <a:ext cx="2951162" cy="922338"/>
          </a:xfrm>
          <a:prstGeom prst="rect">
            <a:avLst/>
          </a:prstGeom>
          <a:noFill/>
          <a:ln w="9525">
            <a:noFill/>
            <a:miter lim="800000"/>
            <a:headEnd/>
            <a:tailEnd/>
          </a:ln>
        </p:spPr>
        <p:txBody>
          <a:bodyPr wrap="none">
            <a:spAutoFit/>
          </a:bodyPr>
          <a:lstStyle/>
          <a:p>
            <a:r>
              <a:rPr lang="ru-RU"/>
              <a:t>Составитель </a:t>
            </a:r>
          </a:p>
          <a:p>
            <a:r>
              <a:rPr lang="ru-RU"/>
              <a:t>Голикова Елена Юрьевна</a:t>
            </a:r>
          </a:p>
          <a:p>
            <a:endParaRPr lang="ru-RU"/>
          </a:p>
        </p:txBody>
      </p:sp>
      <p:sp>
        <p:nvSpPr>
          <p:cNvPr id="8196" name="TextBox 4"/>
          <p:cNvSpPr txBox="1">
            <a:spLocks noChangeArrowheads="1"/>
          </p:cNvSpPr>
          <p:nvPr/>
        </p:nvSpPr>
        <p:spPr bwMode="auto">
          <a:xfrm>
            <a:off x="4211638" y="6092825"/>
            <a:ext cx="1082675" cy="369888"/>
          </a:xfrm>
          <a:prstGeom prst="rect">
            <a:avLst/>
          </a:prstGeom>
          <a:noFill/>
          <a:ln w="9525">
            <a:noFill/>
            <a:miter lim="800000"/>
            <a:headEnd/>
            <a:tailEnd/>
          </a:ln>
        </p:spPr>
        <p:txBody>
          <a:bodyPr wrap="none">
            <a:spAutoFit/>
          </a:bodyPr>
          <a:lstStyle/>
          <a:p>
            <a:r>
              <a:rPr lang="ru-RU"/>
              <a:t>2011 год</a:t>
            </a:r>
          </a:p>
        </p:txBody>
      </p:sp>
      <p:sp>
        <p:nvSpPr>
          <p:cNvPr id="5" name="Прямоугольник 4"/>
          <p:cNvSpPr/>
          <p:nvPr/>
        </p:nvSpPr>
        <p:spPr>
          <a:xfrm>
            <a:off x="1691680" y="1844824"/>
            <a:ext cx="7128792" cy="1384995"/>
          </a:xfrm>
          <a:prstGeom prst="rect">
            <a:avLst/>
          </a:prstGeom>
        </p:spPr>
        <p:txBody>
          <a:bodyPr wrap="square">
            <a:spAutoFit/>
          </a:bodyPr>
          <a:lstStyle/>
          <a:p>
            <a:r>
              <a:rPr lang="ru-RU" sz="2800" dirty="0" smtClean="0"/>
              <a:t>Контроль и оценка домашнего задания как мотивирующие факторы педагогического </a:t>
            </a:r>
            <a:r>
              <a:rPr lang="ru-RU" sz="2800" dirty="0" smtClean="0"/>
              <a:t>процесса.</a:t>
            </a:r>
            <a:endParaRPr lang="ru-RU"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ChangeArrowheads="1"/>
          </p:cNvSpPr>
          <p:nvPr/>
        </p:nvSpPr>
        <p:spPr bwMode="auto">
          <a:xfrm>
            <a:off x="1258888" y="260350"/>
            <a:ext cx="5689600" cy="2862263"/>
          </a:xfrm>
          <a:prstGeom prst="rect">
            <a:avLst/>
          </a:prstGeom>
          <a:noFill/>
          <a:ln w="9525">
            <a:noFill/>
            <a:miter lim="800000"/>
            <a:headEnd/>
            <a:tailEnd/>
          </a:ln>
        </p:spPr>
        <p:txBody>
          <a:bodyPr anchor="ctr">
            <a:spAutoFit/>
          </a:bodyPr>
          <a:lstStyle/>
          <a:p>
            <a:pPr>
              <a:buFont typeface="Wingdings" pitchFamily="2" charset="2"/>
              <a:buChar char="ü"/>
            </a:pPr>
            <a:r>
              <a:rPr lang="ru-RU" b="1">
                <a:solidFill>
                  <a:srgbClr val="00B050"/>
                </a:solidFill>
                <a:latin typeface="Corbel" pitchFamily="34" charset="0"/>
                <a:ea typeface="Times New Roman" pitchFamily="18" charset="0"/>
                <a:cs typeface="Tahoma" pitchFamily="34" charset="0"/>
              </a:rPr>
              <a:t>«Волшебная палочка»</a:t>
            </a:r>
            <a:endParaRPr lang="ru-RU">
              <a:solidFill>
                <a:srgbClr val="00B050"/>
              </a:solidFill>
              <a:latin typeface="Corbel" pitchFamily="34" charset="0"/>
              <a:ea typeface="Times New Roman" pitchFamily="18" charset="0"/>
              <a:cs typeface="Tahoma" pitchFamily="34" charset="0"/>
            </a:endParaRPr>
          </a:p>
          <a:p>
            <a:pPr eaLnBrk="0" hangingPunct="0"/>
            <a:r>
              <a:rPr lang="ru-RU">
                <a:solidFill>
                  <a:srgbClr val="2C2222"/>
                </a:solidFill>
                <a:latin typeface="Corbel" pitchFamily="34" charset="0"/>
                <a:ea typeface="Times New Roman" pitchFamily="18" charset="0"/>
                <a:cs typeface="Tahoma" pitchFamily="34" charset="0"/>
              </a:rPr>
              <a:t>Тема домашнего задания «Падежные окончания существительных».</a:t>
            </a:r>
            <a:endParaRPr lang="ru-RU">
              <a:latin typeface="Corbel" pitchFamily="34" charset="0"/>
              <a:cs typeface="Times New Roman" pitchFamily="18" charset="0"/>
            </a:endParaRPr>
          </a:p>
          <a:p>
            <a:pPr eaLnBrk="0" hangingPunct="0"/>
            <a:r>
              <a:rPr lang="ru-RU">
                <a:solidFill>
                  <a:srgbClr val="2C2222"/>
                </a:solidFill>
                <a:latin typeface="Corbel" pitchFamily="34" charset="0"/>
                <a:cs typeface="Times New Roman" pitchFamily="18" charset="0"/>
              </a:rPr>
              <a:t>Эстафету с «волшебной палочкой» начинает учитель.  Чтобы получить палочку нужно </a:t>
            </a:r>
            <a:r>
              <a:rPr lang="ru-RU" i="1">
                <a:solidFill>
                  <a:srgbClr val="2C2222"/>
                </a:solidFill>
                <a:latin typeface="Corbel" pitchFamily="34" charset="0"/>
                <a:cs typeface="Times New Roman" pitchFamily="18" charset="0"/>
              </a:rPr>
              <a:t>определить</a:t>
            </a:r>
            <a:r>
              <a:rPr lang="ru-RU">
                <a:solidFill>
                  <a:srgbClr val="2C2222"/>
                </a:solidFill>
                <a:latin typeface="Corbel" pitchFamily="34" charset="0"/>
                <a:cs typeface="Times New Roman" pitchFamily="18" charset="0"/>
              </a:rPr>
              <a:t> падежную форму существительного и </a:t>
            </a:r>
            <a:r>
              <a:rPr lang="ru-RU" i="1">
                <a:solidFill>
                  <a:srgbClr val="2C2222"/>
                </a:solidFill>
                <a:latin typeface="Corbel" pitchFamily="34" charset="0"/>
                <a:cs typeface="Times New Roman" pitchFamily="18" charset="0"/>
              </a:rPr>
              <a:t>объяснить</a:t>
            </a:r>
            <a:r>
              <a:rPr lang="ru-RU">
                <a:solidFill>
                  <a:srgbClr val="2C2222"/>
                </a:solidFill>
                <a:latin typeface="Corbel" pitchFamily="34" charset="0"/>
                <a:cs typeface="Times New Roman" pitchFamily="18" charset="0"/>
              </a:rPr>
              <a:t> выбор гласной в его падежном окончании. </a:t>
            </a:r>
            <a:endParaRPr lang="ru-RU">
              <a:latin typeface="Corbel" pitchFamily="34" charset="0"/>
              <a:cs typeface="Times New Roman" pitchFamily="18" charset="0"/>
            </a:endParaRPr>
          </a:p>
          <a:p>
            <a:pPr eaLnBrk="0" hangingPunct="0"/>
            <a:r>
              <a:rPr lang="ru-RU">
                <a:solidFill>
                  <a:srgbClr val="2C2222"/>
                </a:solidFill>
                <a:latin typeface="Corbel" pitchFamily="34" charset="0"/>
                <a:cs typeface="Times New Roman" pitchFamily="18" charset="0"/>
              </a:rPr>
              <a:t>Получивший «волшебную палочку» выбирает новое словосочетание и того, кому передать эстафету, если тот даст правильный ответ.</a:t>
            </a:r>
            <a:endParaRPr lang="ru-RU">
              <a:latin typeface="Corbel" pitchFamily="34" charset="0"/>
            </a:endParaRPr>
          </a:p>
        </p:txBody>
      </p:sp>
      <p:sp>
        <p:nvSpPr>
          <p:cNvPr id="17411" name="TextBox 2"/>
          <p:cNvSpPr txBox="1">
            <a:spLocks noChangeArrowheads="1"/>
          </p:cNvSpPr>
          <p:nvPr/>
        </p:nvSpPr>
        <p:spPr bwMode="auto">
          <a:xfrm>
            <a:off x="1258888" y="3141663"/>
            <a:ext cx="6192837" cy="4800600"/>
          </a:xfrm>
          <a:prstGeom prst="rect">
            <a:avLst/>
          </a:prstGeom>
          <a:noFill/>
          <a:ln w="9525">
            <a:noFill/>
            <a:miter lim="800000"/>
            <a:headEnd/>
            <a:tailEnd/>
          </a:ln>
        </p:spPr>
        <p:txBody>
          <a:bodyPr>
            <a:spAutoFit/>
          </a:bodyPr>
          <a:lstStyle/>
          <a:p>
            <a:pPr>
              <a:buFont typeface="Wingdings" pitchFamily="2" charset="2"/>
              <a:buChar char="ü"/>
            </a:pPr>
            <a:r>
              <a:rPr lang="ru-RU">
                <a:solidFill>
                  <a:srgbClr val="00B050"/>
                </a:solidFill>
                <a:latin typeface="Corbel" pitchFamily="34" charset="0"/>
              </a:rPr>
              <a:t>Графическая запись:</a:t>
            </a:r>
          </a:p>
          <a:p>
            <a:r>
              <a:rPr lang="ru-RU">
                <a:latin typeface="Corbel" pitchFamily="34" charset="0"/>
              </a:rPr>
              <a:t>Учащиеся шифруют правильные и неправильные ответы в виде символов.</a:t>
            </a:r>
          </a:p>
          <a:p>
            <a:r>
              <a:rPr lang="ru-RU">
                <a:latin typeface="Corbel" pitchFamily="34" charset="0"/>
              </a:rPr>
              <a:t>Сверяются полученные графические записи.</a:t>
            </a:r>
          </a:p>
          <a:p>
            <a:endParaRPr lang="ru-RU">
              <a:latin typeface="Corbel" pitchFamily="34" charset="0"/>
            </a:endParaRPr>
          </a:p>
          <a:p>
            <a:pPr>
              <a:buFont typeface="Wingdings" pitchFamily="2" charset="2"/>
              <a:buChar char="ü"/>
            </a:pPr>
            <a:r>
              <a:rPr lang="ru-RU">
                <a:solidFill>
                  <a:srgbClr val="00B050"/>
                </a:solidFill>
                <a:latin typeface="Corbel" pitchFamily="34" charset="0"/>
              </a:rPr>
              <a:t>Кодировка ответов:</a:t>
            </a:r>
          </a:p>
          <a:p>
            <a:r>
              <a:rPr lang="ru-RU">
                <a:latin typeface="Corbel" pitchFamily="34" charset="0"/>
              </a:rPr>
              <a:t>Под руководством учителя записи и ответы кодируются  соответствующимися</a:t>
            </a:r>
          </a:p>
          <a:p>
            <a:r>
              <a:rPr lang="ru-RU">
                <a:latin typeface="Corbel" pitchFamily="34" charset="0"/>
              </a:rPr>
              <a:t>буквенными символами .Результат - ключевое слово.</a:t>
            </a:r>
          </a:p>
          <a:p>
            <a:endParaRPr lang="ru-RU">
              <a:latin typeface="Corbel" pitchFamily="34" charset="0"/>
            </a:endParaRPr>
          </a:p>
          <a:p>
            <a:pPr>
              <a:buFont typeface="Wingdings" pitchFamily="2" charset="2"/>
              <a:buChar char="ü"/>
            </a:pPr>
            <a:r>
              <a:rPr lang="ru-RU">
                <a:solidFill>
                  <a:srgbClr val="00B050"/>
                </a:solidFill>
                <a:latin typeface="Corbel" pitchFamily="34" charset="0"/>
              </a:rPr>
              <a:t>Кроссворды</a:t>
            </a:r>
            <a:r>
              <a:rPr lang="ru-RU">
                <a:latin typeface="Corbel" pitchFamily="34" charset="0"/>
              </a:rPr>
              <a:t>- один из видов проверки знаний.</a:t>
            </a:r>
          </a:p>
          <a:p>
            <a:endParaRPr lang="ru-RU">
              <a:solidFill>
                <a:srgbClr val="00B050"/>
              </a:solidFill>
              <a:latin typeface="Corbel" pitchFamily="34" charset="0"/>
            </a:endParaRPr>
          </a:p>
          <a:p>
            <a:pPr>
              <a:buFont typeface="Wingdings" pitchFamily="2" charset="2"/>
              <a:buChar char="ü"/>
            </a:pPr>
            <a:endParaRPr lang="ru-RU">
              <a:solidFill>
                <a:srgbClr val="00B050"/>
              </a:solidFill>
              <a:latin typeface="Corbel" pitchFamily="34" charset="0"/>
            </a:endParaRPr>
          </a:p>
          <a:p>
            <a:endParaRPr lang="ru-RU">
              <a:latin typeface="Corbel" pitchFamily="34" charset="0"/>
            </a:endParaRPr>
          </a:p>
          <a:p>
            <a:endParaRPr lang="ru-RU">
              <a:latin typeface="Corbel" pitchFamily="34" charset="0"/>
            </a:endParaRPr>
          </a:p>
          <a:p>
            <a:endParaRPr lang="ru-RU">
              <a:latin typeface="Corbel" pitchFamily="34" charset="0"/>
            </a:endParaRPr>
          </a:p>
          <a:p>
            <a:r>
              <a:rPr lang="ru-RU">
                <a:latin typeface="Corbel" pitchFamily="34" charset="0"/>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Прямоугольник 1"/>
          <p:cNvSpPr>
            <a:spLocks noChangeArrowheads="1"/>
          </p:cNvSpPr>
          <p:nvPr/>
        </p:nvSpPr>
        <p:spPr bwMode="auto">
          <a:xfrm>
            <a:off x="1116013" y="260350"/>
            <a:ext cx="4572000" cy="5632450"/>
          </a:xfrm>
          <a:prstGeom prst="rect">
            <a:avLst/>
          </a:prstGeom>
          <a:noFill/>
          <a:ln w="9525">
            <a:noFill/>
            <a:miter lim="800000"/>
            <a:headEnd/>
            <a:tailEnd/>
          </a:ln>
        </p:spPr>
        <p:txBody>
          <a:bodyPr>
            <a:spAutoFit/>
          </a:bodyPr>
          <a:lstStyle/>
          <a:p>
            <a:pPr>
              <a:buFont typeface="Wingdings" pitchFamily="2" charset="2"/>
              <a:buChar char="ü"/>
            </a:pPr>
            <a:r>
              <a:rPr lang="ru-RU">
                <a:solidFill>
                  <a:srgbClr val="00B050"/>
                </a:solidFill>
                <a:latin typeface="Corbel" pitchFamily="34" charset="0"/>
              </a:rPr>
              <a:t>Мини-диктанты- </a:t>
            </a:r>
            <a:r>
              <a:rPr lang="ru-RU">
                <a:latin typeface="Corbel" pitchFamily="34" charset="0"/>
              </a:rPr>
              <a:t>ввиде букв ,слов , формул и т. д и т .п .</a:t>
            </a:r>
          </a:p>
          <a:p>
            <a:pPr>
              <a:buFont typeface="Wingdings" pitchFamily="2" charset="2"/>
              <a:buChar char="ü"/>
            </a:pPr>
            <a:endParaRPr lang="ru-RU">
              <a:latin typeface="Corbel" pitchFamily="34" charset="0"/>
            </a:endParaRPr>
          </a:p>
          <a:p>
            <a:pPr>
              <a:buFont typeface="Wingdings" pitchFamily="2" charset="2"/>
              <a:buChar char="ü"/>
            </a:pPr>
            <a:r>
              <a:rPr lang="ru-RU">
                <a:solidFill>
                  <a:srgbClr val="00B050"/>
                </a:solidFill>
                <a:latin typeface="Corbel" pitchFamily="34" charset="0"/>
              </a:rPr>
              <a:t>Альтернативные тесты </a:t>
            </a:r>
            <a:r>
              <a:rPr lang="ru-RU">
                <a:latin typeface="Corbel" pitchFamily="34" charset="0"/>
              </a:rPr>
              <a:t>(да- нет).</a:t>
            </a:r>
          </a:p>
          <a:p>
            <a:pPr>
              <a:buFont typeface="Wingdings" pitchFamily="2" charset="2"/>
              <a:buChar char="ü"/>
            </a:pPr>
            <a:endParaRPr lang="ru-RU">
              <a:latin typeface="Corbel" pitchFamily="34" charset="0"/>
            </a:endParaRPr>
          </a:p>
          <a:p>
            <a:pPr>
              <a:buFont typeface="Wingdings" pitchFamily="2" charset="2"/>
              <a:buChar char="ü"/>
            </a:pPr>
            <a:r>
              <a:rPr lang="ru-RU">
                <a:solidFill>
                  <a:srgbClr val="00B050"/>
                </a:solidFill>
                <a:latin typeface="Corbel" pitchFamily="34" charset="0"/>
              </a:rPr>
              <a:t>Кластеры </a:t>
            </a:r>
            <a:r>
              <a:rPr lang="ru-RU">
                <a:latin typeface="Corbel" pitchFamily="34" charset="0"/>
              </a:rPr>
              <a:t>(грозди)выделение смысловых единиц и их графическое оформление.</a:t>
            </a:r>
          </a:p>
          <a:p>
            <a:pPr>
              <a:buFont typeface="Wingdings" pitchFamily="2" charset="2"/>
              <a:buChar char="ü"/>
            </a:pPr>
            <a:endParaRPr lang="ru-RU">
              <a:solidFill>
                <a:srgbClr val="00B050"/>
              </a:solidFill>
              <a:latin typeface="Corbel" pitchFamily="34" charset="0"/>
            </a:endParaRPr>
          </a:p>
          <a:p>
            <a:pPr>
              <a:buFont typeface="Wingdings" pitchFamily="2" charset="2"/>
              <a:buChar char="ü"/>
            </a:pPr>
            <a:r>
              <a:rPr lang="ru-RU">
                <a:solidFill>
                  <a:srgbClr val="00B050"/>
                </a:solidFill>
                <a:latin typeface="Corbel" pitchFamily="34" charset="0"/>
              </a:rPr>
              <a:t>Инсерт - </a:t>
            </a:r>
            <a:r>
              <a:rPr lang="ru-RU">
                <a:latin typeface="Corbel" pitchFamily="34" charset="0"/>
              </a:rPr>
              <a:t>маркировка  текста значками.</a:t>
            </a:r>
          </a:p>
          <a:p>
            <a:r>
              <a:rPr lang="ru-RU">
                <a:latin typeface="Corbel" pitchFamily="34" charset="0"/>
              </a:rPr>
              <a:t>Заполнение таблицы и проверка на интерактивной доске.</a:t>
            </a:r>
          </a:p>
          <a:p>
            <a:endParaRPr lang="ru-RU">
              <a:latin typeface="Corbel" pitchFamily="34" charset="0"/>
            </a:endParaRPr>
          </a:p>
          <a:p>
            <a:pPr>
              <a:buFont typeface="Wingdings" pitchFamily="2" charset="2"/>
              <a:buChar char="ü"/>
            </a:pPr>
            <a:r>
              <a:rPr lang="ru-RU">
                <a:solidFill>
                  <a:srgbClr val="00B050"/>
                </a:solidFill>
                <a:latin typeface="Corbel" pitchFamily="34" charset="0"/>
              </a:rPr>
              <a:t>Фишбоун- </a:t>
            </a:r>
            <a:r>
              <a:rPr lang="ru-RU">
                <a:latin typeface="Corbel" pitchFamily="34" charset="0"/>
              </a:rPr>
              <a:t>(рыбий скелет.)Выявляется уровень усвоения и понимания  домашнего  задания , по принципу причинно-следственных связей.</a:t>
            </a:r>
          </a:p>
          <a:p>
            <a:pPr>
              <a:buFont typeface="Wingdings" pitchFamily="2" charset="2"/>
              <a:buChar char="ü"/>
            </a:pPr>
            <a:endParaRPr lang="ru-RU">
              <a:latin typeface="Corbel" pitchFamily="34" charset="0"/>
            </a:endParaRPr>
          </a:p>
          <a:p>
            <a:pPr>
              <a:buFont typeface="Wingdings" pitchFamily="2" charset="2"/>
              <a:buChar char="ü"/>
            </a:pPr>
            <a:r>
              <a:rPr lang="ru-RU">
                <a:solidFill>
                  <a:srgbClr val="00B050"/>
                </a:solidFill>
                <a:latin typeface="Corbel" pitchFamily="34" charset="0"/>
              </a:rPr>
              <a:t>Мозаика </a:t>
            </a:r>
            <a:r>
              <a:rPr lang="ru-RU">
                <a:latin typeface="Corbel" pitchFamily="34" charset="0"/>
              </a:rPr>
              <a:t>-Учителем на доске составляется </a:t>
            </a:r>
          </a:p>
          <a:p>
            <a:r>
              <a:rPr lang="ru-RU">
                <a:latin typeface="Corbel" pitchFamily="34" charset="0"/>
              </a:rPr>
              <a:t>по ключевым словам ,ответам фигура или изображение.</a:t>
            </a:r>
          </a:p>
        </p:txBody>
      </p:sp>
      <p:sp>
        <p:nvSpPr>
          <p:cNvPr id="3" name="Овал 2"/>
          <p:cNvSpPr/>
          <p:nvPr/>
        </p:nvSpPr>
        <p:spPr>
          <a:xfrm>
            <a:off x="6300788" y="1628775"/>
            <a:ext cx="215900" cy="2159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solidFill>
                <a:srgbClr val="FF0000"/>
              </a:solidFill>
            </a:endParaRPr>
          </a:p>
        </p:txBody>
      </p:sp>
      <p:sp>
        <p:nvSpPr>
          <p:cNvPr id="4" name="Овал 3"/>
          <p:cNvSpPr/>
          <p:nvPr/>
        </p:nvSpPr>
        <p:spPr>
          <a:xfrm>
            <a:off x="6084888" y="1989138"/>
            <a:ext cx="287337" cy="28733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 name="Овал 4"/>
          <p:cNvSpPr/>
          <p:nvPr/>
        </p:nvSpPr>
        <p:spPr>
          <a:xfrm>
            <a:off x="6516688" y="1989138"/>
            <a:ext cx="287337" cy="28733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solidFill>
                <a:srgbClr val="FF0000"/>
              </a:solidFill>
            </a:endParaRPr>
          </a:p>
        </p:txBody>
      </p:sp>
      <p:sp>
        <p:nvSpPr>
          <p:cNvPr id="6" name="Овал 5"/>
          <p:cNvSpPr/>
          <p:nvPr/>
        </p:nvSpPr>
        <p:spPr>
          <a:xfrm flipH="1">
            <a:off x="5580063" y="1844675"/>
            <a:ext cx="287337" cy="28892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cxnSp>
        <p:nvCxnSpPr>
          <p:cNvPr id="8" name="Прямая соединительная линия 7"/>
          <p:cNvCxnSpPr>
            <a:stCxn id="3" idx="3"/>
            <a:endCxn id="6" idx="2"/>
          </p:cNvCxnSpPr>
          <p:nvPr/>
        </p:nvCxnSpPr>
        <p:spPr>
          <a:xfrm rot="5400000">
            <a:off x="6011862" y="1668463"/>
            <a:ext cx="176213" cy="4651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a:stCxn id="3" idx="4"/>
            <a:endCxn id="4" idx="7"/>
          </p:cNvCxnSpPr>
          <p:nvPr/>
        </p:nvCxnSpPr>
        <p:spPr>
          <a:xfrm rot="5400000">
            <a:off x="6276182" y="1897856"/>
            <a:ext cx="185738" cy="793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a:stCxn id="3" idx="4"/>
          </p:cNvCxnSpPr>
          <p:nvPr/>
        </p:nvCxnSpPr>
        <p:spPr>
          <a:xfrm rot="16200000" flipH="1">
            <a:off x="6426200" y="1827213"/>
            <a:ext cx="290513" cy="32543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Овал 15"/>
          <p:cNvSpPr/>
          <p:nvPr/>
        </p:nvSpPr>
        <p:spPr>
          <a:xfrm>
            <a:off x="6372225" y="4149725"/>
            <a:ext cx="431800" cy="431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7" name="Минус 16"/>
          <p:cNvSpPr/>
          <p:nvPr/>
        </p:nvSpPr>
        <p:spPr>
          <a:xfrm>
            <a:off x="6588125" y="4365625"/>
            <a:ext cx="1512888" cy="4445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8" name="Прямоугольный треугольник 17"/>
          <p:cNvSpPr/>
          <p:nvPr/>
        </p:nvSpPr>
        <p:spPr>
          <a:xfrm rot="2361888">
            <a:off x="8051800" y="3911600"/>
            <a:ext cx="657225" cy="7635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cxnSp>
        <p:nvCxnSpPr>
          <p:cNvPr id="21" name="Прямая соединительная линия 20"/>
          <p:cNvCxnSpPr/>
          <p:nvPr/>
        </p:nvCxnSpPr>
        <p:spPr>
          <a:xfrm rot="5400000" flipH="1" flipV="1">
            <a:off x="6911975" y="3824288"/>
            <a:ext cx="504825" cy="288925"/>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rot="5400000" flipH="1" flipV="1">
            <a:off x="7379494" y="3788569"/>
            <a:ext cx="504825" cy="360363"/>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rot="16200000" flipH="1">
            <a:off x="6983413" y="4545012"/>
            <a:ext cx="433388" cy="360363"/>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a:off x="7524750" y="4581525"/>
            <a:ext cx="360363" cy="287338"/>
          </a:xfrm>
          <a:prstGeom prst="line">
            <a:avLst/>
          </a:prstGeom>
        </p:spPr>
        <p:style>
          <a:lnRef idx="1">
            <a:schemeClr val="accent1"/>
          </a:lnRef>
          <a:fillRef idx="0">
            <a:schemeClr val="accent1"/>
          </a:fillRef>
          <a:effectRef idx="0">
            <a:schemeClr val="accent1"/>
          </a:effectRef>
          <a:fontRef idx="minor">
            <a:schemeClr val="tx1"/>
          </a:fontRef>
        </p:style>
      </p:cxnSp>
      <p:sp>
        <p:nvSpPr>
          <p:cNvPr id="18449" name="TextBox 27"/>
          <p:cNvSpPr txBox="1">
            <a:spLocks noChangeArrowheads="1"/>
          </p:cNvSpPr>
          <p:nvPr/>
        </p:nvSpPr>
        <p:spPr bwMode="auto">
          <a:xfrm>
            <a:off x="6948488" y="3284538"/>
            <a:ext cx="838200" cy="307975"/>
          </a:xfrm>
          <a:prstGeom prst="rect">
            <a:avLst/>
          </a:prstGeom>
          <a:noFill/>
          <a:ln w="9525">
            <a:noFill/>
            <a:miter lim="800000"/>
            <a:headEnd/>
            <a:tailEnd/>
          </a:ln>
        </p:spPr>
        <p:txBody>
          <a:bodyPr wrap="none">
            <a:spAutoFit/>
          </a:bodyPr>
          <a:lstStyle/>
          <a:p>
            <a:r>
              <a:rPr lang="ru-RU" sz="1400">
                <a:latin typeface="Corbel" pitchFamily="34" charset="0"/>
              </a:rPr>
              <a:t>причина</a:t>
            </a:r>
          </a:p>
        </p:txBody>
      </p:sp>
      <p:sp>
        <p:nvSpPr>
          <p:cNvPr id="18450" name="TextBox 28"/>
          <p:cNvSpPr txBox="1">
            <a:spLocks noChangeArrowheads="1"/>
          </p:cNvSpPr>
          <p:nvPr/>
        </p:nvSpPr>
        <p:spPr bwMode="auto">
          <a:xfrm>
            <a:off x="6948488" y="4941888"/>
            <a:ext cx="1800225" cy="368300"/>
          </a:xfrm>
          <a:prstGeom prst="rect">
            <a:avLst/>
          </a:prstGeom>
          <a:noFill/>
          <a:ln w="9525">
            <a:noFill/>
            <a:miter lim="800000"/>
            <a:headEnd/>
            <a:tailEnd/>
          </a:ln>
        </p:spPr>
        <p:txBody>
          <a:bodyPr>
            <a:spAutoFit/>
          </a:bodyPr>
          <a:lstStyle/>
          <a:p>
            <a:r>
              <a:rPr lang="ru-RU" sz="1200">
                <a:latin typeface="Corbel" pitchFamily="34" charset="0"/>
              </a:rPr>
              <a:t>Подтверждение</a:t>
            </a:r>
            <a:r>
              <a:rPr lang="ru-RU">
                <a:latin typeface="Corbel" pitchFamily="34" charset="0"/>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2"/>
          <p:cNvSpPr txBox="1">
            <a:spLocks noChangeArrowheads="1"/>
          </p:cNvSpPr>
          <p:nvPr/>
        </p:nvSpPr>
        <p:spPr bwMode="auto">
          <a:xfrm>
            <a:off x="1042988" y="188913"/>
            <a:ext cx="6481762" cy="4800600"/>
          </a:xfrm>
          <a:prstGeom prst="rect">
            <a:avLst/>
          </a:prstGeom>
          <a:noFill/>
          <a:ln w="9525">
            <a:noFill/>
            <a:miter lim="800000"/>
            <a:headEnd/>
            <a:tailEnd/>
          </a:ln>
        </p:spPr>
        <p:txBody>
          <a:bodyPr>
            <a:spAutoFit/>
          </a:bodyPr>
          <a:lstStyle/>
          <a:p>
            <a:r>
              <a:rPr lang="ru-RU">
                <a:solidFill>
                  <a:srgbClr val="00B050"/>
                </a:solidFill>
                <a:latin typeface="Corbel" pitchFamily="34" charset="0"/>
              </a:rPr>
              <a:t>Приемы проверки д </a:t>
            </a:r>
            <a:r>
              <a:rPr lang="en-US">
                <a:solidFill>
                  <a:srgbClr val="00B050"/>
                </a:solidFill>
                <a:latin typeface="Gill Sans MT" pitchFamily="34" charset="0"/>
              </a:rPr>
              <a:t>/</a:t>
            </a:r>
            <a:r>
              <a:rPr lang="ru-RU">
                <a:solidFill>
                  <a:srgbClr val="00B050"/>
                </a:solidFill>
                <a:latin typeface="Corbel" pitchFamily="34" charset="0"/>
              </a:rPr>
              <a:t>з  , способствующие развитию регулятивных и познавательных УУД.</a:t>
            </a:r>
          </a:p>
          <a:p>
            <a:endParaRPr lang="ru-RU">
              <a:solidFill>
                <a:srgbClr val="00B050"/>
              </a:solidFill>
              <a:latin typeface="Corbel" pitchFamily="34" charset="0"/>
            </a:endParaRPr>
          </a:p>
          <a:p>
            <a:r>
              <a:rPr lang="ru-RU">
                <a:solidFill>
                  <a:srgbClr val="00B050"/>
                </a:solidFill>
                <a:latin typeface="Corbel" pitchFamily="34" charset="0"/>
              </a:rPr>
              <a:t>РУУД</a:t>
            </a:r>
          </a:p>
          <a:p>
            <a:pPr>
              <a:buFont typeface="Wingdings" pitchFamily="2" charset="2"/>
              <a:buChar char="§"/>
            </a:pPr>
            <a:r>
              <a:rPr lang="ru-RU">
                <a:latin typeface="Corbel" pitchFamily="34" charset="0"/>
              </a:rPr>
              <a:t>Контроль в форме сличения способа действия и его результата с заданным эталоном с целью обнаружения </a:t>
            </a:r>
          </a:p>
          <a:p>
            <a:r>
              <a:rPr lang="ru-RU">
                <a:latin typeface="Corbel" pitchFamily="34" charset="0"/>
              </a:rPr>
              <a:t>Отклонений и  отличий от эталона ;</a:t>
            </a:r>
          </a:p>
          <a:p>
            <a:pPr>
              <a:buFont typeface="Wingdings" pitchFamily="2" charset="2"/>
              <a:buChar char="§"/>
            </a:pPr>
            <a:r>
              <a:rPr lang="ru-RU">
                <a:latin typeface="Corbel" pitchFamily="34" charset="0"/>
              </a:rPr>
              <a:t>Оценка-выделение и  осознание  обучающимся. того что уже усвоено ,осознание качеств а и уровня  усвоения; оценка результатов  работы.</a:t>
            </a:r>
          </a:p>
          <a:p>
            <a:pPr>
              <a:buFont typeface="Arial" charset="0"/>
              <a:buChar char="•"/>
            </a:pPr>
            <a:endParaRPr lang="ru-RU">
              <a:solidFill>
                <a:srgbClr val="00B050"/>
              </a:solidFill>
              <a:latin typeface="Corbel" pitchFamily="34" charset="0"/>
            </a:endParaRPr>
          </a:p>
          <a:p>
            <a:r>
              <a:rPr lang="ru-RU">
                <a:solidFill>
                  <a:srgbClr val="00B050"/>
                </a:solidFill>
                <a:latin typeface="Corbel" pitchFamily="34" charset="0"/>
              </a:rPr>
              <a:t>ПУУД</a:t>
            </a:r>
          </a:p>
          <a:p>
            <a:pPr>
              <a:buFont typeface="Wingdings" pitchFamily="2" charset="2"/>
              <a:buChar char="§"/>
            </a:pPr>
            <a:r>
              <a:rPr lang="ru-RU">
                <a:latin typeface="Corbel" pitchFamily="34" charset="0"/>
              </a:rPr>
              <a:t>Осознанное и произвольное  построение речевого высказывания в устной и письменной форме</a:t>
            </a:r>
          </a:p>
          <a:p>
            <a:endParaRPr lang="ru-RU">
              <a:latin typeface="Corbel" pitchFamily="34" charset="0"/>
            </a:endParaRPr>
          </a:p>
          <a:p>
            <a:pPr>
              <a:buFont typeface="Wingdings" pitchFamily="2" charset="2"/>
              <a:buChar char="§"/>
            </a:pPr>
            <a:r>
              <a:rPr lang="ru-RU">
                <a:latin typeface="Corbel" pitchFamily="34" charset="0"/>
              </a:rPr>
              <a:t>Рефлексия способов и условий действий, контроль и оценка процесса и результатов  деятельности.</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Прямоугольник 1"/>
          <p:cNvSpPr>
            <a:spLocks noChangeArrowheads="1"/>
          </p:cNvSpPr>
          <p:nvPr/>
        </p:nvSpPr>
        <p:spPr bwMode="auto">
          <a:xfrm>
            <a:off x="1476375" y="1700213"/>
            <a:ext cx="6840538" cy="3970337"/>
          </a:xfrm>
          <a:prstGeom prst="rect">
            <a:avLst/>
          </a:prstGeom>
          <a:noFill/>
          <a:ln w="9525">
            <a:noFill/>
            <a:miter lim="800000"/>
            <a:headEnd/>
            <a:tailEnd/>
          </a:ln>
        </p:spPr>
        <p:txBody>
          <a:bodyPr>
            <a:spAutoFit/>
          </a:bodyPr>
          <a:lstStyle/>
          <a:p>
            <a:pPr hangingPunct="0">
              <a:buFont typeface="Wingdings" pitchFamily="2" charset="2"/>
              <a:buChar char="ü"/>
            </a:pPr>
            <a:r>
              <a:rPr lang="ru-RU" b="1" u="sng">
                <a:solidFill>
                  <a:srgbClr val="00B050"/>
                </a:solidFill>
                <a:latin typeface="Corbel" pitchFamily="34" charset="0"/>
              </a:rPr>
              <a:t>Самопроверка по образцу</a:t>
            </a:r>
            <a:r>
              <a:rPr lang="ru-RU" b="1">
                <a:solidFill>
                  <a:srgbClr val="00B050"/>
                </a:solidFill>
                <a:latin typeface="Corbel" pitchFamily="34" charset="0"/>
              </a:rPr>
              <a:t>:</a:t>
            </a:r>
            <a:r>
              <a:rPr lang="ru-RU">
                <a:latin typeface="Corbel" pitchFamily="34" charset="0"/>
              </a:rPr>
              <a:t> ее применяют, как правило, на первом уроке после объяснения нового материала. Образец решения домашней работы обычно заготовлен на кодопленке. Учащиеся рассматривают решение, сравнивают со своим, находят ошибки и исправляют их карандашом. Этот способ развивает внимание, способствует формированию познавательных мотивов учения.</a:t>
            </a:r>
          </a:p>
          <a:p>
            <a:pPr hangingPunct="0">
              <a:buFont typeface="Wingdings" pitchFamily="2" charset="2"/>
              <a:buChar char="ü"/>
            </a:pPr>
            <a:r>
              <a:rPr lang="ru-RU" b="1">
                <a:solidFill>
                  <a:srgbClr val="00B050"/>
                </a:solidFill>
                <a:latin typeface="Corbel" pitchFamily="34" charset="0"/>
              </a:rPr>
              <a:t> </a:t>
            </a:r>
            <a:r>
              <a:rPr lang="ru-RU" b="1" u="sng">
                <a:solidFill>
                  <a:srgbClr val="00B050"/>
                </a:solidFill>
                <a:latin typeface="Corbel" pitchFamily="34" charset="0"/>
              </a:rPr>
              <a:t> Взаимопроверка с помощью образца</a:t>
            </a:r>
            <a:r>
              <a:rPr lang="ru-RU" b="1">
                <a:solidFill>
                  <a:srgbClr val="00B050"/>
                </a:solidFill>
                <a:latin typeface="Corbel" pitchFamily="34" charset="0"/>
              </a:rPr>
              <a:t>:</a:t>
            </a:r>
            <a:r>
              <a:rPr lang="ru-RU">
                <a:solidFill>
                  <a:srgbClr val="00B050"/>
                </a:solidFill>
                <a:latin typeface="Corbel" pitchFamily="34" charset="0"/>
              </a:rPr>
              <a:t> </a:t>
            </a:r>
            <a:r>
              <a:rPr lang="ru-RU">
                <a:latin typeface="Corbel" pitchFamily="34" charset="0"/>
              </a:rPr>
              <a:t>на следующем уроке учащиеся проверяют работу своего соседа по образцу, исправляют ошибки, а затем анализируют свою работу.</a:t>
            </a:r>
          </a:p>
          <a:p>
            <a:pPr>
              <a:buFont typeface="Wingdings" pitchFamily="2" charset="2"/>
              <a:buChar char="ü"/>
            </a:pPr>
            <a:r>
              <a:rPr lang="ru-RU" b="1" u="sng">
                <a:solidFill>
                  <a:srgbClr val="00B050"/>
                </a:solidFill>
                <a:latin typeface="Corbel" pitchFamily="34" charset="0"/>
              </a:rPr>
              <a:t> Письменная проверочная работа:</a:t>
            </a:r>
            <a:r>
              <a:rPr lang="ru-RU" u="sng">
                <a:solidFill>
                  <a:srgbClr val="00B050"/>
                </a:solidFill>
                <a:latin typeface="Corbel" pitchFamily="34" charset="0"/>
              </a:rPr>
              <a:t> </a:t>
            </a:r>
            <a:r>
              <a:rPr lang="ru-RU">
                <a:latin typeface="Corbel" pitchFamily="34" charset="0"/>
              </a:rPr>
              <a:t>этот тип контроля уместен только после того, как на предыдущих уроках проведен контроль указанных типов. В эту работу можно включить те задачи из домашних заданий, в которых раньше были замечены ошибки.</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2988" y="188913"/>
            <a:ext cx="6192837" cy="5354637"/>
          </a:xfrm>
          <a:prstGeom prst="rect">
            <a:avLst/>
          </a:prstGeom>
        </p:spPr>
        <p:txBody>
          <a:bodyPr>
            <a:spAutoFit/>
          </a:bodyPr>
          <a:lstStyle/>
          <a:p>
            <a:pPr marL="342900" indent="-342900" fontAlgn="auto" hangingPunct="0">
              <a:spcBef>
                <a:spcPts val="0"/>
              </a:spcBef>
              <a:spcAft>
                <a:spcPts val="0"/>
              </a:spcAft>
              <a:buFont typeface="Wingdings" pitchFamily="2" charset="2"/>
              <a:buChar char="ü"/>
              <a:defRPr/>
            </a:pPr>
            <a:r>
              <a:rPr lang="ru-RU" b="1" u="sng" dirty="0">
                <a:solidFill>
                  <a:srgbClr val="00B050"/>
                </a:solidFill>
                <a:latin typeface="+mn-lt"/>
                <a:cs typeface="+mn-cs"/>
              </a:rPr>
              <a:t>Проверка - консультация</a:t>
            </a:r>
            <a:r>
              <a:rPr lang="ru-RU" b="1" dirty="0">
                <a:solidFill>
                  <a:srgbClr val="00B050"/>
                </a:solidFill>
                <a:latin typeface="+mn-lt"/>
                <a:cs typeface="+mn-cs"/>
              </a:rPr>
              <a:t>:</a:t>
            </a:r>
            <a:r>
              <a:rPr lang="ru-RU" dirty="0">
                <a:solidFill>
                  <a:srgbClr val="00B050"/>
                </a:solidFill>
                <a:latin typeface="+mn-lt"/>
                <a:cs typeface="+mn-cs"/>
              </a:rPr>
              <a:t> </a:t>
            </a:r>
            <a:r>
              <a:rPr lang="ru-RU" dirty="0">
                <a:latin typeface="+mn-lt"/>
                <a:cs typeface="+mn-cs"/>
              </a:rPr>
              <a:t>учитель просит ребят изложить свои затруднения в виде вопросов. Отвечает либо учитель, либо учащиеся-консультанты. </a:t>
            </a:r>
            <a:r>
              <a:rPr lang="ru-RU" u="sng" dirty="0">
                <a:solidFill>
                  <a:srgbClr val="00B050"/>
                </a:solidFill>
                <a:latin typeface="+mn-lt"/>
                <a:cs typeface="+mn-cs"/>
              </a:rPr>
              <a:t> </a:t>
            </a:r>
            <a:r>
              <a:rPr lang="ru-RU" b="1" u="sng" dirty="0">
                <a:solidFill>
                  <a:srgbClr val="00B050"/>
                </a:solidFill>
                <a:latin typeface="+mn-lt"/>
                <a:cs typeface="+mn-cs"/>
              </a:rPr>
              <a:t> </a:t>
            </a:r>
          </a:p>
          <a:p>
            <a:pPr fontAlgn="auto" hangingPunct="0">
              <a:spcBef>
                <a:spcPts val="0"/>
              </a:spcBef>
              <a:spcAft>
                <a:spcPts val="0"/>
              </a:spcAft>
              <a:buFont typeface="Wingdings" pitchFamily="2" charset="2"/>
              <a:buChar char="ü"/>
              <a:defRPr/>
            </a:pPr>
            <a:r>
              <a:rPr lang="ru-RU" b="1" u="sng" dirty="0">
                <a:solidFill>
                  <a:srgbClr val="00B050"/>
                </a:solidFill>
                <a:latin typeface="+mn-lt"/>
                <a:cs typeface="+mn-cs"/>
              </a:rPr>
              <a:t>Опрос по парам</a:t>
            </a:r>
            <a:r>
              <a:rPr lang="ru-RU" b="1" dirty="0">
                <a:solidFill>
                  <a:srgbClr val="00B050"/>
                </a:solidFill>
                <a:latin typeface="+mn-lt"/>
                <a:cs typeface="+mn-cs"/>
              </a:rPr>
              <a:t>:</a:t>
            </a:r>
            <a:r>
              <a:rPr lang="ru-RU" dirty="0">
                <a:solidFill>
                  <a:srgbClr val="00B050"/>
                </a:solidFill>
                <a:latin typeface="+mn-lt"/>
                <a:cs typeface="+mn-cs"/>
              </a:rPr>
              <a:t> </a:t>
            </a:r>
            <a:r>
              <a:rPr lang="ru-RU" dirty="0">
                <a:latin typeface="+mn-lt"/>
                <a:cs typeface="+mn-cs"/>
              </a:rPr>
              <a:t>учащиеся 1 варианта объявляются "учителями", а учащиеся 2 варианта объявляются "учениками". Учитель задает вопрос классу, "ученики" начинают вполголоса отвечать своим "учителям". Далее поднимается один из школьников и громко отвечает на поставленный вопрос. Учитель комментирует его ответ и попутно указывает на ошибки, которые услышал сам, когда ходил по классу. Ответ "учеников" оценивается: "+" - верно, "-" - неверно, "+-" - неточно. Нельзя надеяться, что такой опрос даст точную картину знаний. Но в данном случае эта цель и не ставится. Главное в таком опросе - повторить теоретический материал, закрепить его, подготовиться к изучению нового.</a:t>
            </a:r>
          </a:p>
          <a:p>
            <a:pPr fontAlgn="auto" hangingPunct="0">
              <a:spcBef>
                <a:spcPts val="0"/>
              </a:spcBef>
              <a:spcAft>
                <a:spcPts val="0"/>
              </a:spcAft>
              <a:buFont typeface="Wingdings" pitchFamily="2" charset="2"/>
              <a:buChar char="ü"/>
              <a:defRPr/>
            </a:pPr>
            <a:r>
              <a:rPr lang="ru-RU" b="1" u="sng" dirty="0">
                <a:solidFill>
                  <a:srgbClr val="00B050"/>
                </a:solidFill>
                <a:latin typeface="+mn-lt"/>
                <a:cs typeface="+mn-cs"/>
              </a:rPr>
              <a:t>Теоретическая разминка:</a:t>
            </a:r>
            <a:r>
              <a:rPr lang="ru-RU" u="sng" dirty="0">
                <a:latin typeface="+mn-lt"/>
                <a:cs typeface="+mn-cs"/>
              </a:rPr>
              <a:t> </a:t>
            </a:r>
            <a:r>
              <a:rPr lang="ru-RU" dirty="0">
                <a:latin typeface="+mn-lt"/>
                <a:cs typeface="+mn-cs"/>
              </a:rPr>
              <a:t>два-три человека выходят к доске. Класс задает им вопросы по всему повторяемому материалу. Вызванные отвечают по очереди.</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1042988" y="655638"/>
            <a:ext cx="8101012" cy="5664200"/>
          </a:xfrm>
          <a:prstGeom prst="rect">
            <a:avLst/>
          </a:prstGeom>
          <a:noFill/>
          <a:ln w="9525">
            <a:noFill/>
            <a:miter lim="800000"/>
            <a:headEnd/>
            <a:tailEnd/>
          </a:ln>
        </p:spPr>
        <p:txBody>
          <a:bodyPr anchor="ctr">
            <a:spAutoFit/>
          </a:bodyPr>
          <a:lstStyle/>
          <a:p>
            <a:pPr>
              <a:tabLst>
                <a:tab pos="457200" algn="l"/>
              </a:tabLst>
            </a:pPr>
            <a:r>
              <a:rPr lang="ru-RU" sz="2000" b="1">
                <a:solidFill>
                  <a:srgbClr val="92D050"/>
                </a:solidFill>
                <a:latin typeface="Corbel" pitchFamily="34" charset="0"/>
                <a:ea typeface="Calibri" pitchFamily="34" charset="0"/>
                <a:cs typeface="Times New Roman" pitchFamily="18" charset="0"/>
              </a:rPr>
              <a:t>Перечень заданий учащимся для проверки домашней работы:</a:t>
            </a:r>
            <a:endParaRPr lang="ru-RU" sz="2000">
              <a:solidFill>
                <a:srgbClr val="92D050"/>
              </a:solidFill>
              <a:latin typeface="Corbel" pitchFamily="34" charset="0"/>
              <a:ea typeface="Calibri" pitchFamily="34" charset="0"/>
              <a:cs typeface="Times New Roman" pitchFamily="18" charset="0"/>
            </a:endParaRPr>
          </a:p>
          <a:p>
            <a:pPr eaLnBrk="0" hangingPunct="0">
              <a:buFontTx/>
              <a:buChar char="•"/>
              <a:tabLst>
                <a:tab pos="457200" algn="l"/>
              </a:tabLst>
            </a:pPr>
            <a:r>
              <a:rPr lang="ru-RU">
                <a:latin typeface="Corbel" pitchFamily="34" charset="0"/>
                <a:ea typeface="Calibri" pitchFamily="34" charset="0"/>
                <a:cs typeface="Times New Roman" pitchFamily="18" charset="0"/>
              </a:rPr>
              <a:t>выделить главное в теории и выполненных упражнениях (заданиях);</a:t>
            </a:r>
            <a:endParaRPr lang="ru-RU">
              <a:latin typeface="Corbel" pitchFamily="34" charset="0"/>
            </a:endParaRPr>
          </a:p>
          <a:p>
            <a:pPr eaLnBrk="0" hangingPunct="0">
              <a:buFontTx/>
              <a:buChar char="•"/>
              <a:tabLst>
                <a:tab pos="457200" algn="l"/>
              </a:tabLst>
            </a:pPr>
            <a:r>
              <a:rPr lang="ru-RU">
                <a:latin typeface="Corbel" pitchFamily="34" charset="0"/>
              </a:rPr>
              <a:t>сжать (концентрированно подать за максимально короткое время) материал;</a:t>
            </a:r>
          </a:p>
          <a:p>
            <a:pPr eaLnBrk="0" hangingPunct="0">
              <a:buFontTx/>
              <a:buChar char="•"/>
              <a:tabLst>
                <a:tab pos="457200" algn="l"/>
              </a:tabLst>
            </a:pPr>
            <a:r>
              <a:rPr lang="ru-RU">
                <a:latin typeface="Corbel" pitchFamily="34" charset="0"/>
              </a:rPr>
              <a:t>дать рецензию на ответ, дополнить, обобщить, сделать выводы, высказать свое отношение к излагаемому материалу;</a:t>
            </a:r>
          </a:p>
          <a:p>
            <a:pPr eaLnBrk="0" hangingPunct="0">
              <a:buFontTx/>
              <a:buChar char="•"/>
              <a:tabLst>
                <a:tab pos="457200" algn="l"/>
              </a:tabLst>
            </a:pPr>
            <a:r>
              <a:rPr lang="ru-RU">
                <a:latin typeface="Corbel" pitchFamily="34" charset="0"/>
              </a:rPr>
              <a:t>нацелить постановкой вопросов на упущенное, но существенное в ответах соучеников;</a:t>
            </a:r>
          </a:p>
          <a:p>
            <a:pPr eaLnBrk="0" hangingPunct="0">
              <a:buFontTx/>
              <a:buChar char="•"/>
              <a:tabLst>
                <a:tab pos="457200" algn="l"/>
              </a:tabLst>
            </a:pPr>
            <a:r>
              <a:rPr lang="ru-RU">
                <a:latin typeface="Corbel" pitchFamily="34" charset="0"/>
              </a:rPr>
              <a:t>выделить вопросы; проблемы; противоречия; разрешить которые мы не можем на данном уровне знаний (подведение к новой теме);</a:t>
            </a:r>
          </a:p>
          <a:p>
            <a:pPr eaLnBrk="0" hangingPunct="0">
              <a:buFontTx/>
              <a:buChar char="•"/>
              <a:tabLst>
                <a:tab pos="457200" algn="l"/>
              </a:tabLst>
            </a:pPr>
            <a:r>
              <a:rPr lang="ru-RU">
                <a:latin typeface="Corbel" pitchFamily="34" charset="0"/>
              </a:rPr>
              <a:t>продолжить ответ одного ученика ответом другого (логически или в виде плана);</a:t>
            </a:r>
          </a:p>
          <a:p>
            <a:pPr eaLnBrk="0" hangingPunct="0">
              <a:buFontTx/>
              <a:buChar char="•"/>
              <a:tabLst>
                <a:tab pos="457200" algn="l"/>
              </a:tabLst>
            </a:pPr>
            <a:r>
              <a:rPr lang="ru-RU">
                <a:latin typeface="Corbel" pitchFamily="34" charset="0"/>
              </a:rPr>
              <a:t>выполнить самостоятельно задания с измененными условиями;</a:t>
            </a:r>
          </a:p>
          <a:p>
            <a:pPr eaLnBrk="0" hangingPunct="0">
              <a:buFontTx/>
              <a:buChar char="•"/>
              <a:tabLst>
                <a:tab pos="457200" algn="l"/>
              </a:tabLst>
            </a:pPr>
            <a:r>
              <a:rPr lang="ru-RU">
                <a:latin typeface="Corbel" pitchFamily="34" charset="0"/>
              </a:rPr>
              <a:t>взаимопроверка в парах; самооценка выполненных заданий;</a:t>
            </a:r>
          </a:p>
          <a:p>
            <a:pPr eaLnBrk="0" hangingPunct="0">
              <a:buFontTx/>
              <a:buChar char="•"/>
              <a:tabLst>
                <a:tab pos="457200" algn="l"/>
              </a:tabLst>
            </a:pPr>
            <a:r>
              <a:rPr lang="ru-RU">
                <a:latin typeface="Corbel" pitchFamily="34" charset="0"/>
              </a:rPr>
              <a:t>повторное выполнение заданий без изменения условий;</a:t>
            </a:r>
          </a:p>
          <a:p>
            <a:pPr eaLnBrk="0" hangingPunct="0">
              <a:buFontTx/>
              <a:buChar char="•"/>
              <a:tabLst>
                <a:tab pos="457200" algn="l"/>
              </a:tabLst>
            </a:pPr>
            <a:r>
              <a:rPr lang="ru-RU">
                <a:latin typeface="Corbel" pitchFamily="34" charset="0"/>
              </a:rPr>
              <a:t>повторно возвратиться к информации (заданиям), в которой учащиеся допускали ошибки (в конце урока или на следующем);</a:t>
            </a:r>
          </a:p>
          <a:p>
            <a:pPr eaLnBrk="0" hangingPunct="0">
              <a:buFontTx/>
              <a:buChar char="•"/>
              <a:tabLst>
                <a:tab pos="457200" algn="l"/>
              </a:tabLst>
            </a:pPr>
            <a:r>
              <a:rPr lang="ru-RU">
                <a:latin typeface="Corbel" pitchFamily="34" charset="0"/>
              </a:rPr>
              <a:t>вычленить систему наиболее существенных вопросов к теме, изучаемой дома;</a:t>
            </a:r>
          </a:p>
          <a:p>
            <a:pPr eaLnBrk="0" hangingPunct="0">
              <a:buFontTx/>
              <a:buChar char="•"/>
              <a:tabLst>
                <a:tab pos="457200" algn="l"/>
              </a:tabLst>
            </a:pPr>
            <a:r>
              <a:rPr lang="ru-RU">
                <a:latin typeface="Corbel" pitchFamily="34" charset="0"/>
              </a:rPr>
              <a:t>продумать и обосновать варианты опроса по изученной теме;</a:t>
            </a:r>
          </a:p>
          <a:p>
            <a:pPr eaLnBrk="0" hangingPunct="0">
              <a:buFontTx/>
              <a:buChar char="•"/>
              <a:tabLst>
                <a:tab pos="457200" algn="l"/>
              </a:tabLst>
            </a:pPr>
            <a:r>
              <a:rPr lang="ru-RU">
                <a:latin typeface="Corbel" pitchFamily="34" charset="0"/>
              </a:rPr>
              <a:t>назвать предполагаемый очередной вопрос педагога.</a:t>
            </a:r>
          </a:p>
          <a:p>
            <a:pPr eaLnBrk="0" hangingPunct="0">
              <a:tabLst>
                <a:tab pos="457200" algn="l"/>
              </a:tabLst>
            </a:pPr>
            <a:endParaRPr lang="ru-RU">
              <a:latin typeface="Corbe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ChangeArrowheads="1"/>
          </p:cNvSpPr>
          <p:nvPr/>
        </p:nvSpPr>
        <p:spPr bwMode="auto">
          <a:xfrm>
            <a:off x="1619250" y="1365250"/>
            <a:ext cx="7129463" cy="3416300"/>
          </a:xfrm>
          <a:prstGeom prst="rect">
            <a:avLst/>
          </a:prstGeom>
          <a:noFill/>
          <a:ln w="9525">
            <a:noFill/>
            <a:miter lim="800000"/>
            <a:headEnd/>
            <a:tailEnd/>
          </a:ln>
        </p:spPr>
        <p:txBody>
          <a:bodyPr anchor="ctr">
            <a:spAutoFit/>
          </a:bodyPr>
          <a:lstStyle/>
          <a:p>
            <a:r>
              <a:rPr lang="ru-RU" sz="2400">
                <a:solidFill>
                  <a:srgbClr val="92D050"/>
                </a:solidFill>
                <a:latin typeface="Calibri" pitchFamily="34" charset="0"/>
                <a:cs typeface="Times New Roman" pitchFamily="18" charset="0"/>
              </a:rPr>
              <a:t> </a:t>
            </a:r>
            <a:r>
              <a:rPr lang="ru-RU" sz="2400">
                <a:solidFill>
                  <a:srgbClr val="00B050"/>
                </a:solidFill>
                <a:latin typeface="Corbel" pitchFamily="34" charset="0"/>
                <a:cs typeface="Times New Roman" pitchFamily="18" charset="0"/>
              </a:rPr>
              <a:t>Список вопросов, с помощью которых они могут проанализировать качество выполнения домашнего задания</a:t>
            </a:r>
            <a:r>
              <a:rPr lang="ru-RU" sz="2000">
                <a:solidFill>
                  <a:srgbClr val="00B050"/>
                </a:solidFill>
                <a:latin typeface="Corbel" pitchFamily="34" charset="0"/>
                <a:cs typeface="Times New Roman" pitchFamily="18" charset="0"/>
              </a:rPr>
              <a:t>. </a:t>
            </a:r>
            <a:endParaRPr lang="ru-RU" sz="2000">
              <a:solidFill>
                <a:srgbClr val="00B050"/>
              </a:solidFill>
              <a:latin typeface="Corbel" pitchFamily="34" charset="0"/>
            </a:endParaRPr>
          </a:p>
          <a:p>
            <a:pPr eaLnBrk="0" hangingPunct="0"/>
            <a:r>
              <a:rPr lang="ru-RU">
                <a:latin typeface="Corbel" pitchFamily="34" charset="0"/>
                <a:cs typeface="Times New Roman" pitchFamily="18" charset="0"/>
              </a:rPr>
              <a:t>Например, </a:t>
            </a:r>
            <a:endParaRPr lang="ru-RU">
              <a:latin typeface="Corbel" pitchFamily="34" charset="0"/>
            </a:endParaRPr>
          </a:p>
          <a:p>
            <a:pPr eaLnBrk="0" hangingPunct="0"/>
            <a:r>
              <a:rPr lang="ru-RU">
                <a:latin typeface="Corbel" pitchFamily="34" charset="0"/>
                <a:cs typeface="Times New Roman" pitchFamily="18" charset="0"/>
              </a:rPr>
              <a:t>1) выделите задания, с которыми вы не справились. Как вы думаете, почему вы не смогли решить эти задания?</a:t>
            </a:r>
            <a:br>
              <a:rPr lang="ru-RU">
                <a:latin typeface="Corbel" pitchFamily="34" charset="0"/>
                <a:cs typeface="Times New Roman" pitchFamily="18" charset="0"/>
              </a:rPr>
            </a:br>
            <a:r>
              <a:rPr lang="ru-RU">
                <a:latin typeface="Corbel" pitchFamily="34" charset="0"/>
                <a:cs typeface="Times New Roman" pitchFamily="18" charset="0"/>
              </a:rPr>
              <a:t>2) выделите задания, которые вы решали с помощью привлечения дополнительных источников информации. На каком этапе потребовалась помощь? В чем она состояла? Сможете ли вы в следующий раз справиться с таким типом задания самостоятельно?</a:t>
            </a:r>
            <a:br>
              <a:rPr lang="ru-RU">
                <a:latin typeface="Corbel" pitchFamily="34" charset="0"/>
                <a:cs typeface="Times New Roman" pitchFamily="18" charset="0"/>
              </a:rPr>
            </a:br>
            <a:r>
              <a:rPr lang="ru-RU">
                <a:latin typeface="Corbel" pitchFamily="34" charset="0"/>
                <a:cs typeface="Times New Roman" pitchFamily="18" charset="0"/>
              </a:rPr>
              <a:t>3) выделите задания, которые не вызывают у вас трудности и т.д.</a:t>
            </a:r>
            <a:endParaRPr lang="ru-RU">
              <a:latin typeface="Corbe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nvGraphicFramePr>
        <p:xfrm>
          <a:off x="0" y="404813"/>
          <a:ext cx="8964613" cy="1150937"/>
        </p:xfrm>
        <a:graphic>
          <a:graphicData uri="http://schemas.openxmlformats.org/drawingml/2006/table">
            <a:tbl>
              <a:tblPr/>
              <a:tblGrid>
                <a:gridCol w="2279650"/>
                <a:gridCol w="1243013"/>
                <a:gridCol w="1651000"/>
                <a:gridCol w="1816100"/>
                <a:gridCol w="1974850"/>
              </a:tblGrid>
              <a:tr h="8699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Образовательные </a:t>
                      </a:r>
                      <a:endParaRPr kumimoji="0" lang="ru-RU"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задачи этапа урока </a:t>
                      </a:r>
                      <a:endParaRPr kumimoji="0" lang="ru-RU" sz="1200" b="0" i="0" u="none" strike="noStrike" cap="none" normalizeH="0" baseline="0" smtClean="0">
                        <a:ln>
                          <a:noFill/>
                        </a:ln>
                        <a:solidFill>
                          <a:schemeClr val="tx1"/>
                        </a:solidFill>
                        <a:effectLst/>
                        <a:latin typeface="Calibri" pitchFamily="34" charset="0"/>
                        <a:cs typeface="Calibri" pitchFamily="34" charset="0"/>
                      </a:endParaRPr>
                    </a:p>
                  </a:txBody>
                  <a:tcPr marL="17284" marR="17284" marT="17284" marB="1728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Содержание этапа </a:t>
                      </a:r>
                      <a:endParaRPr kumimoji="0" lang="ru-RU"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7284" marR="17284" marT="17284" marB="1728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Показатели выполнения образовательных задач этапа </a:t>
                      </a:r>
                      <a:endParaRPr kumimoji="0" lang="ru-RU"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7284" marR="17284" marT="17284" marB="1728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Условия выполнения </a:t>
                      </a:r>
                      <a:endParaRPr kumimoji="0" lang="ru-RU"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образовательных задач </a:t>
                      </a:r>
                      <a:endParaRPr kumimoji="0" lang="ru-RU" sz="1200" b="0" i="0" u="none" strike="noStrike" cap="none" normalizeH="0" baseline="0" smtClean="0">
                        <a:ln>
                          <a:noFill/>
                        </a:ln>
                        <a:solidFill>
                          <a:schemeClr val="tx1"/>
                        </a:solidFill>
                        <a:effectLst/>
                        <a:latin typeface="Calibri" pitchFamily="34" charset="0"/>
                        <a:cs typeface="Calibri"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этапа </a:t>
                      </a:r>
                      <a:endParaRPr kumimoji="0" lang="ru-RU" sz="1200" b="0" i="0" u="none" strike="noStrike" cap="none" normalizeH="0" baseline="0" smtClean="0">
                        <a:ln>
                          <a:noFill/>
                        </a:ln>
                        <a:solidFill>
                          <a:schemeClr val="tx1"/>
                        </a:solidFill>
                        <a:effectLst/>
                        <a:latin typeface="Calibri" pitchFamily="34" charset="0"/>
                        <a:cs typeface="Calibri" pitchFamily="34" charset="0"/>
                      </a:endParaRPr>
                    </a:p>
                  </a:txBody>
                  <a:tcPr marL="17284" marR="17284" marT="17284" marB="1728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Возможные методы </a:t>
                      </a:r>
                      <a:endParaRPr kumimoji="0" lang="ru-RU"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и приемы обучения </a:t>
                      </a:r>
                      <a:endParaRPr kumimoji="0" lang="ru-RU" sz="1200" b="0" i="0" u="none" strike="noStrike" cap="none" normalizeH="0" baseline="0" smtClean="0">
                        <a:ln>
                          <a:noFill/>
                        </a:ln>
                        <a:solidFill>
                          <a:schemeClr val="tx1"/>
                        </a:solidFill>
                        <a:effectLst/>
                        <a:latin typeface="Calibri" pitchFamily="34" charset="0"/>
                        <a:cs typeface="Calibri" pitchFamily="34" charset="0"/>
                      </a:endParaRPr>
                    </a:p>
                  </a:txBody>
                  <a:tcPr marL="17284" marR="17284" marT="17284" marB="1728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09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1 </a:t>
                      </a:r>
                      <a:endParaRPr kumimoji="0" lang="ru-RU"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7284" marR="17284" marT="17284" marB="1728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2 </a:t>
                      </a:r>
                      <a:endParaRPr kumimoji="0" lang="ru-RU"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7284" marR="17284" marT="17284" marB="1728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3 </a:t>
                      </a:r>
                      <a:endParaRPr kumimoji="0" lang="ru-RU"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7284" marR="17284" marT="17284" marB="1728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4 </a:t>
                      </a:r>
                      <a:endParaRPr kumimoji="0" lang="ru-RU"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7284" marR="17284" marT="17284" marB="1728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cs typeface="Times New Roman" pitchFamily="18" charset="0"/>
                        </a:rPr>
                        <a:t>5 </a:t>
                      </a:r>
                      <a:endParaRPr kumimoji="0" lang="ru-RU"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7284" marR="17284" marT="17284" marB="1728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4598" name="Rectangle 1"/>
          <p:cNvSpPr>
            <a:spLocks noChangeArrowheads="1"/>
          </p:cNvSpPr>
          <p:nvPr/>
        </p:nvSpPr>
        <p:spPr bwMode="auto">
          <a:xfrm>
            <a:off x="2744788" y="28575"/>
            <a:ext cx="3654425" cy="400050"/>
          </a:xfrm>
          <a:prstGeom prst="rect">
            <a:avLst/>
          </a:prstGeom>
          <a:noFill/>
          <a:ln w="9525">
            <a:noFill/>
            <a:miter lim="800000"/>
            <a:headEnd/>
            <a:tailEnd/>
          </a:ln>
        </p:spPr>
        <p:txBody>
          <a:bodyPr wrap="none" anchor="ctr">
            <a:spAutoFit/>
          </a:bodyPr>
          <a:lstStyle/>
          <a:p>
            <a:pPr algn="ctr">
              <a:tabLst>
                <a:tab pos="504825" algn="l"/>
              </a:tabLst>
            </a:pPr>
            <a:r>
              <a:rPr lang="ru-RU" sz="2000" b="1">
                <a:latin typeface="Calibri" pitchFamily="34" charset="0"/>
                <a:cs typeface="Times New Roman" pitchFamily="18" charset="0"/>
              </a:rPr>
              <a:t>Карта конструирования урока .</a:t>
            </a:r>
            <a:endParaRPr lang="ru-RU" sz="2000"/>
          </a:p>
        </p:txBody>
      </p:sp>
      <p:graphicFrame>
        <p:nvGraphicFramePr>
          <p:cNvPr id="9" name="Таблица 8"/>
          <p:cNvGraphicFramePr>
            <a:graphicFrameLocks noGrp="1"/>
          </p:cNvGraphicFramePr>
          <p:nvPr/>
        </p:nvGraphicFramePr>
        <p:xfrm>
          <a:off x="0" y="1700213"/>
          <a:ext cx="9180513" cy="5186362"/>
        </p:xfrm>
        <a:graphic>
          <a:graphicData uri="http://schemas.openxmlformats.org/drawingml/2006/table">
            <a:tbl>
              <a:tblPr/>
              <a:tblGrid>
                <a:gridCol w="2136775"/>
                <a:gridCol w="1309688"/>
                <a:gridCol w="1739900"/>
                <a:gridCol w="1914525"/>
                <a:gridCol w="2079625"/>
              </a:tblGrid>
              <a:tr h="228600">
                <a:tc gridSpan="5">
                  <a:txBody>
                    <a:bodyPr/>
                    <a:lstStyle/>
                    <a:p>
                      <a:pPr marL="0" marR="0" lvl="0" indent="0" algn="ctr" defTabSz="914400" rtl="0" eaLnBrk="1" fontAlgn="base" latinLnBrk="0" hangingPunct="1">
                        <a:lnSpc>
                          <a:spcPct val="115000"/>
                        </a:lnSpc>
                        <a:spcBef>
                          <a:spcPts val="30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cs typeface="Times New Roman" pitchFamily="18" charset="0"/>
                        </a:rPr>
                        <a:t>2. Этап проверки выполнения домашнего задания </a:t>
                      </a:r>
                      <a:endParaRPr kumimoji="0" lang="ru-RU"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7284" marR="17284" marT="17284" marB="1728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59581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1. Установить правильность, полноту и осознанность выполнения домашних заданий всеми (большинством учащихся). </a:t>
                      </a:r>
                      <a:endParaRPr kumimoji="0" lang="ru-RU"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2. Выявить пробелы в знаниях и способах деятельности учащихся и определить причины их возникновения. </a:t>
                      </a:r>
                      <a:endParaRPr kumimoji="0" lang="ru-RU" sz="1400" b="0" i="0" u="none" strike="noStrike" cap="none" normalizeH="0" baseline="0" smtClean="0">
                        <a:ln>
                          <a:noFill/>
                        </a:ln>
                        <a:solidFill>
                          <a:schemeClr val="tx1"/>
                        </a:solidFill>
                        <a:effectLst/>
                        <a:latin typeface="Calibri" pitchFamily="34" charset="0"/>
                        <a:cs typeface="Calibri" pitchFamily="34" charset="0"/>
                      </a:endParaRPr>
                    </a:p>
                  </a:txBody>
                  <a:tcPr marL="17284" marR="17284" marT="17284" marB="1728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1. Выяснение степени усвоения учащимися заданного учебного материала (выявление знаний о фактах, понятиях, законах, свойствах, правилах, теориях, следствиях из теорий, способов действий (умений). </a:t>
                      </a:r>
                      <a:endParaRPr kumimoji="0" lang="ru-RU"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7284" marR="17284" marT="17284" marB="1728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 Проверка учителем за короткий промежуток времени знаний и способов действий учащихся, установление пробелов в их усвоении (5–7 минут); </a:t>
                      </a:r>
                      <a:endParaRPr kumimoji="0" lang="ru-RU"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 обнаружение причин невыполнения домашних заданий отдельными учащимися и принятие мер для их ликвидации; </a:t>
                      </a:r>
                      <a:endParaRPr kumimoji="0" lang="ru-RU" sz="1400" b="0" i="0" u="none" strike="noStrike" cap="none" normalizeH="0" baseline="0" smtClean="0">
                        <a:ln>
                          <a:noFill/>
                        </a:ln>
                        <a:solidFill>
                          <a:schemeClr val="tx1"/>
                        </a:solidFill>
                        <a:effectLst/>
                        <a:latin typeface="Calibri" pitchFamily="34" charset="0"/>
                        <a:cs typeface="Calibri" pitchFamily="34" charset="0"/>
                      </a:endParaRPr>
                    </a:p>
                  </a:txBody>
                  <a:tcPr marL="17284" marR="17284" marT="17284" marB="1728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 Использование учителем системы приемов, позволяющих определить уровень выполнения домашних заданий большинством учащихся; </a:t>
                      </a:r>
                      <a:endParaRPr kumimoji="0" lang="ru-RU"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 использование различных форм контроля в зависимости от содержания, вида и цели домашнего задания, а также в зависимости от отношения учащихся конкретного </a:t>
                      </a:r>
                      <a:endParaRPr kumimoji="0" lang="ru-RU" sz="1400" b="0" i="0" u="none" strike="noStrike" cap="none" normalizeH="0" baseline="0" smtClean="0">
                        <a:ln>
                          <a:noFill/>
                        </a:ln>
                        <a:solidFill>
                          <a:schemeClr val="tx1"/>
                        </a:solidFill>
                        <a:effectLst/>
                        <a:latin typeface="Calibri" pitchFamily="34" charset="0"/>
                        <a:cs typeface="Calibri" pitchFamily="34" charset="0"/>
                      </a:endParaRPr>
                    </a:p>
                  </a:txBody>
                  <a:tcPr marL="17284" marR="17284" marT="17284" marB="1728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1. Тестовые задания (задания закрытой и открытой форм, задания на соответствие и установление правильной последовательности). </a:t>
                      </a:r>
                      <a:endParaRPr kumimoji="0" lang="ru-RU"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2. Выполнение учащимися заданий, подобных домашним упражнениям. </a:t>
                      </a:r>
                      <a:endParaRPr kumimoji="0" lang="ru-RU" sz="1400" b="0" i="0" u="none" strike="noStrike" cap="none" normalizeH="0" baseline="0" smtClean="0">
                        <a:ln>
                          <a:noFill/>
                        </a:ln>
                        <a:solidFill>
                          <a:schemeClr val="tx1"/>
                        </a:solidFill>
                        <a:effectLst/>
                        <a:latin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3. Постановка дополнительных вопросов. </a:t>
                      </a:r>
                      <a:endParaRPr kumimoji="0" lang="ru-RU" sz="1400" b="0" i="0" u="none" strike="noStrike" cap="none" normalizeH="0" baseline="0" smtClean="0">
                        <a:ln>
                          <a:noFill/>
                        </a:ln>
                        <a:solidFill>
                          <a:schemeClr val="tx1"/>
                        </a:solidFill>
                        <a:effectLst/>
                        <a:latin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4. Проверка домашних заданий под копирку. </a:t>
                      </a:r>
                      <a:endParaRPr kumimoji="0" lang="ru-RU" sz="1400" b="0" i="0" u="none" strike="noStrike" cap="none" normalizeH="0" baseline="0" smtClean="0">
                        <a:ln>
                          <a:noFill/>
                        </a:ln>
                        <a:solidFill>
                          <a:schemeClr val="tx1"/>
                        </a:solidFill>
                        <a:effectLst/>
                        <a:latin typeface="Calibri" pitchFamily="34" charset="0"/>
                        <a:cs typeface="Calibri" pitchFamily="34" charset="0"/>
                      </a:endParaRPr>
                    </a:p>
                  </a:txBody>
                  <a:tcPr marL="17284" marR="17284" marT="17284" marB="1728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nvGraphicFramePr>
        <p:xfrm>
          <a:off x="34925" y="0"/>
          <a:ext cx="9109075" cy="6411913"/>
        </p:xfrm>
        <a:graphic>
          <a:graphicData uri="http://schemas.openxmlformats.org/drawingml/2006/table">
            <a:tbl>
              <a:tblPr/>
              <a:tblGrid>
                <a:gridCol w="2289175"/>
                <a:gridCol w="1268413"/>
                <a:gridCol w="1684337"/>
                <a:gridCol w="1852613"/>
                <a:gridCol w="2014537"/>
              </a:tblGrid>
              <a:tr h="57038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3. Устранить в ходе проверки обнаруженные пробелы </a:t>
                      </a:r>
                      <a:endParaRPr kumimoji="0" lang="ru-RU"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6472" marR="16472" marT="16472" marB="1647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2. Выяснение причин невыполнения домашнего задания отдельными учениками. </a:t>
                      </a:r>
                      <a:endParaRPr kumimoji="0" lang="ru-RU"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3. Определение типичных недостатков </a:t>
                      </a:r>
                      <a:endParaRPr kumimoji="0" lang="ru-RU" sz="1400" b="0" i="0" u="none" strike="noStrike" cap="none" normalizeH="0" baseline="0" smtClean="0">
                        <a:ln>
                          <a:noFill/>
                        </a:ln>
                        <a:solidFill>
                          <a:schemeClr val="tx1"/>
                        </a:solidFill>
                        <a:effectLst/>
                        <a:latin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в знаниях и способах действий учащихся </a:t>
                      </a:r>
                      <a:endParaRPr kumimoji="0" lang="ru-RU" sz="1400" b="0" i="0" u="none" strike="noStrike" cap="none" normalizeH="0" baseline="0" smtClean="0">
                        <a:ln>
                          <a:noFill/>
                        </a:ln>
                        <a:solidFill>
                          <a:schemeClr val="tx1"/>
                        </a:solidFill>
                        <a:effectLst/>
                        <a:latin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и причин их появления. </a:t>
                      </a:r>
                      <a:endParaRPr kumimoji="0" lang="ru-RU" sz="1400" b="0" i="0" u="none" strike="noStrike" cap="none" normalizeH="0" baseline="0" smtClean="0">
                        <a:ln>
                          <a:noFill/>
                        </a:ln>
                        <a:solidFill>
                          <a:schemeClr val="tx1"/>
                        </a:solidFill>
                        <a:effectLst/>
                        <a:latin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4. Ликвидация обнаруженных недостатков </a:t>
                      </a:r>
                      <a:endParaRPr kumimoji="0" lang="ru-RU" sz="1400" b="0" i="0" u="none" strike="noStrike" cap="none" normalizeH="0" baseline="0" smtClean="0">
                        <a:ln>
                          <a:noFill/>
                        </a:ln>
                        <a:solidFill>
                          <a:schemeClr val="tx1"/>
                        </a:solidFill>
                        <a:effectLst/>
                        <a:latin typeface="Calibri" pitchFamily="34" charset="0"/>
                        <a:cs typeface="Calibri" pitchFamily="34" charset="0"/>
                      </a:endParaRPr>
                    </a:p>
                  </a:txBody>
                  <a:tcPr marL="16472" marR="16472" marT="16472" marB="1647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 оптимальность сочетания контроля учителя, взаимоконтроля и самоконтроля учащихся </a:t>
                      </a:r>
                      <a:endParaRPr kumimoji="0" lang="ru-RU"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6472" marR="16472" marT="16472" marB="1647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класса к выполнению домашней работы; </a:t>
                      </a:r>
                      <a:endParaRPr kumimoji="0" lang="ru-RU"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 создание содержательных и организационных условий формирования осознанности у школьников связи выполнения их домашней работы с результатами своего обучения вообще; </a:t>
                      </a:r>
                      <a:endParaRPr kumimoji="0" lang="ru-RU" sz="1400" b="0" i="0" u="none" strike="noStrike" cap="none" normalizeH="0" baseline="0" smtClean="0">
                        <a:ln>
                          <a:noFill/>
                        </a:ln>
                        <a:solidFill>
                          <a:schemeClr val="tx1"/>
                        </a:solidFill>
                        <a:effectLst/>
                        <a:latin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 постановка требования перед учащимися не только знаний фактов и отдельных понятий, но и знаний способов действий, связей между отдельными компонентами структуры предметного знания (факты – понятия – законы – теория – следствия – приложения) </a:t>
                      </a:r>
                      <a:endParaRPr kumimoji="0" lang="ru-RU" sz="1400" b="0" i="0" u="none" strike="noStrike" cap="none" normalizeH="0" baseline="0" smtClean="0">
                        <a:ln>
                          <a:noFill/>
                        </a:ln>
                        <a:solidFill>
                          <a:schemeClr val="tx1"/>
                        </a:solidFill>
                        <a:effectLst/>
                        <a:latin typeface="Calibri" pitchFamily="34" charset="0"/>
                        <a:cs typeface="Calibri" pitchFamily="34" charset="0"/>
                      </a:endParaRPr>
                    </a:p>
                  </a:txBody>
                  <a:tcPr marL="16472" marR="16472" marT="16472" marB="1647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5. Обращение к учащимся с просьбой продолжить ответ ученика, находящегося у доски. </a:t>
                      </a:r>
                      <a:endParaRPr kumimoji="0" lang="ru-RU"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6. Вызов к доске нескольких учащихся по составлению планов своего ответа и опрос по отдельным пунктам плана. </a:t>
                      </a:r>
                      <a:endParaRPr kumimoji="0" lang="ru-RU" sz="1400" b="0" i="0" u="none" strike="noStrike" cap="none" normalizeH="0" baseline="0" smtClean="0">
                        <a:ln>
                          <a:noFill/>
                        </a:ln>
                        <a:solidFill>
                          <a:schemeClr val="tx1"/>
                        </a:solidFill>
                        <a:effectLst/>
                        <a:latin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7. Разноуровневые самостоятельные работы. </a:t>
                      </a:r>
                      <a:endParaRPr kumimoji="0" lang="ru-RU" sz="1400" b="0" i="0" u="none" strike="noStrike" cap="none" normalizeH="0" baseline="0" smtClean="0">
                        <a:ln>
                          <a:noFill/>
                        </a:ln>
                        <a:solidFill>
                          <a:schemeClr val="tx1"/>
                        </a:solidFill>
                        <a:effectLst/>
                        <a:latin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8. Метод обучения с опорой на ошибки. </a:t>
                      </a:r>
                      <a:endParaRPr kumimoji="0" lang="ru-RU" sz="1400" b="0" i="0" u="none" strike="noStrike" cap="none" normalizeH="0" baseline="0" smtClean="0">
                        <a:ln>
                          <a:noFill/>
                        </a:ln>
                        <a:solidFill>
                          <a:schemeClr val="tx1"/>
                        </a:solidFill>
                        <a:effectLst/>
                        <a:latin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9. «Торт решений» (фиксация своих затруднений). </a:t>
                      </a:r>
                      <a:endParaRPr kumimoji="0" lang="ru-RU" sz="1400" b="0" i="0" u="none" strike="noStrike" cap="none" normalizeH="0" baseline="0" smtClean="0">
                        <a:ln>
                          <a:noFill/>
                        </a:ln>
                        <a:solidFill>
                          <a:schemeClr val="tx1"/>
                        </a:solidFill>
                        <a:effectLst/>
                        <a:latin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10. «Гирлянда ассоциаций». </a:t>
                      </a:r>
                      <a:endParaRPr kumimoji="0" lang="ru-RU" sz="1400" b="0" i="0" u="none" strike="noStrike" cap="none" normalizeH="0" baseline="0" smtClean="0">
                        <a:ln>
                          <a:noFill/>
                        </a:ln>
                        <a:solidFill>
                          <a:schemeClr val="tx1"/>
                        </a:solidFill>
                        <a:effectLst/>
                        <a:latin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11. «Кубики». </a:t>
                      </a:r>
                      <a:endParaRPr kumimoji="0" lang="ru-RU" sz="1400" b="0" i="0" u="none" strike="noStrike" cap="none" normalizeH="0" baseline="0" smtClean="0">
                        <a:ln>
                          <a:noFill/>
                        </a:ln>
                        <a:solidFill>
                          <a:schemeClr val="tx1"/>
                        </a:solidFill>
                        <a:effectLst/>
                        <a:latin typeface="Calibri" pitchFamily="34" charset="0"/>
                        <a:cs typeface="Calibri" pitchFamily="34" charset="0"/>
                      </a:endParaRPr>
                    </a:p>
                  </a:txBody>
                  <a:tcPr marL="16472" marR="16472" marT="16472" marB="1647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971550" y="1628775"/>
            <a:ext cx="7921625" cy="3478213"/>
          </a:xfrm>
          <a:prstGeom prst="rect">
            <a:avLst/>
          </a:prstGeom>
          <a:noFill/>
          <a:ln w="9525">
            <a:noFill/>
            <a:miter lim="800000"/>
            <a:headEnd/>
            <a:tailEnd/>
          </a:ln>
        </p:spPr>
        <p:txBody>
          <a:bodyPr anchor="ctr">
            <a:spAutoFit/>
          </a:bodyPr>
          <a:lstStyle/>
          <a:p>
            <a:pPr indent="228600" algn="just"/>
            <a:r>
              <a:rPr lang="ru-RU" sz="2000" b="1">
                <a:solidFill>
                  <a:srgbClr val="000000"/>
                </a:solidFill>
                <a:latin typeface="Corbel" pitchFamily="34" charset="0"/>
                <a:cs typeface="Times New Roman" pitchFamily="18" charset="0"/>
              </a:rPr>
              <a:t>Как решать проблему контроля и оценки домашнего задания.</a:t>
            </a:r>
            <a:endParaRPr lang="ru-RU" sz="2000">
              <a:latin typeface="Corbel" pitchFamily="34" charset="0"/>
              <a:cs typeface="Times New Roman" pitchFamily="18" charset="0"/>
            </a:endParaRPr>
          </a:p>
          <a:p>
            <a:pPr indent="228600" algn="just" eaLnBrk="0" hangingPunct="0"/>
            <a:r>
              <a:rPr lang="ru-RU" sz="2000">
                <a:solidFill>
                  <a:srgbClr val="000000"/>
                </a:solidFill>
                <a:latin typeface="Corbel" pitchFamily="34" charset="0"/>
                <a:cs typeface="Times New Roman" pitchFamily="18" charset="0"/>
              </a:rPr>
              <a:t>Педагогический опыт учит нас: убедитесь, что заданное вами на дом вы сможете потом проверить и оценить.</a:t>
            </a:r>
            <a:endParaRPr lang="ru-RU" sz="2000">
              <a:latin typeface="Corbel" pitchFamily="34" charset="0"/>
            </a:endParaRPr>
          </a:p>
          <a:p>
            <a:pPr indent="228600" algn="just" eaLnBrk="0" hangingPunct="0"/>
            <a:r>
              <a:rPr lang="ru-RU" sz="2000">
                <a:solidFill>
                  <a:srgbClr val="000000"/>
                </a:solidFill>
                <a:latin typeface="Corbel" pitchFamily="34" charset="0"/>
                <a:cs typeface="Times New Roman" pitchFamily="18" charset="0"/>
              </a:rPr>
              <a:t>Это правило, к сожалению, применяется до сих пор далеко не везде. Не всегда учитель проверяет, выполнили ли школьники домашнее задание. Еще реже контролю подвергается полнота, правильность и форма выполнения задания. Ученики одного из десятых классов на наш вопрос, как выполняют они задания типа «прочитайте дома страницы с 18-й по 22-ю», «повторите по учебнику страницы 64–67» ответили: «Вообще никак, их же ведь не проверяют никогда!»</a:t>
            </a:r>
            <a:endParaRPr lang="ru-RU" sz="2000">
              <a:latin typeface="Corbe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1"/>
          <p:cNvSpPr txBox="1">
            <a:spLocks noChangeArrowheads="1"/>
          </p:cNvSpPr>
          <p:nvPr/>
        </p:nvSpPr>
        <p:spPr bwMode="auto">
          <a:xfrm>
            <a:off x="1042988" y="260350"/>
            <a:ext cx="7885112" cy="6556375"/>
          </a:xfrm>
          <a:prstGeom prst="rect">
            <a:avLst/>
          </a:prstGeom>
          <a:noFill/>
          <a:ln w="9525">
            <a:noFill/>
            <a:miter lim="800000"/>
            <a:headEnd/>
            <a:tailEnd/>
          </a:ln>
        </p:spPr>
        <p:txBody>
          <a:bodyPr>
            <a:spAutoFit/>
          </a:bodyPr>
          <a:lstStyle/>
          <a:p>
            <a:r>
              <a:rPr lang="ru-RU" sz="2000" b="1">
                <a:solidFill>
                  <a:srgbClr val="00B050"/>
                </a:solidFill>
                <a:latin typeface="Corbel" pitchFamily="34" charset="0"/>
              </a:rPr>
              <a:t>Этап всесторонней проверки домашнего задания</a:t>
            </a:r>
            <a:r>
              <a:rPr lang="ru-RU" sz="2000">
                <a:latin typeface="Corbel" pitchFamily="34" charset="0"/>
              </a:rPr>
              <a:t/>
            </a:r>
            <a:br>
              <a:rPr lang="ru-RU" sz="2000">
                <a:latin typeface="Corbel" pitchFamily="34" charset="0"/>
              </a:rPr>
            </a:br>
            <a:r>
              <a:rPr lang="ru-RU" sz="2000">
                <a:solidFill>
                  <a:srgbClr val="00B050"/>
                </a:solidFill>
                <a:latin typeface="Corbel" pitchFamily="34" charset="0"/>
              </a:rPr>
              <a:t>1.Дидактическая задача этапа.</a:t>
            </a:r>
            <a:r>
              <a:rPr lang="ru-RU" sz="2000">
                <a:latin typeface="Corbel" pitchFamily="34" charset="0"/>
              </a:rPr>
              <a:t> Установить правильность и осознанность выполнения всеми учащимися домашнего задания; устранить в ходе проверки обнаруженные пробелы знаний, совершенствуя  при этом УУД.</a:t>
            </a:r>
            <a:br>
              <a:rPr lang="ru-RU" sz="2000">
                <a:latin typeface="Corbel" pitchFamily="34" charset="0"/>
              </a:rPr>
            </a:br>
            <a:r>
              <a:rPr lang="ru-RU" sz="2000">
                <a:solidFill>
                  <a:srgbClr val="00B050"/>
                </a:solidFill>
                <a:latin typeface="Corbel" pitchFamily="34" charset="0"/>
              </a:rPr>
              <a:t>2. Содержание этапа. </a:t>
            </a:r>
            <a:r>
              <a:rPr lang="ru-RU" sz="2000">
                <a:latin typeface="Corbel" pitchFamily="34" charset="0"/>
              </a:rPr>
              <a:t>Выяснить степень усвоения заданного на дом материала; определить типичные недостатки в знаниях и их причины; ликвидировать обнаруженные недочёты.</a:t>
            </a:r>
            <a:br>
              <a:rPr lang="ru-RU" sz="2000">
                <a:latin typeface="Corbel" pitchFamily="34" charset="0"/>
              </a:rPr>
            </a:br>
            <a:r>
              <a:rPr lang="ru-RU" sz="2000">
                <a:solidFill>
                  <a:srgbClr val="00B050"/>
                </a:solidFill>
                <a:latin typeface="Corbel" pitchFamily="34" charset="0"/>
              </a:rPr>
              <a:t>3. Условия достижения положительных результатов. </a:t>
            </a:r>
            <a:r>
              <a:rPr lang="ru-RU" sz="2000">
                <a:latin typeface="Corbel" pitchFamily="34" charset="0"/>
              </a:rPr>
              <a:t>Оперативность учителя, целевая направленность его деятельности; использование учителем системы приемов, позволяющих проверить домашнее задание у большинства учащихся класса.</a:t>
            </a:r>
            <a:br>
              <a:rPr lang="ru-RU" sz="2000">
                <a:latin typeface="Corbel" pitchFamily="34" charset="0"/>
              </a:rPr>
            </a:br>
            <a:r>
              <a:rPr lang="ru-RU" sz="2000">
                <a:solidFill>
                  <a:srgbClr val="00B050"/>
                </a:solidFill>
                <a:latin typeface="Corbel" pitchFamily="34" charset="0"/>
              </a:rPr>
              <a:t>4. Показатели выполнения дидактической задачи урока. </a:t>
            </a:r>
            <a:r>
              <a:rPr lang="ru-RU" sz="2000">
                <a:latin typeface="Corbel" pitchFamily="34" charset="0"/>
              </a:rPr>
              <a:t>Возможность учителя за короткий промежуток времени (5-7 минут) установить уровень знаний у большинства учащихся и типичные недостатки; возможность в ходе проверки домашнего задания актуализировать и скорректировать опорные понятия; ликвидировать причины обнаруженных недостатков; высокая степень выявления качества знания материала, полученного учащимися на дом .</a:t>
            </a:r>
            <a:br>
              <a:rPr lang="ru-RU" sz="2000">
                <a:latin typeface="Corbel" pitchFamily="34" charset="0"/>
              </a:rPr>
            </a:br>
            <a:endParaRPr lang="ru-RU" sz="2000">
              <a:latin typeface="Corbe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ChangeArrowheads="1"/>
          </p:cNvSpPr>
          <p:nvPr/>
        </p:nvSpPr>
        <p:spPr bwMode="auto">
          <a:xfrm>
            <a:off x="1042988" y="58738"/>
            <a:ext cx="8101012" cy="6862762"/>
          </a:xfrm>
          <a:prstGeom prst="rect">
            <a:avLst/>
          </a:prstGeom>
          <a:noFill/>
          <a:ln w="9525">
            <a:noFill/>
            <a:miter lim="800000"/>
            <a:headEnd/>
            <a:tailEnd/>
          </a:ln>
        </p:spPr>
        <p:txBody>
          <a:bodyPr anchor="ctr">
            <a:spAutoFit/>
          </a:bodyPr>
          <a:lstStyle/>
          <a:p>
            <a:pPr indent="228600" algn="just"/>
            <a:r>
              <a:rPr lang="ru-RU" sz="2000" b="1">
                <a:solidFill>
                  <a:srgbClr val="000000"/>
                </a:solidFill>
                <a:latin typeface="Corbel" pitchFamily="34" charset="0"/>
                <a:cs typeface="Times New Roman" pitchFamily="18" charset="0"/>
              </a:rPr>
              <a:t>Контролировать – но как</a:t>
            </a:r>
            <a:endParaRPr lang="ru-RU" sz="2000">
              <a:latin typeface="Corbel" pitchFamily="34" charset="0"/>
              <a:cs typeface="Times New Roman" pitchFamily="18" charset="0"/>
            </a:endParaRPr>
          </a:p>
          <a:p>
            <a:pPr indent="228600" algn="just" eaLnBrk="0" hangingPunct="0"/>
            <a:r>
              <a:rPr lang="ru-RU" sz="2000">
                <a:solidFill>
                  <a:srgbClr val="000000"/>
                </a:solidFill>
                <a:latin typeface="Corbel" pitchFamily="34" charset="0"/>
                <a:cs typeface="Times New Roman" pitchFamily="18" charset="0"/>
              </a:rPr>
              <a:t>Формы контроля домашнего задания могут быть самыми различными:</a:t>
            </a:r>
            <a:endParaRPr lang="ru-RU" sz="2000">
              <a:latin typeface="Corbel" pitchFamily="34" charset="0"/>
              <a:cs typeface="Times New Roman" pitchFamily="18" charset="0"/>
            </a:endParaRPr>
          </a:p>
          <a:p>
            <a:pPr indent="228600" algn="just" eaLnBrk="0" hangingPunct="0"/>
            <a:r>
              <a:rPr lang="ru-RU" sz="2000">
                <a:solidFill>
                  <a:srgbClr val="000000"/>
                </a:solidFill>
                <a:latin typeface="Corbel" pitchFamily="34" charset="0"/>
                <a:cs typeface="Times New Roman" pitchFamily="18" charset="0"/>
              </a:rPr>
              <a:t>? контроль письменных домашних заданий во время самостоятельной работы школьников на уроке: формально – у всех, контроль содержания – у отдельных учащихся;</a:t>
            </a:r>
            <a:endParaRPr lang="ru-RU" sz="2000">
              <a:latin typeface="Corbel" pitchFamily="34" charset="0"/>
            </a:endParaRPr>
          </a:p>
          <a:p>
            <a:pPr indent="228600" algn="just" eaLnBrk="0" hangingPunct="0"/>
            <a:r>
              <a:rPr lang="ru-RU" sz="2000">
                <a:solidFill>
                  <a:srgbClr val="000000"/>
                </a:solidFill>
                <a:latin typeface="Corbel" pitchFamily="34" charset="0"/>
                <a:cs typeface="Times New Roman" pitchFamily="18" charset="0"/>
              </a:rPr>
              <a:t>? контроль устных домашних заданий у отдельных учащихся, в то время как все остальные обсуждают и дополняют ответы товарищей;</a:t>
            </a:r>
            <a:endParaRPr lang="ru-RU" sz="2000">
              <a:latin typeface="Corbel" pitchFamily="34" charset="0"/>
            </a:endParaRPr>
          </a:p>
          <a:p>
            <a:pPr indent="228600" algn="just" eaLnBrk="0" hangingPunct="0"/>
            <a:r>
              <a:rPr lang="ru-RU" sz="2000">
                <a:solidFill>
                  <a:srgbClr val="000000"/>
                </a:solidFill>
                <a:latin typeface="Corbel" pitchFamily="34" charset="0"/>
                <a:cs typeface="Times New Roman" pitchFamily="18" charset="0"/>
              </a:rPr>
              <a:t>? внеурочная проверка учителем тетрадей; непрямой контроль, основанный на наблюдении за работой ученика на уроке, если предпосылкой для активности школьника являлось выполнение домашнего задания;</a:t>
            </a:r>
            <a:endParaRPr lang="ru-RU" sz="2000">
              <a:latin typeface="Corbel" pitchFamily="34" charset="0"/>
            </a:endParaRPr>
          </a:p>
          <a:p>
            <a:pPr indent="228600" algn="just" eaLnBrk="0" hangingPunct="0"/>
            <a:r>
              <a:rPr lang="ru-RU" sz="2000">
                <a:solidFill>
                  <a:srgbClr val="000000"/>
                </a:solidFill>
                <a:latin typeface="Corbel" pitchFamily="34" charset="0"/>
                <a:cs typeface="Times New Roman" pitchFamily="18" charset="0"/>
              </a:rPr>
              <a:t>? взаимный контроль учащихся при обмене тетрадями (парная работа с использованием образцов или справочников);</a:t>
            </a:r>
            <a:endParaRPr lang="ru-RU" sz="2000">
              <a:latin typeface="Corbel" pitchFamily="34" charset="0"/>
            </a:endParaRPr>
          </a:p>
          <a:p>
            <a:pPr indent="228600" algn="just" eaLnBrk="0" hangingPunct="0"/>
            <a:r>
              <a:rPr lang="ru-RU" sz="2000">
                <a:solidFill>
                  <a:srgbClr val="000000"/>
                </a:solidFill>
                <a:latin typeface="Corbel" pitchFamily="34" charset="0"/>
                <a:cs typeface="Times New Roman" pitchFamily="18" charset="0"/>
              </a:rPr>
              <a:t>? самоконтроль учащихся: сверка выполненного ими дома с написанным на доске или с воспроизведенным с помощью кодоскопа правильным вариантом;</a:t>
            </a:r>
            <a:endParaRPr lang="ru-RU" sz="2000">
              <a:latin typeface="Corbel" pitchFamily="34" charset="0"/>
            </a:endParaRPr>
          </a:p>
          <a:p>
            <a:pPr indent="228600" algn="just" eaLnBrk="0" hangingPunct="0"/>
            <a:r>
              <a:rPr lang="ru-RU" sz="2000">
                <a:solidFill>
                  <a:srgbClr val="000000"/>
                </a:solidFill>
                <a:latin typeface="Corbel" pitchFamily="34" charset="0"/>
                <a:cs typeface="Times New Roman" pitchFamily="18" charset="0"/>
              </a:rPr>
              <a:t>? контроль письменных работ, который проводится отлично успевающими ребятами.</a:t>
            </a:r>
            <a:endParaRPr lang="ru-RU" sz="2000">
              <a:latin typeface="Corbel" pitchFamily="34" charset="0"/>
            </a:endParaRPr>
          </a:p>
          <a:p>
            <a:pPr indent="228600" algn="just" eaLnBrk="0" hangingPunct="0"/>
            <a:r>
              <a:rPr lang="ru-RU" sz="2000">
                <a:latin typeface="Corbel" pitchFamily="34" charset="0"/>
                <a:cs typeface="Times New Roman" pitchFamily="18" charset="0"/>
              </a:rPr>
              <a:t>Какую</a:t>
            </a:r>
            <a:r>
              <a:rPr lang="ru-RU" sz="2000">
                <a:solidFill>
                  <a:srgbClr val="000000"/>
                </a:solidFill>
                <a:latin typeface="Corbel" pitchFamily="34" charset="0"/>
                <a:cs typeface="Times New Roman" pitchFamily="18" charset="0"/>
              </a:rPr>
              <a:t> форму контроля выбрать, зависит, с одной стороны, от содержания, вида и цели домашнего заданиями, с другой – от отношения к домашнему заданию учащихся.</a:t>
            </a:r>
            <a:endParaRPr lang="ru-RU" sz="2000">
              <a:latin typeface="Corbe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ChangeArrowheads="1"/>
          </p:cNvSpPr>
          <p:nvPr/>
        </p:nvSpPr>
        <p:spPr bwMode="auto">
          <a:xfrm>
            <a:off x="395288" y="620713"/>
            <a:ext cx="8748712" cy="5940425"/>
          </a:xfrm>
          <a:prstGeom prst="rect">
            <a:avLst/>
          </a:prstGeom>
          <a:solidFill>
            <a:srgbClr val="FFFFFF"/>
          </a:solidFill>
          <a:ln w="9525">
            <a:noFill/>
            <a:miter lim="800000"/>
            <a:headEnd/>
            <a:tailEnd/>
          </a:ln>
        </p:spPr>
        <p:txBody>
          <a:bodyPr anchor="ctr">
            <a:spAutoFit/>
          </a:bodyPr>
          <a:lstStyle/>
          <a:p>
            <a:pPr indent="228600" algn="just"/>
            <a:r>
              <a:rPr lang="ru-RU" sz="2000">
                <a:solidFill>
                  <a:srgbClr val="000000"/>
                </a:solidFill>
                <a:latin typeface="Corbel" pitchFamily="34" charset="0"/>
                <a:cs typeface="Times New Roman" pitchFamily="18" charset="0"/>
              </a:rPr>
              <a:t>Встречается и такая ситуация: учащимся, лучше других успевающим по данному предмету (чаще всего консультантам), поручают проверять домашние работы целого класса и сообщать о результатах учителю и классу </a:t>
            </a:r>
            <a:endParaRPr lang="ru-RU" sz="2000">
              <a:latin typeface="Corbel" pitchFamily="34" charset="0"/>
              <a:cs typeface="Times New Roman" pitchFamily="18" charset="0"/>
            </a:endParaRPr>
          </a:p>
          <a:p>
            <a:pPr indent="228600" algn="just" eaLnBrk="0" hangingPunct="0"/>
            <a:r>
              <a:rPr lang="ru-RU" sz="2000" i="1">
                <a:solidFill>
                  <a:srgbClr val="000000"/>
                </a:solidFill>
                <a:latin typeface="Corbel" pitchFamily="34" charset="0"/>
                <a:cs typeface="Times New Roman" pitchFamily="18" charset="0"/>
              </a:rPr>
              <a:t> </a:t>
            </a:r>
            <a:endParaRPr lang="ru-RU" sz="2000">
              <a:latin typeface="Corbel" pitchFamily="34" charset="0"/>
            </a:endParaRPr>
          </a:p>
          <a:p>
            <a:pPr indent="228600" algn="just" eaLnBrk="0" hangingPunct="0"/>
            <a:r>
              <a:rPr lang="ru-RU" sz="2000" i="1">
                <a:solidFill>
                  <a:srgbClr val="000000"/>
                </a:solidFill>
                <a:latin typeface="Corbel" pitchFamily="34" charset="0"/>
                <a:cs typeface="Times New Roman" pitchFamily="18" charset="0"/>
              </a:rPr>
              <a:t> В. А. Сухомлинский, например, в своей книге «Сердце отдаю детям» так писал : «Нельзя забывать, что ребенок, не испытавший радости от ученья, не познавший чувства гордости после преодоления трудности – несчастный человек. Дать ребенку ощутить радость труда, ...наполнить его сердце гордостью и чувством собственного достоинства – первостепенная задача педагогики».</a:t>
            </a:r>
            <a:endParaRPr lang="ru-RU" sz="2000">
              <a:latin typeface="Corbel" pitchFamily="34" charset="0"/>
            </a:endParaRPr>
          </a:p>
          <a:p>
            <a:pPr indent="228600" algn="just" eaLnBrk="0" hangingPunct="0"/>
            <a:r>
              <a:rPr lang="ru-RU" sz="2000">
                <a:solidFill>
                  <a:srgbClr val="000000"/>
                </a:solidFill>
                <a:latin typeface="Corbel" pitchFamily="34" charset="0"/>
                <a:cs typeface="Times New Roman" pitchFamily="18" charset="0"/>
              </a:rPr>
              <a:t> </a:t>
            </a:r>
            <a:endParaRPr lang="ru-RU" sz="2000">
              <a:latin typeface="Corbel" pitchFamily="34" charset="0"/>
            </a:endParaRPr>
          </a:p>
          <a:p>
            <a:pPr indent="228600" algn="just" eaLnBrk="0" hangingPunct="0"/>
            <a:r>
              <a:rPr lang="ru-RU" sz="2000">
                <a:solidFill>
                  <a:srgbClr val="000000"/>
                </a:solidFill>
                <a:latin typeface="Corbel" pitchFamily="34" charset="0"/>
                <a:cs typeface="Times New Roman" pitchFamily="18" charset="0"/>
              </a:rPr>
              <a:t>Так что же: задавать или не задавать? </a:t>
            </a:r>
            <a:endParaRPr lang="ru-RU" sz="2000">
              <a:latin typeface="Corbel" pitchFamily="34" charset="0"/>
            </a:endParaRPr>
          </a:p>
          <a:p>
            <a:pPr indent="228600" algn="just" eaLnBrk="0" hangingPunct="0"/>
            <a:r>
              <a:rPr lang="ru-RU" sz="2000">
                <a:solidFill>
                  <a:srgbClr val="000000"/>
                </a:solidFill>
                <a:latin typeface="Corbel" pitchFamily="34" charset="0"/>
                <a:cs typeface="Times New Roman" pitchFamily="18" charset="0"/>
              </a:rPr>
              <a:t>Правильно было бы, стремясь к повышению качества и эффективности урока, выполнять основное правило: нет необходимости задавать на дом то, что достигнуто на уроке.</a:t>
            </a:r>
            <a:endParaRPr lang="ru-RU" sz="2000">
              <a:latin typeface="Corbel" pitchFamily="34" charset="0"/>
            </a:endParaRPr>
          </a:p>
          <a:p>
            <a:pPr indent="228600" algn="just" eaLnBrk="0" hangingPunct="0"/>
            <a:r>
              <a:rPr lang="ru-RU" sz="2000">
                <a:solidFill>
                  <a:srgbClr val="000000"/>
                </a:solidFill>
                <a:latin typeface="Corbel" pitchFamily="34" charset="0"/>
                <a:cs typeface="Times New Roman" pitchFamily="18" charset="0"/>
              </a:rPr>
              <a:t>Тем не менее домашнее задание – неизбежная составная часть и необходимое дополнение к хорошему уроку, потому что лишь при единстве урочной и внеурочной работы учащихся могут быть достигнуты образовательные и воспитательные цели.</a:t>
            </a:r>
            <a:endParaRPr lang="ru-RU" sz="2000">
              <a:latin typeface="Corbe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ChangeArrowheads="1"/>
          </p:cNvSpPr>
          <p:nvPr/>
        </p:nvSpPr>
        <p:spPr bwMode="auto">
          <a:xfrm>
            <a:off x="1042988" y="1700213"/>
            <a:ext cx="7632700" cy="3170237"/>
          </a:xfrm>
          <a:prstGeom prst="rect">
            <a:avLst/>
          </a:prstGeom>
          <a:noFill/>
          <a:ln w="9525">
            <a:noFill/>
            <a:miter lim="800000"/>
            <a:headEnd/>
            <a:tailEnd/>
          </a:ln>
        </p:spPr>
        <p:txBody>
          <a:bodyPr anchor="ctr">
            <a:spAutoFit/>
          </a:bodyPr>
          <a:lstStyle/>
          <a:p>
            <a:pPr indent="228600" algn="just"/>
            <a:r>
              <a:rPr lang="ru-RU" sz="2000">
                <a:solidFill>
                  <a:srgbClr val="000000"/>
                </a:solidFill>
                <a:latin typeface="Corbel" pitchFamily="34" charset="0"/>
                <a:cs typeface="Times New Roman" pitchFamily="18" charset="0"/>
              </a:rPr>
              <a:t>Контроль, оценка домашнего задания и выставление отметки вместе с другими факторами педагогического</a:t>
            </a:r>
            <a:r>
              <a:rPr lang="ru-RU" sz="2000">
                <a:latin typeface="Corbel" pitchFamily="34" charset="0"/>
                <a:cs typeface="Times New Roman" pitchFamily="18" charset="0"/>
              </a:rPr>
              <a:t> </a:t>
            </a:r>
            <a:r>
              <a:rPr lang="ru-RU" sz="2000">
                <a:solidFill>
                  <a:srgbClr val="000000"/>
                </a:solidFill>
                <a:latin typeface="Corbel" pitchFamily="34" charset="0"/>
                <a:cs typeface="Times New Roman" pitchFamily="18" charset="0"/>
              </a:rPr>
              <a:t>процесса являются мотивирующими и мобилизующими силы и способности школьников. Если я отказываюсь от контроля домашнего задания или отношусь к нему недостаточно серьезно, я разочаровываю тем самым ученика, поскольку игнорирую его работу, его достижения. Негативные последствия такого рода следует ожидать особенно тогда, когда работа выполняется учеником добросовестно, с полной отдачей, но и учитель систематически не обращает внимания на выполнение домашнего задания. </a:t>
            </a:r>
            <a:endParaRPr lang="ru-RU" sz="2000">
              <a:latin typeface="Corbel" pitchFamily="34"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1"/>
          <p:cNvSpPr txBox="1">
            <a:spLocks noChangeArrowheads="1"/>
          </p:cNvSpPr>
          <p:nvPr/>
        </p:nvSpPr>
        <p:spPr bwMode="auto">
          <a:xfrm>
            <a:off x="1619250" y="476250"/>
            <a:ext cx="7273925" cy="4710113"/>
          </a:xfrm>
          <a:prstGeom prst="rect">
            <a:avLst/>
          </a:prstGeom>
          <a:noFill/>
          <a:ln w="9525">
            <a:noFill/>
            <a:miter lim="800000"/>
            <a:headEnd/>
            <a:tailEnd/>
          </a:ln>
        </p:spPr>
        <p:txBody>
          <a:bodyPr>
            <a:spAutoFit/>
          </a:bodyPr>
          <a:lstStyle/>
          <a:p>
            <a:r>
              <a:rPr lang="ru-RU" sz="2000">
                <a:solidFill>
                  <a:srgbClr val="00B050"/>
                </a:solidFill>
                <a:latin typeface="Corbel" pitchFamily="34" charset="0"/>
              </a:rPr>
              <a:t>5. Требования .</a:t>
            </a:r>
            <a:r>
              <a:rPr lang="ru-RU" sz="2000">
                <a:latin typeface="Corbel" pitchFamily="34" charset="0"/>
              </a:rPr>
              <a:t>Оптимальность листа опроса среди других этапов урока, цели и формы организации опроса (индивидуальный, фронтальный), учет возрастных и индивидуальных особенностей детей; доминирующий характер поисковых и проблемных заданий .</a:t>
            </a:r>
          </a:p>
          <a:p>
            <a:r>
              <a:rPr lang="ru-RU" sz="2000">
                <a:latin typeface="Corbel" pitchFamily="34" charset="0"/>
              </a:rPr>
              <a:t/>
            </a:r>
            <a:br>
              <a:rPr lang="ru-RU" sz="2000">
                <a:latin typeface="Corbel" pitchFamily="34" charset="0"/>
              </a:rPr>
            </a:br>
            <a:r>
              <a:rPr lang="ru-RU" sz="2000">
                <a:solidFill>
                  <a:srgbClr val="00B050"/>
                </a:solidFill>
                <a:latin typeface="Corbel" pitchFamily="34" charset="0"/>
              </a:rPr>
              <a:t>6. Способы активизации на уроке. </a:t>
            </a:r>
            <a:r>
              <a:rPr lang="ru-RU" sz="2000">
                <a:latin typeface="Corbel" pitchFamily="34" charset="0"/>
              </a:rPr>
              <a:t>Использование различных форм и методов контроля. Поисковые, творческие, индивидуальные задания учащимся .</a:t>
            </a:r>
          </a:p>
          <a:p>
            <a:r>
              <a:rPr lang="ru-RU" sz="2000">
                <a:latin typeface="Corbel" pitchFamily="34" charset="0"/>
              </a:rPr>
              <a:t/>
            </a:r>
            <a:br>
              <a:rPr lang="ru-RU" sz="2000">
                <a:latin typeface="Corbel" pitchFamily="34" charset="0"/>
              </a:rPr>
            </a:br>
            <a:r>
              <a:rPr lang="ru-RU" sz="2000">
                <a:solidFill>
                  <a:srgbClr val="00B050"/>
                </a:solidFill>
                <a:latin typeface="Corbel" pitchFamily="34" charset="0"/>
              </a:rPr>
              <a:t>7. Ошибки, допускаемые при реализации. </a:t>
            </a:r>
            <a:r>
              <a:rPr lang="ru-RU" sz="2000">
                <a:latin typeface="Corbel" pitchFamily="34" charset="0"/>
              </a:rPr>
              <a:t>Однообразие уроков и методов опроса; отсутствие учета индивидуальных особенностей учащихся и специфики изучаемого материала. Репродуктивный характер вопросов и заданий</a:t>
            </a:r>
          </a:p>
          <a:p>
            <a:endParaRPr lang="ru-RU" sz="2000">
              <a:latin typeface="Corbe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Прямоугольник 2"/>
          <p:cNvSpPr>
            <a:spLocks noChangeArrowheads="1"/>
          </p:cNvSpPr>
          <p:nvPr/>
        </p:nvSpPr>
        <p:spPr bwMode="auto">
          <a:xfrm>
            <a:off x="0" y="476250"/>
            <a:ext cx="5472113" cy="1570038"/>
          </a:xfrm>
          <a:prstGeom prst="rect">
            <a:avLst/>
          </a:prstGeom>
          <a:noFill/>
          <a:ln w="9525">
            <a:noFill/>
            <a:miter lim="800000"/>
            <a:headEnd/>
            <a:tailEnd/>
          </a:ln>
        </p:spPr>
        <p:txBody>
          <a:bodyPr>
            <a:spAutoFit/>
          </a:bodyPr>
          <a:lstStyle/>
          <a:p>
            <a:pPr lvl="3">
              <a:buFont typeface="Wingdings" pitchFamily="2" charset="2"/>
              <a:buChar char="ü"/>
            </a:pPr>
            <a:r>
              <a:rPr lang="ru-RU" sz="2400" b="1">
                <a:latin typeface="Corbel" pitchFamily="34" charset="0"/>
              </a:rPr>
              <a:t>Роль домашних заданий </a:t>
            </a:r>
            <a:r>
              <a:rPr lang="ru-RU" sz="2400">
                <a:latin typeface="Corbel" pitchFamily="34" charset="0"/>
              </a:rPr>
              <a:t>практически обесценивается, если не налажена их проверка. </a:t>
            </a:r>
          </a:p>
        </p:txBody>
      </p:sp>
      <p:sp>
        <p:nvSpPr>
          <p:cNvPr id="11267" name="TextBox 7"/>
          <p:cNvSpPr txBox="1">
            <a:spLocks noChangeArrowheads="1"/>
          </p:cNvSpPr>
          <p:nvPr/>
        </p:nvSpPr>
        <p:spPr bwMode="auto">
          <a:xfrm>
            <a:off x="-612775" y="1989138"/>
            <a:ext cx="6408738" cy="4892675"/>
          </a:xfrm>
          <a:prstGeom prst="rect">
            <a:avLst/>
          </a:prstGeom>
          <a:noFill/>
          <a:ln w="9525">
            <a:noFill/>
            <a:miter lim="800000"/>
            <a:headEnd/>
            <a:tailEnd/>
          </a:ln>
        </p:spPr>
        <p:txBody>
          <a:bodyPr>
            <a:spAutoFit/>
          </a:bodyPr>
          <a:lstStyle/>
          <a:p>
            <a:pPr lvl="4">
              <a:buFont typeface="Wingdings" pitchFamily="2" charset="2"/>
              <a:buChar char="ü"/>
              <a:tabLst>
                <a:tab pos="457200" algn="l"/>
              </a:tabLst>
            </a:pPr>
            <a:r>
              <a:rPr lang="ru-RU" sz="2400" b="1">
                <a:latin typeface="Corbel" pitchFamily="34" charset="0"/>
                <a:ea typeface="Calibri" pitchFamily="34" charset="0"/>
                <a:cs typeface="Times New Roman" pitchFamily="18" charset="0"/>
              </a:rPr>
              <a:t>Проверка  домашней работы</a:t>
            </a:r>
            <a:r>
              <a:rPr lang="ru-RU" sz="2400">
                <a:latin typeface="Corbel" pitchFamily="34" charset="0"/>
                <a:ea typeface="Calibri" pitchFamily="34" charset="0"/>
                <a:cs typeface="Times New Roman" pitchFamily="18" charset="0"/>
              </a:rPr>
              <a:t>  должна быть  гибкой, а формы  разнообразны, поскольку задача учителя заключается в том, чтобы взять под контроль не только систематичность выполнения каждым учеником домашнего задания, но и степень самостоятельности ученика при его выполнении, а также уровень усвоения учебного материала в процессе домашней работы.</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1"/>
          <p:cNvSpPr txBox="1">
            <a:spLocks noChangeArrowheads="1"/>
          </p:cNvSpPr>
          <p:nvPr/>
        </p:nvSpPr>
        <p:spPr bwMode="auto">
          <a:xfrm>
            <a:off x="1187450" y="260350"/>
            <a:ext cx="6769100" cy="1200150"/>
          </a:xfrm>
          <a:prstGeom prst="rect">
            <a:avLst/>
          </a:prstGeom>
          <a:noFill/>
          <a:ln w="9525">
            <a:noFill/>
            <a:miter lim="800000"/>
            <a:headEnd/>
            <a:tailEnd/>
          </a:ln>
        </p:spPr>
        <p:txBody>
          <a:bodyPr>
            <a:spAutoFit/>
          </a:bodyPr>
          <a:lstStyle/>
          <a:p>
            <a:pPr>
              <a:buFont typeface="Wingdings" pitchFamily="2" charset="2"/>
              <a:buChar char="ü"/>
            </a:pPr>
            <a:r>
              <a:rPr lang="ru-RU" sz="2400" b="1">
                <a:latin typeface="Corbel" pitchFamily="34" charset="0"/>
              </a:rPr>
              <a:t>Проверка домашних заданий </a:t>
            </a:r>
            <a:r>
              <a:rPr lang="ru-RU" sz="2400">
                <a:latin typeface="Corbel" pitchFamily="34" charset="0"/>
              </a:rPr>
              <a:t>проводится учителем постоянно и, как правило, связывается с изучаемым материалом.</a:t>
            </a:r>
          </a:p>
        </p:txBody>
      </p:sp>
      <p:sp>
        <p:nvSpPr>
          <p:cNvPr id="12291" name="Rectangle 1"/>
          <p:cNvSpPr>
            <a:spLocks noChangeArrowheads="1"/>
          </p:cNvSpPr>
          <p:nvPr/>
        </p:nvSpPr>
        <p:spPr bwMode="auto">
          <a:xfrm>
            <a:off x="1116013" y="2060575"/>
            <a:ext cx="6551612" cy="1939925"/>
          </a:xfrm>
          <a:prstGeom prst="rect">
            <a:avLst/>
          </a:prstGeom>
          <a:noFill/>
          <a:ln w="9525">
            <a:noFill/>
            <a:miter lim="800000"/>
            <a:headEnd/>
            <a:tailEnd/>
          </a:ln>
        </p:spPr>
        <p:txBody>
          <a:bodyPr anchor="ctr">
            <a:spAutoFit/>
          </a:bodyPr>
          <a:lstStyle/>
          <a:p>
            <a:pPr indent="228600" algn="just">
              <a:buFont typeface="Wingdings" pitchFamily="2" charset="2"/>
              <a:buChar char="ü"/>
            </a:pPr>
            <a:r>
              <a:rPr lang="ru-RU" sz="2400" b="1">
                <a:latin typeface="Calibri" pitchFamily="34" charset="0"/>
                <a:ea typeface="Calibri" pitchFamily="34" charset="0"/>
                <a:cs typeface="Times New Roman" pitchFamily="18" charset="0"/>
              </a:rPr>
              <a:t>В зависимости от содержания и задач урока</a:t>
            </a:r>
            <a:r>
              <a:rPr lang="ru-RU" sz="2400">
                <a:latin typeface="Calibri" pitchFamily="34" charset="0"/>
                <a:ea typeface="Calibri" pitchFamily="34" charset="0"/>
                <a:cs typeface="Times New Roman" pitchFamily="18" charset="0"/>
              </a:rPr>
              <a:t>, проверка домашнего задания может осуществляться как в начале (если тема урока является продолжением предыдущей), так и в середине или конце урока.</a:t>
            </a:r>
            <a:endParaRPr lang="ru-RU" sz="2400">
              <a:ea typeface="Calibri" pitchFamily="34" charset="0"/>
              <a:cs typeface="Times New Roman" pitchFamily="18" charset="0"/>
            </a:endParaRPr>
          </a:p>
        </p:txBody>
      </p:sp>
      <p:sp>
        <p:nvSpPr>
          <p:cNvPr id="12292" name="Rectangle 3"/>
          <p:cNvSpPr>
            <a:spLocks noChangeArrowheads="1"/>
          </p:cNvSpPr>
          <p:nvPr/>
        </p:nvSpPr>
        <p:spPr bwMode="auto">
          <a:xfrm>
            <a:off x="1042988" y="4241800"/>
            <a:ext cx="7489825" cy="1201738"/>
          </a:xfrm>
          <a:prstGeom prst="rect">
            <a:avLst/>
          </a:prstGeom>
          <a:noFill/>
          <a:ln w="9525">
            <a:noFill/>
            <a:miter lim="800000"/>
            <a:headEnd/>
            <a:tailEnd/>
          </a:ln>
        </p:spPr>
        <p:txBody>
          <a:bodyPr anchor="ctr">
            <a:spAutoFit/>
          </a:bodyPr>
          <a:lstStyle/>
          <a:p>
            <a:pPr indent="228600" algn="just">
              <a:buFont typeface="Wingdings" pitchFamily="2" charset="2"/>
              <a:buChar char="ü"/>
            </a:pPr>
            <a:r>
              <a:rPr lang="ru-RU" sz="2400" b="1">
                <a:latin typeface="Calibri" pitchFamily="34" charset="0"/>
                <a:ea typeface="Calibri" pitchFamily="34" charset="0"/>
                <a:cs typeface="Times New Roman" pitchFamily="18" charset="0"/>
              </a:rPr>
              <a:t>Выбор формы контроля </a:t>
            </a:r>
            <a:r>
              <a:rPr lang="ru-RU" sz="2400">
                <a:latin typeface="Calibri" pitchFamily="34" charset="0"/>
                <a:ea typeface="Calibri" pitchFamily="34" charset="0"/>
                <a:cs typeface="Times New Roman" pitchFamily="18" charset="0"/>
              </a:rPr>
              <a:t>зависит от степени связи домашнего задания, его вида и цели с содержанием урока.</a:t>
            </a:r>
            <a:endParaRPr lang="ru-RU" sz="240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1"/>
          <p:cNvSpPr txBox="1">
            <a:spLocks noChangeArrowheads="1"/>
          </p:cNvSpPr>
          <p:nvPr/>
        </p:nvSpPr>
        <p:spPr bwMode="auto">
          <a:xfrm>
            <a:off x="1547813" y="333375"/>
            <a:ext cx="7596187" cy="954088"/>
          </a:xfrm>
          <a:prstGeom prst="rect">
            <a:avLst/>
          </a:prstGeom>
          <a:noFill/>
          <a:ln w="9525">
            <a:noFill/>
            <a:miter lim="800000"/>
            <a:headEnd/>
            <a:tailEnd/>
          </a:ln>
        </p:spPr>
        <p:txBody>
          <a:bodyPr>
            <a:spAutoFit/>
          </a:bodyPr>
          <a:lstStyle/>
          <a:p>
            <a:r>
              <a:rPr lang="ru-RU" sz="2800">
                <a:solidFill>
                  <a:srgbClr val="92D050"/>
                </a:solidFill>
                <a:latin typeface="Corbel" pitchFamily="34" charset="0"/>
              </a:rPr>
              <a:t>Традиционные формы проверки домашнего задания:</a:t>
            </a:r>
          </a:p>
        </p:txBody>
      </p:sp>
      <p:sp>
        <p:nvSpPr>
          <p:cNvPr id="13315" name="TextBox 4"/>
          <p:cNvSpPr txBox="1">
            <a:spLocks noChangeArrowheads="1"/>
          </p:cNvSpPr>
          <p:nvPr/>
        </p:nvSpPr>
        <p:spPr bwMode="auto">
          <a:xfrm>
            <a:off x="1619250" y="1412875"/>
            <a:ext cx="6837363" cy="3446463"/>
          </a:xfrm>
          <a:prstGeom prst="rect">
            <a:avLst/>
          </a:prstGeom>
          <a:noFill/>
          <a:ln w="9525">
            <a:noFill/>
            <a:miter lim="800000"/>
            <a:headEnd/>
            <a:tailEnd/>
          </a:ln>
        </p:spPr>
        <p:txBody>
          <a:bodyPr wrap="none">
            <a:spAutoFit/>
          </a:bodyPr>
          <a:lstStyle/>
          <a:p>
            <a:pPr>
              <a:buFont typeface="Wingdings" pitchFamily="2" charset="2"/>
              <a:buChar char="ü"/>
            </a:pPr>
            <a:r>
              <a:rPr lang="ru-RU" sz="4000">
                <a:latin typeface="Corbel" pitchFamily="34" charset="0"/>
              </a:rPr>
              <a:t>фронтальный контроль;</a:t>
            </a:r>
          </a:p>
          <a:p>
            <a:pPr>
              <a:buFont typeface="Wingdings" pitchFamily="2" charset="2"/>
              <a:buChar char="ü"/>
            </a:pPr>
            <a:r>
              <a:rPr lang="ru-RU" sz="4000">
                <a:latin typeface="Corbel" pitchFamily="34" charset="0"/>
              </a:rPr>
              <a:t>индивидуальный  контроль;</a:t>
            </a:r>
          </a:p>
          <a:p>
            <a:pPr>
              <a:buFont typeface="Wingdings" pitchFamily="2" charset="2"/>
              <a:buChar char="ü"/>
            </a:pPr>
            <a:r>
              <a:rPr lang="ru-RU" sz="4000">
                <a:latin typeface="Corbel" pitchFamily="34" charset="0"/>
              </a:rPr>
              <a:t>выборочный контроль;</a:t>
            </a:r>
          </a:p>
          <a:p>
            <a:pPr>
              <a:buFont typeface="Wingdings" pitchFamily="2" charset="2"/>
              <a:buChar char="ü"/>
            </a:pPr>
            <a:r>
              <a:rPr lang="ru-RU" sz="4000">
                <a:latin typeface="Corbel" pitchFamily="34" charset="0"/>
              </a:rPr>
              <a:t>взаимоконтроль ;</a:t>
            </a:r>
          </a:p>
          <a:p>
            <a:pPr>
              <a:buFont typeface="Wingdings" pitchFamily="2" charset="2"/>
              <a:buChar char="ü"/>
            </a:pPr>
            <a:r>
              <a:rPr lang="ru-RU" sz="4000">
                <a:latin typeface="Corbel" pitchFamily="34" charset="0"/>
              </a:rPr>
              <a:t>самоконтроль .</a:t>
            </a:r>
          </a:p>
          <a:p>
            <a:endParaRPr lang="ru-RU">
              <a:latin typeface="Corbe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971550" y="0"/>
            <a:ext cx="6848475" cy="369888"/>
          </a:xfrm>
          <a:prstGeom prst="rect">
            <a:avLst/>
          </a:prstGeom>
          <a:noFill/>
          <a:ln w="9525">
            <a:noFill/>
            <a:miter lim="800000"/>
            <a:headEnd/>
            <a:tailEnd/>
          </a:ln>
        </p:spPr>
        <p:txBody>
          <a:bodyPr wrap="none" anchor="ctr">
            <a:spAutoFit/>
          </a:bodyPr>
          <a:lstStyle/>
          <a:p>
            <a:r>
              <a:rPr lang="ru-RU">
                <a:solidFill>
                  <a:srgbClr val="00B050"/>
                </a:solidFill>
                <a:latin typeface="Corbel" pitchFamily="34" charset="0"/>
              </a:rPr>
              <a:t>Нетрадиционные методы и приемы проверки домашнего задания.</a:t>
            </a:r>
          </a:p>
        </p:txBody>
      </p:sp>
      <p:sp>
        <p:nvSpPr>
          <p:cNvPr id="14339" name="Rectangle 4"/>
          <p:cNvSpPr>
            <a:spLocks noChangeArrowheads="1"/>
          </p:cNvSpPr>
          <p:nvPr/>
        </p:nvSpPr>
        <p:spPr bwMode="auto">
          <a:xfrm>
            <a:off x="1187450" y="1103313"/>
            <a:ext cx="6264275" cy="5108575"/>
          </a:xfrm>
          <a:prstGeom prst="rect">
            <a:avLst/>
          </a:prstGeom>
          <a:noFill/>
          <a:ln w="9525">
            <a:noFill/>
            <a:miter lim="800000"/>
            <a:headEnd/>
            <a:tailEnd/>
          </a:ln>
        </p:spPr>
        <p:txBody>
          <a:bodyPr anchor="ctr">
            <a:spAutoFit/>
          </a:bodyPr>
          <a:lstStyle/>
          <a:p>
            <a:pPr>
              <a:buFontTx/>
              <a:buChar char="•"/>
              <a:tabLst>
                <a:tab pos="457200" algn="l"/>
              </a:tabLst>
            </a:pPr>
            <a:r>
              <a:rPr lang="ru-RU">
                <a:solidFill>
                  <a:srgbClr val="00B050"/>
                </a:solidFill>
                <a:latin typeface="Verdana" pitchFamily="34" charset="0"/>
                <a:cs typeface="Times New Roman" pitchFamily="18" charset="0"/>
              </a:rPr>
              <a:t>«</a:t>
            </a:r>
            <a:r>
              <a:rPr lang="ru-RU">
                <a:solidFill>
                  <a:srgbClr val="00B050"/>
                </a:solidFill>
                <a:latin typeface="Corbel" pitchFamily="34" charset="0"/>
                <a:cs typeface="Times New Roman" pitchFamily="18" charset="0"/>
              </a:rPr>
              <a:t>Светофор». </a:t>
            </a:r>
            <a:r>
              <a:rPr lang="ru-RU">
                <a:solidFill>
                  <a:srgbClr val="000000"/>
                </a:solidFill>
                <a:latin typeface="Corbel" pitchFamily="34" charset="0"/>
                <a:cs typeface="Times New Roman" pitchFamily="18" charset="0"/>
              </a:rPr>
              <a:t>Нужна лишь полоска картона, с одной стороны красная, с другой – зеленая. При опросе ученики поднимают «светофор» нужной стороной к учителю, сигнализируя о своей готовности к ответу. Красный сигнал – сигнал тревоги – «я не знаю».</a:t>
            </a:r>
          </a:p>
          <a:p>
            <a:pPr>
              <a:tabLst>
                <a:tab pos="457200" algn="l"/>
              </a:tabLst>
            </a:pPr>
            <a:endParaRPr lang="ru-RU">
              <a:latin typeface="Corbel" pitchFamily="34" charset="0"/>
            </a:endParaRPr>
          </a:p>
          <a:p>
            <a:pPr eaLnBrk="0" hangingPunct="0">
              <a:buFontTx/>
              <a:buChar char="•"/>
              <a:tabLst>
                <a:tab pos="457200" algn="l"/>
              </a:tabLst>
            </a:pPr>
            <a:r>
              <a:rPr lang="ru-RU">
                <a:solidFill>
                  <a:srgbClr val="00B050"/>
                </a:solidFill>
                <a:latin typeface="Corbel" pitchFamily="34" charset="0"/>
                <a:cs typeface="Times New Roman" pitchFamily="18" charset="0"/>
              </a:rPr>
              <a:t>«Базовый лист контроля». </a:t>
            </a:r>
            <a:r>
              <a:rPr lang="ru-RU">
                <a:solidFill>
                  <a:srgbClr val="000000"/>
                </a:solidFill>
                <a:latin typeface="Corbel" pitchFamily="34" charset="0"/>
                <a:cs typeface="Times New Roman" pitchFamily="18" charset="0"/>
              </a:rPr>
              <a:t>На первом уроке новой темы учитель вывешивает «Б.Л.К.». В нем перечислены основные правила, понятия, формулировки и формулы, которые обязан знать каждый. В старших классах лист «двухэтажный». Первая его половина – обязательный минимум для всех. Вторая – дополнительные вопросы для претендентов на «отлично».</a:t>
            </a:r>
          </a:p>
          <a:p>
            <a:pPr eaLnBrk="0" hangingPunct="0">
              <a:tabLst>
                <a:tab pos="457200" algn="l"/>
              </a:tabLst>
            </a:pPr>
            <a:endParaRPr lang="ru-RU">
              <a:latin typeface="Corbel" pitchFamily="34" charset="0"/>
            </a:endParaRPr>
          </a:p>
          <a:p>
            <a:pPr eaLnBrk="0" hangingPunct="0">
              <a:buFontTx/>
              <a:buChar char="•"/>
              <a:tabLst>
                <a:tab pos="457200" algn="l"/>
              </a:tabLst>
            </a:pPr>
            <a:r>
              <a:rPr lang="ru-RU">
                <a:solidFill>
                  <a:srgbClr val="00B050"/>
                </a:solidFill>
                <a:latin typeface="Corbel" pitchFamily="34" charset="0"/>
                <a:cs typeface="Times New Roman" pitchFamily="18" charset="0"/>
              </a:rPr>
              <a:t>«Опрос по цепочке». </a:t>
            </a:r>
            <a:r>
              <a:rPr lang="ru-RU">
                <a:solidFill>
                  <a:srgbClr val="000000"/>
                </a:solidFill>
                <a:latin typeface="Corbel" pitchFamily="34" charset="0"/>
                <a:cs typeface="Times New Roman" pitchFamily="18" charset="0"/>
              </a:rPr>
              <a:t>Рассказ одного ученика прерывается в любом месте и передается другому жестом учителя. И так несколько раз до завершения ответа.</a:t>
            </a:r>
            <a:endParaRPr lang="ru-RU">
              <a:latin typeface="Corbel" pitchFamily="34" charset="0"/>
            </a:endParaRPr>
          </a:p>
          <a:p>
            <a:pPr eaLnBrk="0" hangingPunct="0">
              <a:tabLst>
                <a:tab pos="457200" algn="l"/>
              </a:tabLst>
            </a:pPr>
            <a:endParaRPr lang="ru-RU" sz="20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Прямоугольник 1"/>
          <p:cNvSpPr>
            <a:spLocks noChangeArrowheads="1"/>
          </p:cNvSpPr>
          <p:nvPr/>
        </p:nvSpPr>
        <p:spPr bwMode="auto">
          <a:xfrm>
            <a:off x="1042988" y="0"/>
            <a:ext cx="7632700" cy="6556375"/>
          </a:xfrm>
          <a:prstGeom prst="rect">
            <a:avLst/>
          </a:prstGeom>
          <a:noFill/>
          <a:ln w="9525">
            <a:noFill/>
            <a:miter lim="800000"/>
            <a:headEnd/>
            <a:tailEnd/>
          </a:ln>
        </p:spPr>
        <p:txBody>
          <a:bodyPr>
            <a:spAutoFit/>
          </a:bodyPr>
          <a:lstStyle/>
          <a:p>
            <a:pPr eaLnBrk="0" hangingPunct="0">
              <a:buFontTx/>
              <a:buChar char="•"/>
              <a:tabLst>
                <a:tab pos="457200" algn="l"/>
              </a:tabLst>
            </a:pPr>
            <a:r>
              <a:rPr lang="ru-RU">
                <a:solidFill>
                  <a:srgbClr val="00B050"/>
                </a:solidFill>
                <a:latin typeface="Corbel" pitchFamily="34" charset="0"/>
                <a:cs typeface="Times New Roman" pitchFamily="18" charset="0"/>
              </a:rPr>
              <a:t>Программируемый опрос». </a:t>
            </a:r>
            <a:r>
              <a:rPr lang="ru-RU">
                <a:solidFill>
                  <a:srgbClr val="000000"/>
                </a:solidFill>
                <a:latin typeface="Corbel" pitchFamily="34" charset="0"/>
                <a:cs typeface="Times New Roman" pitchFamily="18" charset="0"/>
              </a:rPr>
              <a:t>Ученик выбирает один верный ответ из нескольких предложенных. В устном опросе эту форму обычно не используют. А зря. Хороший шанс получить столкновение мнений, в котором «Переплавится» непонимание. Пусть оспорят!</a:t>
            </a:r>
          </a:p>
          <a:p>
            <a:pPr eaLnBrk="0" hangingPunct="0">
              <a:buFontTx/>
              <a:buChar char="•"/>
              <a:tabLst>
                <a:tab pos="457200" algn="l"/>
              </a:tabLst>
            </a:pPr>
            <a:endParaRPr lang="ru-RU">
              <a:latin typeface="Corbel" pitchFamily="34" charset="0"/>
            </a:endParaRPr>
          </a:p>
          <a:p>
            <a:pPr eaLnBrk="0" hangingPunct="0">
              <a:buFont typeface="Arial" charset="0"/>
              <a:buChar char="•"/>
              <a:tabLst>
                <a:tab pos="457200" algn="l"/>
              </a:tabLst>
            </a:pPr>
            <a:r>
              <a:rPr lang="ru-RU">
                <a:solidFill>
                  <a:srgbClr val="00B050"/>
                </a:solidFill>
                <a:latin typeface="Corbel" pitchFamily="34" charset="0"/>
                <a:cs typeface="Times New Roman" pitchFamily="18" charset="0"/>
              </a:rPr>
              <a:t>«Магнитофонный опрос». </a:t>
            </a:r>
            <a:r>
              <a:rPr lang="ru-RU">
                <a:solidFill>
                  <a:srgbClr val="000000"/>
                </a:solidFill>
                <a:latin typeface="Corbel" pitchFamily="34" charset="0"/>
                <a:cs typeface="Times New Roman" pitchFamily="18" charset="0"/>
              </a:rPr>
              <a:t>Ответ ученика записывается на магнитофон, чтобы потом он сам мог себя послушать. Анализируйте, оценивайте, самооценивайте.</a:t>
            </a:r>
            <a:r>
              <a:rPr lang="ru-RU">
                <a:solidFill>
                  <a:srgbClr val="00B050"/>
                </a:solidFill>
                <a:latin typeface="Corbel" pitchFamily="34" charset="0"/>
                <a:cs typeface="Times New Roman" pitchFamily="18" charset="0"/>
              </a:rPr>
              <a:t> </a:t>
            </a:r>
          </a:p>
          <a:p>
            <a:pPr eaLnBrk="0" hangingPunct="0">
              <a:buFont typeface="Arial" charset="0"/>
              <a:buChar char="•"/>
              <a:tabLst>
                <a:tab pos="457200" algn="l"/>
              </a:tabLst>
            </a:pPr>
            <a:endParaRPr lang="ru-RU">
              <a:solidFill>
                <a:srgbClr val="00B050"/>
              </a:solidFill>
              <a:latin typeface="Corbel" pitchFamily="34" charset="0"/>
              <a:cs typeface="Times New Roman" pitchFamily="18" charset="0"/>
            </a:endParaRPr>
          </a:p>
          <a:p>
            <a:pPr eaLnBrk="0" hangingPunct="0">
              <a:buFontTx/>
              <a:buChar char="•"/>
              <a:tabLst>
                <a:tab pos="457200" algn="l"/>
              </a:tabLst>
            </a:pPr>
            <a:r>
              <a:rPr lang="ru-RU">
                <a:solidFill>
                  <a:srgbClr val="00B050"/>
                </a:solidFill>
                <a:latin typeface="Corbel" pitchFamily="34" charset="0"/>
                <a:cs typeface="Times New Roman" pitchFamily="18" charset="0"/>
              </a:rPr>
              <a:t>«Взаимный опрос». </a:t>
            </a:r>
            <a:r>
              <a:rPr lang="ru-RU">
                <a:solidFill>
                  <a:srgbClr val="000000"/>
                </a:solidFill>
                <a:latin typeface="Corbel" pitchFamily="34" charset="0"/>
                <a:cs typeface="Times New Roman" pitchFamily="18" charset="0"/>
              </a:rPr>
              <a:t>Опрос учениками друг друга по базовым листам. Основная цель – регулярное проговаривание основных вопросов вслух, повторение.</a:t>
            </a:r>
            <a:r>
              <a:rPr lang="ru-RU">
                <a:solidFill>
                  <a:srgbClr val="00B050"/>
                </a:solidFill>
                <a:latin typeface="Corbel" pitchFamily="34" charset="0"/>
                <a:cs typeface="Times New Roman" pitchFamily="18" charset="0"/>
              </a:rPr>
              <a:t> </a:t>
            </a:r>
          </a:p>
          <a:p>
            <a:pPr eaLnBrk="0" hangingPunct="0">
              <a:buFontTx/>
              <a:buChar char="•"/>
              <a:tabLst>
                <a:tab pos="457200" algn="l"/>
              </a:tabLst>
            </a:pPr>
            <a:endParaRPr lang="ru-RU">
              <a:solidFill>
                <a:srgbClr val="00B050"/>
              </a:solidFill>
              <a:latin typeface="Corbel" pitchFamily="34" charset="0"/>
              <a:cs typeface="Times New Roman" pitchFamily="18" charset="0"/>
            </a:endParaRPr>
          </a:p>
          <a:p>
            <a:pPr eaLnBrk="0" hangingPunct="0">
              <a:buFontTx/>
              <a:buChar char="•"/>
              <a:tabLst>
                <a:tab pos="457200" algn="l"/>
              </a:tabLst>
            </a:pPr>
            <a:r>
              <a:rPr lang="ru-RU">
                <a:solidFill>
                  <a:srgbClr val="00B050"/>
                </a:solidFill>
                <a:latin typeface="Corbel" pitchFamily="34" charset="0"/>
                <a:cs typeface="Times New Roman" pitchFamily="18" charset="0"/>
              </a:rPr>
              <a:t>«Защитный лист». </a:t>
            </a:r>
            <a:r>
              <a:rPr lang="ru-RU">
                <a:solidFill>
                  <a:srgbClr val="000000"/>
                </a:solidFill>
                <a:latin typeface="Corbel" pitchFamily="34" charset="0"/>
                <a:cs typeface="Times New Roman" pitchFamily="18" charset="0"/>
              </a:rPr>
              <a:t>Перед каждым уроком, всегда в одном листе, лежит «Лист защиты», куда любой ученик без объяснения причин может вписать свою фамилию и быть уверенным, что его сегодня не спросят. Зато учитель, подшивая листы, держит ситуацию под полным контролем. А если «защитился» весь класс?. – «Ладно, но завтра жесткая контрольная». Один раз нарвутся – другой раз не захотят. В зачетный, контрольный урок «лист защиты» не работает.</a:t>
            </a:r>
            <a:endParaRPr lang="ru-RU">
              <a:latin typeface="Corbel" pitchFamily="34" charset="0"/>
            </a:endParaRPr>
          </a:p>
          <a:p>
            <a:pPr eaLnBrk="0" hangingPunct="0">
              <a:tabLst>
                <a:tab pos="457200" algn="l"/>
              </a:tabLst>
            </a:pPr>
            <a:endParaRPr lang="ru-RU" sz="2000">
              <a:latin typeface="Corbel" pitchFamily="34" charset="0"/>
            </a:endParaRPr>
          </a:p>
          <a:p>
            <a:pPr eaLnBrk="0" hangingPunct="0">
              <a:buFont typeface="Arial" charset="0"/>
              <a:buChar char="•"/>
              <a:tabLst>
                <a:tab pos="457200" algn="l"/>
              </a:tabLst>
            </a:pPr>
            <a:endParaRPr lang="ru-RU" sz="2000"/>
          </a:p>
          <a:p>
            <a:pPr eaLnBrk="0" hangingPunct="0">
              <a:tabLst>
                <a:tab pos="457200" algn="l"/>
              </a:tabLst>
            </a:pPr>
            <a:endParaRPr lang="ru-RU" sz="20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Прямоугольник 1"/>
          <p:cNvSpPr>
            <a:spLocks noChangeArrowheads="1"/>
          </p:cNvSpPr>
          <p:nvPr/>
        </p:nvSpPr>
        <p:spPr bwMode="auto">
          <a:xfrm>
            <a:off x="971550" y="0"/>
            <a:ext cx="4572000" cy="4524375"/>
          </a:xfrm>
          <a:prstGeom prst="rect">
            <a:avLst/>
          </a:prstGeom>
          <a:noFill/>
          <a:ln w="9525">
            <a:noFill/>
            <a:miter lim="800000"/>
            <a:headEnd/>
            <a:tailEnd/>
          </a:ln>
        </p:spPr>
        <p:txBody>
          <a:bodyPr>
            <a:spAutoFit/>
          </a:bodyPr>
          <a:lstStyle/>
          <a:p>
            <a:pPr lvl="2">
              <a:buFont typeface="Wingdings" pitchFamily="2" charset="2"/>
              <a:buChar char="ü"/>
            </a:pPr>
            <a:r>
              <a:rPr lang="ru-RU">
                <a:solidFill>
                  <a:srgbClr val="00B050"/>
                </a:solidFill>
                <a:latin typeface="Corbel" pitchFamily="34" charset="0"/>
              </a:rPr>
              <a:t>Компьютерный  контроль</a:t>
            </a:r>
            <a:r>
              <a:rPr lang="ru-RU">
                <a:latin typeface="Corbel" pitchFamily="34" charset="0"/>
              </a:rPr>
              <a:t>, состоящий из 8-10 вопросов, проводится за очень короткий срок - от 5 до 10 минут, и при этом преподаватель может получить полноценную информацию об усвоении пройденного материала всей учебной группой одновременно. Кроме того, техническая реализация компьютерного контроля позволила полностью избежать списывания, давая возможность предложить каждому учащемуся свой вариант компьютерный  карты.</a:t>
            </a:r>
          </a:p>
        </p:txBody>
      </p:sp>
      <p:sp>
        <p:nvSpPr>
          <p:cNvPr id="16387" name="Rectangle 1"/>
          <p:cNvSpPr>
            <a:spLocks noChangeArrowheads="1"/>
          </p:cNvSpPr>
          <p:nvPr/>
        </p:nvSpPr>
        <p:spPr bwMode="auto">
          <a:xfrm>
            <a:off x="1403350" y="4437063"/>
            <a:ext cx="6408738" cy="2862262"/>
          </a:xfrm>
          <a:prstGeom prst="rect">
            <a:avLst/>
          </a:prstGeom>
          <a:noFill/>
          <a:ln w="9525">
            <a:noFill/>
            <a:miter lim="800000"/>
            <a:headEnd/>
            <a:tailEnd/>
          </a:ln>
        </p:spPr>
        <p:txBody>
          <a:bodyPr anchor="ctr">
            <a:spAutoFit/>
          </a:bodyPr>
          <a:lstStyle/>
          <a:p>
            <a:pPr>
              <a:buFont typeface="Wingdings" pitchFamily="2" charset="2"/>
              <a:buChar char="ü"/>
            </a:pPr>
            <a:r>
              <a:rPr lang="ru-RU" sz="1400" b="1">
                <a:solidFill>
                  <a:srgbClr val="00B050"/>
                </a:solidFill>
                <a:latin typeface="Verdana" pitchFamily="34" charset="0"/>
                <a:ea typeface="Times New Roman" pitchFamily="18" charset="0"/>
                <a:cs typeface="Tahoma" pitchFamily="34" charset="0"/>
              </a:rPr>
              <a:t>«</a:t>
            </a:r>
            <a:r>
              <a:rPr lang="ru-RU" b="1">
                <a:solidFill>
                  <a:srgbClr val="00B050"/>
                </a:solidFill>
                <a:latin typeface="Corbel" pitchFamily="34" charset="0"/>
                <a:ea typeface="Times New Roman" pitchFamily="18" charset="0"/>
                <a:cs typeface="Tahoma" pitchFamily="34" charset="0"/>
              </a:rPr>
              <a:t>Видимо-невидимо»</a:t>
            </a:r>
            <a:endParaRPr lang="ru-RU">
              <a:solidFill>
                <a:srgbClr val="00B050"/>
              </a:solidFill>
              <a:latin typeface="Corbel" pitchFamily="34" charset="0"/>
              <a:ea typeface="Times New Roman" pitchFamily="18" charset="0"/>
              <a:cs typeface="Tahoma" pitchFamily="34" charset="0"/>
            </a:endParaRPr>
          </a:p>
          <a:p>
            <a:pPr eaLnBrk="0" hangingPunct="0"/>
            <a:r>
              <a:rPr lang="ru-RU">
                <a:solidFill>
                  <a:srgbClr val="2C2222"/>
                </a:solidFill>
                <a:latin typeface="Corbel" pitchFamily="34" charset="0"/>
                <a:ea typeface="Times New Roman" pitchFamily="18" charset="0"/>
                <a:cs typeface="Tahoma" pitchFamily="34" charset="0"/>
              </a:rPr>
              <a:t>Доска делится на три части (каждому ряду по столбику). Ученики каждого ряда «цепочкой по одному» записывают, например, существительные, которые имеют форму только единственного или множественного числа (варианты тем: словарные слова, слова с орфограммами в корнях и суффиксах и т.д.).</a:t>
            </a:r>
            <a:r>
              <a:rPr lang="ru-RU">
                <a:latin typeface="Corbel" pitchFamily="34" charset="0"/>
              </a:rPr>
              <a:t> Записывают, стараются не повторяться. Выбираются судья для оценвания.</a:t>
            </a:r>
          </a:p>
          <a:p>
            <a:pPr eaLnBrk="0" hangingPunct="0"/>
            <a:endParaRPr lang="ru-RU">
              <a:latin typeface="Corbel" pitchFamily="34" charset="0"/>
              <a:cs typeface="Times New Roman" pitchFamily="18" charset="0"/>
            </a:endParaRPr>
          </a:p>
          <a:p>
            <a:pPr eaLnBrk="0" hangingPunct="0"/>
            <a:r>
              <a:rPr lang="ru-RU">
                <a:solidFill>
                  <a:srgbClr val="FFFFFF"/>
                </a:solidFill>
                <a:latin typeface="Corbel" pitchFamily="34" charset="0"/>
                <a:cs typeface="Times New Roman" pitchFamily="18" charset="0"/>
              </a:rPr>
              <a:t>.</a:t>
            </a:r>
            <a:endParaRPr lang="ru-RU">
              <a:latin typeface="Corbe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226</TotalTime>
  <Words>2147</Words>
  <Application>Microsoft Office PowerPoint</Application>
  <PresentationFormat>Экран (4:3)</PresentationFormat>
  <Paragraphs>170</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Солнцестояние</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Елена</dc:creator>
  <cp:lastModifiedBy>лёля</cp:lastModifiedBy>
  <cp:revision>33</cp:revision>
  <dcterms:created xsi:type="dcterms:W3CDTF">2011-03-13T11:07:11Z</dcterms:created>
  <dcterms:modified xsi:type="dcterms:W3CDTF">2012-12-07T14:30:00Z</dcterms:modified>
</cp:coreProperties>
</file>