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7" r:id="rId2"/>
    <p:sldId id="257" r:id="rId3"/>
    <p:sldId id="258" r:id="rId4"/>
    <p:sldId id="259" r:id="rId5"/>
    <p:sldId id="282" r:id="rId6"/>
    <p:sldId id="283" r:id="rId7"/>
    <p:sldId id="284" r:id="rId8"/>
    <p:sldId id="260" r:id="rId9"/>
    <p:sldId id="261" r:id="rId10"/>
    <p:sldId id="262" r:id="rId11"/>
    <p:sldId id="264" r:id="rId12"/>
    <p:sldId id="265" r:id="rId13"/>
    <p:sldId id="266" r:id="rId14"/>
    <p:sldId id="267" r:id="rId15"/>
    <p:sldId id="268" r:id="rId16"/>
    <p:sldId id="269" r:id="rId17"/>
    <p:sldId id="278" r:id="rId18"/>
    <p:sldId id="271" r:id="rId19"/>
    <p:sldId id="272" r:id="rId20"/>
    <p:sldId id="273" r:id="rId21"/>
    <p:sldId id="274" r:id="rId22"/>
    <p:sldId id="275" r:id="rId23"/>
    <p:sldId id="276" r:id="rId2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DA93"/>
    <a:srgbClr val="000066"/>
    <a:srgbClr val="000099"/>
    <a:srgbClr val="F1E2AD"/>
    <a:srgbClr val="33CCCC"/>
    <a:srgbClr val="FFFF00"/>
    <a:srgbClr val="FF0066"/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23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40;&#1076;&#1084;&#1080;&#1085;&#1080;&#1089;&#1090;&#1088;&#1072;&#1090;&#1086;&#1088;\Desktop\&#1051;&#1080;&#1089;&#1090;%20Microsoft%20Office%20Excel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perspective val="30"/>
    </c:view3D>
    <c:plotArea>
      <c:layout/>
      <c:bar3DChart>
        <c:barDir val="col"/>
        <c:grouping val="standard"/>
        <c:ser>
          <c:idx val="0"/>
          <c:order val="0"/>
          <c:tx>
            <c:strRef>
              <c:f>Лист1!$A$2</c:f>
              <c:strCache>
                <c:ptCount val="1"/>
                <c:pt idx="0">
                  <c:v>высокий</c:v>
                </c:pt>
              </c:strCache>
            </c:strRef>
          </c:tx>
          <c:spPr>
            <a:solidFill>
              <a:srgbClr val="C00000"/>
            </a:solidFill>
          </c:spPr>
          <c:cat>
            <c:strRef>
              <c:f>Лист1!$B$1:$D$1</c:f>
              <c:strCache>
                <c:ptCount val="3"/>
                <c:pt idx="0">
                  <c:v> октябрь 2008</c:v>
                </c:pt>
                <c:pt idx="1">
                  <c:v> апрель  2008</c:v>
                </c:pt>
                <c:pt idx="2">
                  <c:v> декабрь2009</c:v>
                </c:pt>
              </c:strCache>
            </c:strRef>
          </c:cat>
          <c:val>
            <c:numRef>
              <c:f>Лист1!$B$2:$D$2</c:f>
              <c:numCache>
                <c:formatCode>0%</c:formatCode>
                <c:ptCount val="3"/>
                <c:pt idx="0">
                  <c:v>7.0000000000000034E-2</c:v>
                </c:pt>
                <c:pt idx="1">
                  <c:v>0.21000000000000008</c:v>
                </c:pt>
                <c:pt idx="2">
                  <c:v>0.35000000000000014</c:v>
                </c:pt>
              </c:numCache>
            </c:numRef>
          </c:val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средний</c:v>
                </c:pt>
              </c:strCache>
            </c:strRef>
          </c:tx>
          <c:spPr>
            <a:solidFill>
              <a:srgbClr val="0070C0"/>
            </a:solidFill>
          </c:spPr>
          <c:cat>
            <c:strRef>
              <c:f>Лист1!$B$1:$D$1</c:f>
              <c:strCache>
                <c:ptCount val="3"/>
                <c:pt idx="0">
                  <c:v> октябрь 2008</c:v>
                </c:pt>
                <c:pt idx="1">
                  <c:v> апрель  2008</c:v>
                </c:pt>
                <c:pt idx="2">
                  <c:v> декабрь2009</c:v>
                </c:pt>
              </c:strCache>
            </c:strRef>
          </c:cat>
          <c:val>
            <c:numRef>
              <c:f>Лист1!$B$3:$D$3</c:f>
              <c:numCache>
                <c:formatCode>0%</c:formatCode>
                <c:ptCount val="3"/>
                <c:pt idx="0">
                  <c:v>0.86000000000000032</c:v>
                </c:pt>
                <c:pt idx="1">
                  <c:v>0.72000000000000031</c:v>
                </c:pt>
                <c:pt idx="2">
                  <c:v>0.61000000000000032</c:v>
                </c:pt>
              </c:numCache>
            </c:numRef>
          </c:val>
        </c:ser>
        <c:ser>
          <c:idx val="2"/>
          <c:order val="2"/>
          <c:tx>
            <c:strRef>
              <c:f>Лист1!$A$4</c:f>
              <c:strCache>
                <c:ptCount val="1"/>
                <c:pt idx="0">
                  <c:v>низкий</c:v>
                </c:pt>
              </c:strCache>
            </c:strRef>
          </c:tx>
          <c:spPr>
            <a:solidFill>
              <a:srgbClr val="92D050"/>
            </a:solidFill>
          </c:spPr>
          <c:cat>
            <c:strRef>
              <c:f>Лист1!$B$1:$D$1</c:f>
              <c:strCache>
                <c:ptCount val="3"/>
                <c:pt idx="0">
                  <c:v> октябрь 2008</c:v>
                </c:pt>
                <c:pt idx="1">
                  <c:v> апрель  2008</c:v>
                </c:pt>
                <c:pt idx="2">
                  <c:v> декабрь2009</c:v>
                </c:pt>
              </c:strCache>
            </c:strRef>
          </c:cat>
          <c:val>
            <c:numRef>
              <c:f>Лист1!$B$4:$D$4</c:f>
              <c:numCache>
                <c:formatCode>0%</c:formatCode>
                <c:ptCount val="3"/>
                <c:pt idx="0">
                  <c:v>7.0000000000000034E-2</c:v>
                </c:pt>
                <c:pt idx="1">
                  <c:v>7.0000000000000034E-2</c:v>
                </c:pt>
                <c:pt idx="2">
                  <c:v>4.0000000000000029E-2</c:v>
                </c:pt>
              </c:numCache>
            </c:numRef>
          </c:val>
        </c:ser>
        <c:shape val="box"/>
        <c:axId val="55791616"/>
        <c:axId val="55793152"/>
        <c:axId val="54915968"/>
      </c:bar3DChart>
      <c:catAx>
        <c:axId val="55791616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 b="1" i="1">
                <a:latin typeface="Century Gothic" pitchFamily="34" charset="0"/>
              </a:defRPr>
            </a:pPr>
            <a:endParaRPr lang="ru-RU"/>
          </a:p>
        </c:txPr>
        <c:crossAx val="55793152"/>
        <c:crosses val="autoZero"/>
        <c:auto val="1"/>
        <c:lblAlgn val="ctr"/>
        <c:lblOffset val="100"/>
      </c:catAx>
      <c:valAx>
        <c:axId val="55793152"/>
        <c:scaling>
          <c:orientation val="minMax"/>
        </c:scaling>
        <c:axPos val="l"/>
        <c:majorGridlines/>
        <c:numFmt formatCode="0%" sourceLinked="1"/>
        <c:tickLblPos val="nextTo"/>
        <c:txPr>
          <a:bodyPr/>
          <a:lstStyle/>
          <a:p>
            <a:pPr>
              <a:defRPr sz="1400" b="1" i="1">
                <a:latin typeface="Century Gothic" pitchFamily="34" charset="0"/>
              </a:defRPr>
            </a:pPr>
            <a:endParaRPr lang="ru-RU"/>
          </a:p>
        </c:txPr>
        <c:crossAx val="55791616"/>
        <c:crosses val="autoZero"/>
        <c:crossBetween val="between"/>
      </c:valAx>
      <c:serAx>
        <c:axId val="54915968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 b="1" i="1">
                <a:latin typeface="Century Gothic" pitchFamily="34" charset="0"/>
              </a:defRPr>
            </a:pPr>
            <a:endParaRPr lang="ru-RU"/>
          </a:p>
        </c:txPr>
        <c:crossAx val="55793152"/>
        <c:crosses val="autoZero"/>
      </c:serAx>
    </c:plotArea>
    <c:plotVisOnly val="1"/>
  </c:chart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75A041F-B281-4AA2-86F3-1FC2595F72F2}" type="doc">
      <dgm:prSet loTypeId="urn:microsoft.com/office/officeart/2005/8/layout/hProcess6" loCatId="process" qsTypeId="urn:microsoft.com/office/officeart/2005/8/quickstyle/3d2" qsCatId="3D" csTypeId="urn:microsoft.com/office/officeart/2005/8/colors/accent6_2" csCatId="accent6" phldr="1"/>
      <dgm:spPr/>
      <dgm:t>
        <a:bodyPr/>
        <a:lstStyle/>
        <a:p>
          <a:endParaRPr lang="ru-RU"/>
        </a:p>
      </dgm:t>
    </dgm:pt>
    <dgm:pt modelId="{2610D90C-C41F-4B74-9014-DB445B38AE05}">
      <dgm:prSet phldrT="[Текст]" custT="1"/>
      <dgm:spPr/>
      <dgm:t>
        <a:bodyPr/>
        <a:lstStyle/>
        <a:p>
          <a:r>
            <a:rPr lang="ru-RU" sz="1400" b="1" cap="none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Постановка проблемы</a:t>
          </a:r>
          <a:endParaRPr lang="ru-RU" sz="1400" b="1" cap="none" spc="150" dirty="0">
            <a:ln w="11430"/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BADFE545-C926-444E-B6C6-18A8B794C352}" type="parTrans" cxnId="{DE75258B-D10A-44C9-AFE9-2EB7108C238B}">
      <dgm:prSet/>
      <dgm:spPr/>
      <dgm:t>
        <a:bodyPr/>
        <a:lstStyle/>
        <a:p>
          <a:endParaRPr lang="ru-RU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994EF9FD-CE98-42DF-B0CC-4A984E4BE3C4}" type="sibTrans" cxnId="{DE75258B-D10A-44C9-AFE9-2EB7108C238B}">
      <dgm:prSet/>
      <dgm:spPr/>
      <dgm:t>
        <a:bodyPr/>
        <a:lstStyle/>
        <a:p>
          <a:endParaRPr lang="ru-RU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2E7378E3-A90B-4AFC-88E0-938FAC664A9F}">
      <dgm:prSet phldrT="[Текст]" custT="1"/>
      <dgm:spPr/>
      <dgm:t>
        <a:bodyPr/>
        <a:lstStyle/>
        <a:p>
          <a:r>
            <a:rPr lang="ru-RU" sz="1400" b="1" cap="none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Проблемный</a:t>
          </a:r>
          <a:r>
            <a:rPr lang="ru-RU" sz="800" b="1" cap="none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 </a:t>
          </a:r>
          <a:r>
            <a:rPr lang="ru-RU" sz="1400" b="1" cap="none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диалог + поиск решения</a:t>
          </a:r>
          <a:endParaRPr lang="ru-RU" sz="1400" b="1" cap="none" spc="150" dirty="0">
            <a:ln w="11430"/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22379893-D53E-4AC9-B281-2688CDD8F079}" type="parTrans" cxnId="{17043FA8-46BD-478C-A415-3580D8606F4E}">
      <dgm:prSet/>
      <dgm:spPr/>
      <dgm:t>
        <a:bodyPr/>
        <a:lstStyle/>
        <a:p>
          <a:endParaRPr lang="ru-RU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1852E30C-9309-4BFF-9A87-3C91F0779A55}" type="sibTrans" cxnId="{17043FA8-46BD-478C-A415-3580D8606F4E}">
      <dgm:prSet/>
      <dgm:spPr/>
      <dgm:t>
        <a:bodyPr/>
        <a:lstStyle/>
        <a:p>
          <a:endParaRPr lang="ru-RU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6E11242A-AB7F-457F-823E-33D999966064}">
      <dgm:prSet phldrT="[Текст]" custT="1"/>
      <dgm:spPr/>
      <dgm:t>
        <a:bodyPr/>
        <a:lstStyle/>
        <a:p>
          <a:r>
            <a:rPr lang="ru-RU" sz="1400" b="1" cap="none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Озарение</a:t>
          </a:r>
          <a:endParaRPr lang="ru-RU" sz="1400" b="1" cap="none" spc="150" dirty="0">
            <a:ln w="11430"/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92D6EDF5-B143-479D-B453-CF98FA1E4B97}" type="parTrans" cxnId="{2A1F7D13-5770-4A23-B688-2DE08BCD224D}">
      <dgm:prSet/>
      <dgm:spPr/>
      <dgm:t>
        <a:bodyPr/>
        <a:lstStyle/>
        <a:p>
          <a:endParaRPr lang="ru-RU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FC1AA945-6450-4352-9951-3583002303DE}" type="sibTrans" cxnId="{2A1F7D13-5770-4A23-B688-2DE08BCD224D}">
      <dgm:prSet/>
      <dgm:spPr/>
      <dgm:t>
        <a:bodyPr/>
        <a:lstStyle/>
        <a:p>
          <a:endParaRPr lang="ru-RU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001CBC63-9D9A-46D9-B6BA-5B6AE2D8A0C5}">
      <dgm:prSet phldrT="[Текст]" custT="1"/>
      <dgm:spPr/>
      <dgm:t>
        <a:bodyPr/>
        <a:lstStyle/>
        <a:p>
          <a:r>
            <a:rPr lang="ru-RU" sz="1600" b="1" u="sng" cap="none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ТВОРЧЕСТВО</a:t>
          </a:r>
          <a:endParaRPr lang="ru-RU" sz="1600" b="1" u="sng" cap="none" spc="150" dirty="0">
            <a:ln w="11430"/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E184096F-D43D-4D4B-B581-FE145D32CB3E}" type="parTrans" cxnId="{C0295856-BD87-4BB4-AEDD-8187EF6124A5}">
      <dgm:prSet/>
      <dgm:spPr/>
      <dgm:t>
        <a:bodyPr/>
        <a:lstStyle/>
        <a:p>
          <a:endParaRPr lang="ru-RU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1FFB9A65-9871-45CA-A572-E6A5ED9156C2}" type="sibTrans" cxnId="{C0295856-BD87-4BB4-AEDD-8187EF6124A5}">
      <dgm:prSet/>
      <dgm:spPr/>
      <dgm:t>
        <a:bodyPr/>
        <a:lstStyle/>
        <a:p>
          <a:endParaRPr lang="ru-RU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3BEEDE1F-2744-4FD9-B894-80D7E08C1607}">
      <dgm:prSet/>
      <dgm:spPr/>
      <dgm:t>
        <a:bodyPr/>
        <a:lstStyle/>
        <a:p>
          <a:endParaRPr lang="ru-RU" b="1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194E37AB-0F3F-4B34-BDB4-34D29E4B72CF}" type="parTrans" cxnId="{32C54565-B4D6-4834-BAC5-FD09C6557D90}">
      <dgm:prSet/>
      <dgm:spPr/>
      <dgm:t>
        <a:bodyPr/>
        <a:lstStyle/>
        <a:p>
          <a:endParaRPr lang="ru-RU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0297B319-B096-4C9E-AD32-46F6DFA62ABD}" type="sibTrans" cxnId="{32C54565-B4D6-4834-BAC5-FD09C6557D90}">
      <dgm:prSet/>
      <dgm:spPr/>
      <dgm:t>
        <a:bodyPr/>
        <a:lstStyle/>
        <a:p>
          <a:endParaRPr lang="ru-RU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3A94CEA4-C216-43A3-99E5-7E51AC81322A}" type="pres">
      <dgm:prSet presAssocID="{A75A041F-B281-4AA2-86F3-1FC2595F72F2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FA2D761-687E-4E05-A994-F86795D9AD1A}" type="pres">
      <dgm:prSet presAssocID="{2610D90C-C41F-4B74-9014-DB445B38AE05}" presName="compNode" presStyleCnt="0"/>
      <dgm:spPr/>
    </dgm:pt>
    <dgm:pt modelId="{87513369-993D-4FBA-B4A0-A6814B7442D5}" type="pres">
      <dgm:prSet presAssocID="{2610D90C-C41F-4B74-9014-DB445B38AE05}" presName="noGeometry" presStyleCnt="0"/>
      <dgm:spPr/>
    </dgm:pt>
    <dgm:pt modelId="{B4D98938-043C-4CDE-85F1-E58A8146C419}" type="pres">
      <dgm:prSet presAssocID="{2610D90C-C41F-4B74-9014-DB445B38AE05}" presName="childTextVisible" presStyleLbl="bgAccFollowNode1" presStyleIdx="0" presStyleCnt="4" custScaleX="87179" custScaleY="66235" custLinFactNeighborX="83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69C1A2-E213-4FC9-B74A-0175E72A8DDB}" type="pres">
      <dgm:prSet presAssocID="{2610D90C-C41F-4B74-9014-DB445B38AE05}" presName="childTextHidden" presStyleLbl="bgAccFollowNode1" presStyleIdx="0" presStyleCnt="4"/>
      <dgm:spPr/>
      <dgm:t>
        <a:bodyPr/>
        <a:lstStyle/>
        <a:p>
          <a:endParaRPr lang="ru-RU"/>
        </a:p>
      </dgm:t>
    </dgm:pt>
    <dgm:pt modelId="{D88935E2-B300-46BD-B8E5-8EEBCBDC1826}" type="pres">
      <dgm:prSet presAssocID="{2610D90C-C41F-4B74-9014-DB445B38AE05}" presName="parentText" presStyleLbl="node1" presStyleIdx="0" presStyleCnt="4" custScaleX="316620" custScaleY="116845" custLinFactNeighborX="-724" custLinFactNeighborY="-272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4257C3-ABC8-4BC4-930B-4A20E3B14A2F}" type="pres">
      <dgm:prSet presAssocID="{2610D90C-C41F-4B74-9014-DB445B38AE05}" presName="aSpace" presStyleCnt="0"/>
      <dgm:spPr/>
    </dgm:pt>
    <dgm:pt modelId="{AEC49DBA-F005-45B8-9197-31322F8F9623}" type="pres">
      <dgm:prSet presAssocID="{2E7378E3-A90B-4AFC-88E0-938FAC664A9F}" presName="compNode" presStyleCnt="0"/>
      <dgm:spPr/>
    </dgm:pt>
    <dgm:pt modelId="{E9053867-5AFE-49F8-A3E2-35146670CD29}" type="pres">
      <dgm:prSet presAssocID="{2E7378E3-A90B-4AFC-88E0-938FAC664A9F}" presName="noGeometry" presStyleCnt="0"/>
      <dgm:spPr/>
    </dgm:pt>
    <dgm:pt modelId="{3A620A3D-8879-4B75-81AC-5F8C4894491A}" type="pres">
      <dgm:prSet presAssocID="{2E7378E3-A90B-4AFC-88E0-938FAC664A9F}" presName="childTextVisible" presStyleLbl="bgAccFollowNode1" presStyleIdx="1" presStyleCnt="4" custScaleX="90282" custScaleY="63984" custLinFactNeighborX="249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4F69F9-0A61-47A4-9A40-E9F49CA6CD2D}" type="pres">
      <dgm:prSet presAssocID="{2E7378E3-A90B-4AFC-88E0-938FAC664A9F}" presName="childTextHidden" presStyleLbl="bgAccFollowNode1" presStyleIdx="1" presStyleCnt="4"/>
      <dgm:spPr/>
      <dgm:t>
        <a:bodyPr/>
        <a:lstStyle/>
        <a:p>
          <a:endParaRPr lang="ru-RU"/>
        </a:p>
      </dgm:t>
    </dgm:pt>
    <dgm:pt modelId="{7F082DC1-0267-441E-9059-4D4C1278D95C}" type="pres">
      <dgm:prSet presAssocID="{2E7378E3-A90B-4AFC-88E0-938FAC664A9F}" presName="parentText" presStyleLbl="node1" presStyleIdx="1" presStyleCnt="4" custScaleX="400314" custScaleY="162104" custLinFactNeighborX="-431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BCC510-5209-401A-8712-2129A5B99F2E}" type="pres">
      <dgm:prSet presAssocID="{2E7378E3-A90B-4AFC-88E0-938FAC664A9F}" presName="aSpace" presStyleCnt="0"/>
      <dgm:spPr/>
    </dgm:pt>
    <dgm:pt modelId="{CC5CD8F1-034A-4D00-A89D-2FA0757629AD}" type="pres">
      <dgm:prSet presAssocID="{6E11242A-AB7F-457F-823E-33D999966064}" presName="compNode" presStyleCnt="0"/>
      <dgm:spPr/>
    </dgm:pt>
    <dgm:pt modelId="{074A54BC-B6BC-4694-A230-6AE3FDD500AE}" type="pres">
      <dgm:prSet presAssocID="{6E11242A-AB7F-457F-823E-33D999966064}" presName="noGeometry" presStyleCnt="0"/>
      <dgm:spPr/>
    </dgm:pt>
    <dgm:pt modelId="{7B174E1C-FBA7-4375-9F98-D5640BC04E36}" type="pres">
      <dgm:prSet presAssocID="{6E11242A-AB7F-457F-823E-33D999966064}" presName="childTextVisible" presStyleLbl="bgAccFollowNode1" presStyleIdx="2" presStyleCnt="4" custScaleX="83292" custScaleY="63295" custLinFactNeighborX="139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67702C-A925-4E4A-8BB5-68FF7A319355}" type="pres">
      <dgm:prSet presAssocID="{6E11242A-AB7F-457F-823E-33D999966064}" presName="childTextHidden" presStyleLbl="bgAccFollowNode1" presStyleIdx="2" presStyleCnt="4"/>
      <dgm:spPr/>
    </dgm:pt>
    <dgm:pt modelId="{7415C7D2-FDCE-49F6-9575-2B51ADFC5785}" type="pres">
      <dgm:prSet presAssocID="{6E11242A-AB7F-457F-823E-33D999966064}" presName="parentText" presStyleLbl="node1" presStyleIdx="2" presStyleCnt="4" custScaleX="272033" custLinFactNeighborX="2759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C00A6D-126C-44BA-A27A-8D1512D06765}" type="pres">
      <dgm:prSet presAssocID="{6E11242A-AB7F-457F-823E-33D999966064}" presName="aSpace" presStyleCnt="0"/>
      <dgm:spPr/>
    </dgm:pt>
    <dgm:pt modelId="{56F123A8-6265-4656-9DBF-3F8BDAA7063A}" type="pres">
      <dgm:prSet presAssocID="{001CBC63-9D9A-46D9-B6BA-5B6AE2D8A0C5}" presName="compNode" presStyleCnt="0"/>
      <dgm:spPr/>
    </dgm:pt>
    <dgm:pt modelId="{19779BF5-0EBE-4CB5-B446-A4E1782DA8AF}" type="pres">
      <dgm:prSet presAssocID="{001CBC63-9D9A-46D9-B6BA-5B6AE2D8A0C5}" presName="noGeometry" presStyleCnt="0"/>
      <dgm:spPr/>
    </dgm:pt>
    <dgm:pt modelId="{3204F393-3E1F-4B41-ADA9-50BE2C205998}" type="pres">
      <dgm:prSet presAssocID="{001CBC63-9D9A-46D9-B6BA-5B6AE2D8A0C5}" presName="childTextVisible" presStyleLbl="bgAccFollowNode1" presStyleIdx="3" presStyleCnt="4" custAng="9115953" custFlipVert="1" custFlipHor="1" custScaleX="19909" custScaleY="7917" custLinFactX="3517" custLinFactY="157665" custLinFactNeighborX="100000" custLinFactNeighborY="200000">
        <dgm:presLayoutVars>
          <dgm:bulletEnabled val="1"/>
        </dgm:presLayoutVars>
      </dgm:prSet>
      <dgm:spPr/>
    </dgm:pt>
    <dgm:pt modelId="{17A31A33-B079-48B4-B0A8-BD7A9D7AD7ED}" type="pres">
      <dgm:prSet presAssocID="{001CBC63-9D9A-46D9-B6BA-5B6AE2D8A0C5}" presName="childTextHidden" presStyleLbl="bgAccFollowNode1" presStyleIdx="3" presStyleCnt="4"/>
      <dgm:spPr/>
    </dgm:pt>
    <dgm:pt modelId="{FD70CF57-B38B-4DC0-A431-0EB0DCC9C085}" type="pres">
      <dgm:prSet presAssocID="{001CBC63-9D9A-46D9-B6BA-5B6AE2D8A0C5}" presName="parentText" presStyleLbl="node1" presStyleIdx="3" presStyleCnt="4" custScaleX="416516" custLinFactNeighborX="6767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7043FA8-46BD-478C-A415-3580D8606F4E}" srcId="{A75A041F-B281-4AA2-86F3-1FC2595F72F2}" destId="{2E7378E3-A90B-4AFC-88E0-938FAC664A9F}" srcOrd="1" destOrd="0" parTransId="{22379893-D53E-4AC9-B281-2688CDD8F079}" sibTransId="{1852E30C-9309-4BFF-9A87-3C91F0779A55}"/>
    <dgm:cxn modelId="{5C11EEEE-3253-4BA6-AB36-BBF9F692B705}" type="presOf" srcId="{6E11242A-AB7F-457F-823E-33D999966064}" destId="{7415C7D2-FDCE-49F6-9575-2B51ADFC5785}" srcOrd="0" destOrd="0" presId="urn:microsoft.com/office/officeart/2005/8/layout/hProcess6"/>
    <dgm:cxn modelId="{2C37A262-D7B1-44D5-A735-1851521DABE1}" type="presOf" srcId="{2E7378E3-A90B-4AFC-88E0-938FAC664A9F}" destId="{7F082DC1-0267-441E-9059-4D4C1278D95C}" srcOrd="0" destOrd="0" presId="urn:microsoft.com/office/officeart/2005/8/layout/hProcess6"/>
    <dgm:cxn modelId="{E38E9B3E-78AD-4CB3-9AC7-CB70BED8ACEC}" type="presOf" srcId="{2610D90C-C41F-4B74-9014-DB445B38AE05}" destId="{D88935E2-B300-46BD-B8E5-8EEBCBDC1826}" srcOrd="0" destOrd="0" presId="urn:microsoft.com/office/officeart/2005/8/layout/hProcess6"/>
    <dgm:cxn modelId="{32C54565-B4D6-4834-BAC5-FD09C6557D90}" srcId="{2E7378E3-A90B-4AFC-88E0-938FAC664A9F}" destId="{3BEEDE1F-2744-4FD9-B894-80D7E08C1607}" srcOrd="0" destOrd="0" parTransId="{194E37AB-0F3F-4B34-BDB4-34D29E4B72CF}" sibTransId="{0297B319-B096-4C9E-AD32-46F6DFA62ABD}"/>
    <dgm:cxn modelId="{DE75258B-D10A-44C9-AFE9-2EB7108C238B}" srcId="{A75A041F-B281-4AA2-86F3-1FC2595F72F2}" destId="{2610D90C-C41F-4B74-9014-DB445B38AE05}" srcOrd="0" destOrd="0" parTransId="{BADFE545-C926-444E-B6C6-18A8B794C352}" sibTransId="{994EF9FD-CE98-42DF-B0CC-4A984E4BE3C4}"/>
    <dgm:cxn modelId="{C0295856-BD87-4BB4-AEDD-8187EF6124A5}" srcId="{A75A041F-B281-4AA2-86F3-1FC2595F72F2}" destId="{001CBC63-9D9A-46D9-B6BA-5B6AE2D8A0C5}" srcOrd="3" destOrd="0" parTransId="{E184096F-D43D-4D4B-B581-FE145D32CB3E}" sibTransId="{1FFB9A65-9871-45CA-A572-E6A5ED9156C2}"/>
    <dgm:cxn modelId="{8CCFA240-0C37-4079-BE29-A0E3C81CDBCD}" type="presOf" srcId="{3BEEDE1F-2744-4FD9-B894-80D7E08C1607}" destId="{3A620A3D-8879-4B75-81AC-5F8C4894491A}" srcOrd="0" destOrd="0" presId="urn:microsoft.com/office/officeart/2005/8/layout/hProcess6"/>
    <dgm:cxn modelId="{2DA4DECE-CBB8-4F8C-864E-4E1390C9A2EF}" type="presOf" srcId="{3BEEDE1F-2744-4FD9-B894-80D7E08C1607}" destId="{7C4F69F9-0A61-47A4-9A40-E9F49CA6CD2D}" srcOrd="1" destOrd="0" presId="urn:microsoft.com/office/officeart/2005/8/layout/hProcess6"/>
    <dgm:cxn modelId="{291FBA74-A694-4E2D-AC1E-A1206690DA5C}" type="presOf" srcId="{A75A041F-B281-4AA2-86F3-1FC2595F72F2}" destId="{3A94CEA4-C216-43A3-99E5-7E51AC81322A}" srcOrd="0" destOrd="0" presId="urn:microsoft.com/office/officeart/2005/8/layout/hProcess6"/>
    <dgm:cxn modelId="{C723B196-F688-4129-A9DD-1AF026322D2C}" type="presOf" srcId="{001CBC63-9D9A-46D9-B6BA-5B6AE2D8A0C5}" destId="{FD70CF57-B38B-4DC0-A431-0EB0DCC9C085}" srcOrd="0" destOrd="0" presId="urn:microsoft.com/office/officeart/2005/8/layout/hProcess6"/>
    <dgm:cxn modelId="{2A1F7D13-5770-4A23-B688-2DE08BCD224D}" srcId="{A75A041F-B281-4AA2-86F3-1FC2595F72F2}" destId="{6E11242A-AB7F-457F-823E-33D999966064}" srcOrd="2" destOrd="0" parTransId="{92D6EDF5-B143-479D-B453-CF98FA1E4B97}" sibTransId="{FC1AA945-6450-4352-9951-3583002303DE}"/>
    <dgm:cxn modelId="{31001F85-07D3-45D2-A6CB-998862A97512}" type="presParOf" srcId="{3A94CEA4-C216-43A3-99E5-7E51AC81322A}" destId="{BFA2D761-687E-4E05-A994-F86795D9AD1A}" srcOrd="0" destOrd="0" presId="urn:microsoft.com/office/officeart/2005/8/layout/hProcess6"/>
    <dgm:cxn modelId="{8060438E-0F78-4045-B791-C94E8D392FC9}" type="presParOf" srcId="{BFA2D761-687E-4E05-A994-F86795D9AD1A}" destId="{87513369-993D-4FBA-B4A0-A6814B7442D5}" srcOrd="0" destOrd="0" presId="urn:microsoft.com/office/officeart/2005/8/layout/hProcess6"/>
    <dgm:cxn modelId="{D0159F9B-6DF8-47E2-ADE7-BB45459A686E}" type="presParOf" srcId="{BFA2D761-687E-4E05-A994-F86795D9AD1A}" destId="{B4D98938-043C-4CDE-85F1-E58A8146C419}" srcOrd="1" destOrd="0" presId="urn:microsoft.com/office/officeart/2005/8/layout/hProcess6"/>
    <dgm:cxn modelId="{E1C89109-4CCB-405E-ACAC-E312C33FE952}" type="presParOf" srcId="{BFA2D761-687E-4E05-A994-F86795D9AD1A}" destId="{7469C1A2-E213-4FC9-B74A-0175E72A8DDB}" srcOrd="2" destOrd="0" presId="urn:microsoft.com/office/officeart/2005/8/layout/hProcess6"/>
    <dgm:cxn modelId="{C1AD532B-DCBC-4666-833E-718060410B76}" type="presParOf" srcId="{BFA2D761-687E-4E05-A994-F86795D9AD1A}" destId="{D88935E2-B300-46BD-B8E5-8EEBCBDC1826}" srcOrd="3" destOrd="0" presId="urn:microsoft.com/office/officeart/2005/8/layout/hProcess6"/>
    <dgm:cxn modelId="{1EFDEBA3-A76D-4039-9479-E61E31B463FA}" type="presParOf" srcId="{3A94CEA4-C216-43A3-99E5-7E51AC81322A}" destId="{E24257C3-ABC8-4BC4-930B-4A20E3B14A2F}" srcOrd="1" destOrd="0" presId="urn:microsoft.com/office/officeart/2005/8/layout/hProcess6"/>
    <dgm:cxn modelId="{7DD810DD-335E-4277-AA8A-2C7D6D53E05A}" type="presParOf" srcId="{3A94CEA4-C216-43A3-99E5-7E51AC81322A}" destId="{AEC49DBA-F005-45B8-9197-31322F8F9623}" srcOrd="2" destOrd="0" presId="urn:microsoft.com/office/officeart/2005/8/layout/hProcess6"/>
    <dgm:cxn modelId="{BBA886EC-A1C4-4C0A-8671-0C371AB0613F}" type="presParOf" srcId="{AEC49DBA-F005-45B8-9197-31322F8F9623}" destId="{E9053867-5AFE-49F8-A3E2-35146670CD29}" srcOrd="0" destOrd="0" presId="urn:microsoft.com/office/officeart/2005/8/layout/hProcess6"/>
    <dgm:cxn modelId="{3CD8DE88-C1A4-4292-A27F-913EDECC8D86}" type="presParOf" srcId="{AEC49DBA-F005-45B8-9197-31322F8F9623}" destId="{3A620A3D-8879-4B75-81AC-5F8C4894491A}" srcOrd="1" destOrd="0" presId="urn:microsoft.com/office/officeart/2005/8/layout/hProcess6"/>
    <dgm:cxn modelId="{D8600C05-AFCF-4F61-B61F-760B8EC997EB}" type="presParOf" srcId="{AEC49DBA-F005-45B8-9197-31322F8F9623}" destId="{7C4F69F9-0A61-47A4-9A40-E9F49CA6CD2D}" srcOrd="2" destOrd="0" presId="urn:microsoft.com/office/officeart/2005/8/layout/hProcess6"/>
    <dgm:cxn modelId="{4C6E61BF-45B9-472F-A218-C5E1792E99E1}" type="presParOf" srcId="{AEC49DBA-F005-45B8-9197-31322F8F9623}" destId="{7F082DC1-0267-441E-9059-4D4C1278D95C}" srcOrd="3" destOrd="0" presId="urn:microsoft.com/office/officeart/2005/8/layout/hProcess6"/>
    <dgm:cxn modelId="{9556C369-C2C7-436F-BAFE-DF8640D49819}" type="presParOf" srcId="{3A94CEA4-C216-43A3-99E5-7E51AC81322A}" destId="{82BCC510-5209-401A-8712-2129A5B99F2E}" srcOrd="3" destOrd="0" presId="urn:microsoft.com/office/officeart/2005/8/layout/hProcess6"/>
    <dgm:cxn modelId="{315C5E65-3D95-43F4-AAC1-68731F8AE747}" type="presParOf" srcId="{3A94CEA4-C216-43A3-99E5-7E51AC81322A}" destId="{CC5CD8F1-034A-4D00-A89D-2FA0757629AD}" srcOrd="4" destOrd="0" presId="urn:microsoft.com/office/officeart/2005/8/layout/hProcess6"/>
    <dgm:cxn modelId="{E784306C-8028-49D9-93D9-C6EE9DC084C6}" type="presParOf" srcId="{CC5CD8F1-034A-4D00-A89D-2FA0757629AD}" destId="{074A54BC-B6BC-4694-A230-6AE3FDD500AE}" srcOrd="0" destOrd="0" presId="urn:microsoft.com/office/officeart/2005/8/layout/hProcess6"/>
    <dgm:cxn modelId="{50C61926-8CCA-47CF-81E0-C1DC92862507}" type="presParOf" srcId="{CC5CD8F1-034A-4D00-A89D-2FA0757629AD}" destId="{7B174E1C-FBA7-4375-9F98-D5640BC04E36}" srcOrd="1" destOrd="0" presId="urn:microsoft.com/office/officeart/2005/8/layout/hProcess6"/>
    <dgm:cxn modelId="{52551BCC-8A9E-4C74-BA47-8F21ED4FFAD8}" type="presParOf" srcId="{CC5CD8F1-034A-4D00-A89D-2FA0757629AD}" destId="{BA67702C-A925-4E4A-8BB5-68FF7A319355}" srcOrd="2" destOrd="0" presId="urn:microsoft.com/office/officeart/2005/8/layout/hProcess6"/>
    <dgm:cxn modelId="{9C8FC150-A20D-4749-B73F-53AA236A5A1E}" type="presParOf" srcId="{CC5CD8F1-034A-4D00-A89D-2FA0757629AD}" destId="{7415C7D2-FDCE-49F6-9575-2B51ADFC5785}" srcOrd="3" destOrd="0" presId="urn:microsoft.com/office/officeart/2005/8/layout/hProcess6"/>
    <dgm:cxn modelId="{319083D2-7A22-433C-9D24-1362FD63B1EA}" type="presParOf" srcId="{3A94CEA4-C216-43A3-99E5-7E51AC81322A}" destId="{C3C00A6D-126C-44BA-A27A-8D1512D06765}" srcOrd="5" destOrd="0" presId="urn:microsoft.com/office/officeart/2005/8/layout/hProcess6"/>
    <dgm:cxn modelId="{2269AB16-DBCF-46FF-BB00-125402C251F4}" type="presParOf" srcId="{3A94CEA4-C216-43A3-99E5-7E51AC81322A}" destId="{56F123A8-6265-4656-9DBF-3F8BDAA7063A}" srcOrd="6" destOrd="0" presId="urn:microsoft.com/office/officeart/2005/8/layout/hProcess6"/>
    <dgm:cxn modelId="{0F2AD526-09E5-4DAD-86EB-F74D11E169DF}" type="presParOf" srcId="{56F123A8-6265-4656-9DBF-3F8BDAA7063A}" destId="{19779BF5-0EBE-4CB5-B446-A4E1782DA8AF}" srcOrd="0" destOrd="0" presId="urn:microsoft.com/office/officeart/2005/8/layout/hProcess6"/>
    <dgm:cxn modelId="{20AB4FCA-41E3-439A-A608-16D764FD79C4}" type="presParOf" srcId="{56F123A8-6265-4656-9DBF-3F8BDAA7063A}" destId="{3204F393-3E1F-4B41-ADA9-50BE2C205998}" srcOrd="1" destOrd="0" presId="urn:microsoft.com/office/officeart/2005/8/layout/hProcess6"/>
    <dgm:cxn modelId="{02DF7471-1896-41CF-B63E-2158EB24AB89}" type="presParOf" srcId="{56F123A8-6265-4656-9DBF-3F8BDAA7063A}" destId="{17A31A33-B079-48B4-B0A8-BD7A9D7AD7ED}" srcOrd="2" destOrd="0" presId="urn:microsoft.com/office/officeart/2005/8/layout/hProcess6"/>
    <dgm:cxn modelId="{02DD42AD-7DD8-4692-AAC0-3DD10AE3DBF5}" type="presParOf" srcId="{56F123A8-6265-4656-9DBF-3F8BDAA7063A}" destId="{FD70CF57-B38B-4DC0-A431-0EB0DCC9C085}" srcOrd="3" destOrd="0" presId="urn:microsoft.com/office/officeart/2005/8/layout/hProcess6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B11872-28E4-456A-9A8D-BB3B7CE3F3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501E46-4043-4BFC-A32C-BF0D5C610B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A6B794-43E6-423C-ADDE-61014F2415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74808B-E627-4985-83C5-6992260853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A9EBD3-66AE-47B7-9776-FFBDC2F09F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877A1F-AA9F-4492-9381-436E54902C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32C42C-8D17-4AA7-92A5-50861910FA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053C14-BC7B-4871-9D33-27BCE1213E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F4AB9B-C725-49D1-9C7A-FFC45F4D1D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4D6BFA-8A43-4722-83F2-72DF38CBAE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17F8B6-60C2-4079-8CF7-D0889690B3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BFAFD4-D895-46F9-B7C8-142922DC09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59E82E71-9242-4127-A247-0D73651219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7572375" cy="1581150"/>
          </a:xfrm>
          <a:solidFill>
            <a:schemeClr val="bg1">
              <a:alpha val="74000"/>
            </a:schemeClr>
          </a:solidFill>
        </p:spPr>
        <p:txBody>
          <a:bodyPr rtlCol="0" anchor="ctr">
            <a:normAutofit/>
          </a:bodyPr>
          <a:lstStyle/>
          <a:p>
            <a:pPr marL="179705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Региональный этап Всероссийского конкурса </a:t>
            </a:r>
            <a:br>
              <a:rPr lang="ru-RU" sz="20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</a:br>
            <a: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«Учитель года России - 2010»</a:t>
            </a:r>
            <a:endParaRPr lang="ru-RU" sz="2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2051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310563" y="180975"/>
            <a:ext cx="684212" cy="260350"/>
          </a:xfrm>
          <a:noFill/>
        </p:spPr>
        <p:txBody>
          <a:bodyPr/>
          <a:lstStyle/>
          <a:p>
            <a:fld id="{44E00342-75F1-4950-8CF8-742BD19F6B04}" type="slidenum">
              <a:rPr lang="ru-RU" smtClean="0"/>
              <a:pPr/>
              <a:t>1</a:t>
            </a:fld>
            <a:endParaRPr lang="ru-RU" smtClean="0"/>
          </a:p>
        </p:txBody>
      </p:sp>
      <p:sp>
        <p:nvSpPr>
          <p:cNvPr id="8" name="TextBox 7"/>
          <p:cNvSpPr txBox="1"/>
          <p:nvPr/>
        </p:nvSpPr>
        <p:spPr>
          <a:xfrm>
            <a:off x="-714412" y="1571625"/>
            <a:ext cx="9858412" cy="1795463"/>
          </a:xfrm>
          <a:prstGeom prst="rect">
            <a:avLst/>
          </a:prstGeom>
          <a:solidFill>
            <a:srgbClr val="F1E2AD">
              <a:alpha val="61000"/>
            </a:srgbClr>
          </a:solidFill>
        </p:spPr>
        <p:txBody>
          <a:bodyPr anchor="ctr"/>
          <a:lstStyle/>
          <a:p>
            <a:pPr marL="1619250"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1619250" algn="l"/>
              </a:tabLst>
              <a:defRPr/>
            </a:pP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Учитель начальных классов </a:t>
            </a:r>
          </a:p>
          <a:p>
            <a:pPr marL="1619250"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1619250" algn="l"/>
              </a:tabLst>
              <a:defRPr/>
            </a:pPr>
            <a:r>
              <a:rPr lang="ru-RU" sz="16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МБОУ 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«Средняя общеобразовательная школа № 12»</a:t>
            </a:r>
          </a:p>
          <a:p>
            <a:pPr marL="1619250"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1619250" algn="l"/>
              </a:tabLst>
              <a:defRPr/>
            </a:pP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города Новомосковска </a:t>
            </a:r>
            <a:b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</a:br>
            <a:r>
              <a:rPr lang="ru-RU" sz="28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Ирина Борисовна Бычкова</a:t>
            </a:r>
            <a:endParaRPr lang="ru-RU" sz="2800" b="1" dirty="0">
              <a:solidFill>
                <a:srgbClr val="000066"/>
              </a:solidFill>
              <a:latin typeface="+mn-lt"/>
            </a:endParaRPr>
          </a:p>
        </p:txBody>
      </p:sp>
      <p:pic>
        <p:nvPicPr>
          <p:cNvPr id="28674" name="Picture 2" descr="C:\Users\Администратор\Pictures\Эмблема Года учителя 20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32700" y="0"/>
            <a:ext cx="1511300" cy="157162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</p:pic>
      <p:pic>
        <p:nvPicPr>
          <p:cNvPr id="28675" name="Picture 3" descr="C:\Users\Администратор\Documents\УЧИТЕЛЬ ГОДА\Учитель года 2010\Документы\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"/>
            <a:ext cx="2000232" cy="1549385"/>
          </a:xfrm>
          <a:prstGeom prst="rect">
            <a:avLst/>
          </a:prstGeom>
          <a:noFill/>
          <a:effectLst>
            <a:softEdge rad="31750"/>
          </a:effectLst>
        </p:spPr>
      </p:pic>
      <p:sp>
        <p:nvSpPr>
          <p:cNvPr id="2055" name="TextBox 10"/>
          <p:cNvSpPr txBox="1">
            <a:spLocks noChangeArrowheads="1"/>
          </p:cNvSpPr>
          <p:nvPr/>
        </p:nvSpPr>
        <p:spPr bwMode="auto">
          <a:xfrm>
            <a:off x="-1500230" y="4000500"/>
            <a:ext cx="10644230" cy="1857392"/>
          </a:xfrm>
          <a:prstGeom prst="rect">
            <a:avLst/>
          </a:prstGeom>
          <a:solidFill>
            <a:srgbClr val="F1E2AD">
              <a:alpha val="61176"/>
            </a:srgb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1619250" algn="ctr">
              <a:lnSpc>
                <a:spcPct val="150000"/>
              </a:lnSpc>
              <a:tabLst>
                <a:tab pos="1619250" algn="l"/>
              </a:tabLst>
            </a:pP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Инновационный педагогический опыт по теме «Формирование </a:t>
            </a: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творческой активности младших </a:t>
            </a: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школьников»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alpha val="1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Видение новых проблем </a:t>
            </a:r>
            <a:b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</a:b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в знакомой ситуации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4375" y="1000125"/>
            <a:ext cx="7715250" cy="4125913"/>
          </a:xfrm>
        </p:spPr>
        <p:txBody>
          <a:bodyPr/>
          <a:lstStyle/>
          <a:p>
            <a:pPr algn="just" eaLnBrk="1" hangingPunct="1">
              <a:buFontTx/>
              <a:buNone/>
              <a:defRPr/>
            </a:pPr>
            <a:r>
              <a:rPr lang="ru-RU" dirty="0" smtClean="0"/>
              <a:t>   </a:t>
            </a:r>
          </a:p>
          <a:p>
            <a:pPr algn="just" eaLnBrk="1" hangingPunct="1">
              <a:buFontTx/>
              <a:buNone/>
              <a:defRPr/>
            </a:pPr>
            <a:endParaRPr lang="ru-RU" dirty="0" smtClean="0"/>
          </a:p>
          <a:p>
            <a:pPr marL="723900" indent="-723900" algn="just" eaLnBrk="1" hangingPunct="1">
              <a:buFont typeface="Wingdings" pitchFamily="2" charset="2"/>
              <a:buChar char="Ø"/>
              <a:defRPr/>
            </a:pPr>
            <a:r>
              <a:rPr lang="ru-RU" sz="4000" b="1" i="1" dirty="0" smtClean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И днём, и ночью кот учёный всё ходит по цепи кругом.</a:t>
            </a:r>
          </a:p>
          <a:p>
            <a:pPr algn="just" eaLnBrk="1" hangingPunct="1">
              <a:buFont typeface="Wingdings" pitchFamily="2" charset="2"/>
              <a:buChar char="Ø"/>
              <a:defRPr/>
            </a:pPr>
            <a:endParaRPr lang="ru-RU" sz="4000" b="1" i="1" dirty="0" smtClean="0">
              <a:solidFill>
                <a:schemeClr val="accent6">
                  <a:lumMod val="50000"/>
                </a:schemeClr>
              </a:solidFill>
              <a:latin typeface="Century Gothic" pitchFamily="34" charset="0"/>
            </a:endParaRPr>
          </a:p>
          <a:p>
            <a:pPr algn="just" eaLnBrk="1" hangingPunct="1">
              <a:buFont typeface="Wingdings" pitchFamily="2" charset="2"/>
              <a:buChar char="Ø"/>
              <a:defRPr/>
            </a:pPr>
            <a:r>
              <a:rPr lang="ru-RU" sz="4000" b="1" i="1" dirty="0" smtClean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  Учёный прочитал доклад.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alpha val="1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Видение новых проблем</a:t>
            </a:r>
            <a:b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</a:br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в знакомой ситуации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ln w="38100"/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ru-RU" dirty="0" smtClean="0"/>
              <a:t>                                                      </a:t>
            </a:r>
            <a:endParaRPr lang="ru-RU" b="1" dirty="0" smtClean="0"/>
          </a:p>
          <a:p>
            <a:pPr marL="531813" indent="-531813" eaLnBrk="1" hangingPunct="1">
              <a:buFont typeface="Wingdings" pitchFamily="2" charset="2"/>
              <a:buChar char="Ø"/>
              <a:defRPr/>
            </a:pPr>
            <a:r>
              <a:rPr lang="ru-RU" sz="4000" b="1" i="1" dirty="0" smtClean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И днём, и ночью </a:t>
            </a:r>
            <a:r>
              <a:rPr lang="ru-RU" sz="4000" b="1" i="1" u="sng" dirty="0" smtClean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кот</a:t>
            </a:r>
            <a:r>
              <a:rPr lang="ru-RU" sz="4000" b="1" i="1" dirty="0" smtClean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 учёный всё </a:t>
            </a:r>
            <a:r>
              <a:rPr lang="ru-RU" sz="4000" b="1" i="1" u="sng" dirty="0" smtClean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ходит</a:t>
            </a:r>
            <a:r>
              <a:rPr lang="ru-RU" sz="4000" b="1" i="1" dirty="0" smtClean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 по цепи кругом.</a:t>
            </a:r>
          </a:p>
          <a:p>
            <a:pPr eaLnBrk="1" hangingPunct="1">
              <a:buFontTx/>
              <a:buNone/>
              <a:defRPr/>
            </a:pPr>
            <a:r>
              <a:rPr lang="ru-RU" sz="4000" i="1" dirty="0" smtClean="0">
                <a:solidFill>
                  <a:schemeClr val="accent2"/>
                </a:solidFill>
              </a:rPr>
              <a:t> </a:t>
            </a:r>
            <a:r>
              <a:rPr lang="ru-RU" sz="2000" i="1" dirty="0" smtClean="0">
                <a:solidFill>
                  <a:schemeClr val="accent2"/>
                </a:solidFill>
              </a:rPr>
              <a:t>                   </a:t>
            </a:r>
            <a:endParaRPr lang="ru-RU" sz="4000" b="1" i="1" dirty="0" smtClean="0"/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ru-RU" sz="4000" i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4000" b="1" i="1" u="sng" dirty="0" smtClean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Учёный</a:t>
            </a:r>
            <a:r>
              <a:rPr lang="ru-RU" sz="4000" b="1" i="1" dirty="0" smtClean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 </a:t>
            </a:r>
            <a:r>
              <a:rPr lang="ru-RU" sz="4000" b="1" i="1" u="sng" dirty="0" smtClean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прочитал</a:t>
            </a:r>
            <a:r>
              <a:rPr lang="ru-RU" sz="4000" b="1" i="1" dirty="0" smtClean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 доклад.</a:t>
            </a:r>
          </a:p>
        </p:txBody>
      </p:sp>
      <p:sp>
        <p:nvSpPr>
          <p:cNvPr id="9220" name="Прямоугольник 5"/>
          <p:cNvSpPr>
            <a:spLocks noChangeArrowheads="1"/>
          </p:cNvSpPr>
          <p:nvPr/>
        </p:nvSpPr>
        <p:spPr bwMode="auto">
          <a:xfrm>
            <a:off x="6969125" y="2058988"/>
            <a:ext cx="8175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i="1"/>
              <a:t>прил.</a:t>
            </a:r>
            <a:endParaRPr lang="ru-RU" i="1"/>
          </a:p>
        </p:txBody>
      </p:sp>
      <p:sp>
        <p:nvSpPr>
          <p:cNvPr id="9221" name="Прямоугольник 6"/>
          <p:cNvSpPr>
            <a:spLocks noChangeArrowheads="1"/>
          </p:cNvSpPr>
          <p:nvPr/>
        </p:nvSpPr>
        <p:spPr bwMode="auto">
          <a:xfrm>
            <a:off x="1852613" y="4143375"/>
            <a:ext cx="7191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i="1"/>
              <a:t>сущ.</a:t>
            </a:r>
            <a:endParaRPr lang="ru-RU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2143125" y="3500438"/>
            <a:ext cx="1500188" cy="1587"/>
          </a:xfrm>
          <a:prstGeom prst="line">
            <a:avLst/>
          </a:prstGeom>
          <a:ln w="38100" cmpd="sng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3214688" y="4999038"/>
            <a:ext cx="2357437" cy="1587"/>
          </a:xfrm>
          <a:prstGeom prst="line">
            <a:avLst/>
          </a:prstGeom>
          <a:ln w="38100" cmpd="sng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alpha val="1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Видение структуры объекта, подлежащей изучению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2984"/>
            <a:ext cx="8229600" cy="4525963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endParaRPr lang="ru-RU" sz="4000" b="1" i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pPr algn="ctr" eaLnBrk="1" hangingPunct="1">
              <a:lnSpc>
                <a:spcPct val="150000"/>
              </a:lnSpc>
              <a:buFontTx/>
              <a:buNone/>
              <a:defRPr/>
            </a:pPr>
            <a:r>
              <a:rPr lang="ru-RU" sz="40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В парке посадили берёзы, липы и клёны. Всего 90 деревьев. Из них 25 берёз, а лип на 10 больше.</a:t>
            </a:r>
          </a:p>
          <a:p>
            <a:pPr algn="ctr" eaLnBrk="1" hangingPunct="1">
              <a:buFontTx/>
              <a:buNone/>
              <a:defRPr/>
            </a:pPr>
            <a:endParaRPr lang="ru-RU" sz="4000" b="1" i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>
            <a:lumMod val="85000"/>
            <a:alpha val="1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Видение структуры объекта, подлежащей изучению</a:t>
            </a:r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-109540" y="1617682"/>
            <a:ext cx="4324350" cy="4525962"/>
          </a:xfrm>
        </p:spPr>
        <p:txBody>
          <a:bodyPr/>
          <a:lstStyle/>
          <a:p>
            <a:pPr algn="ctr" eaLnBrk="1" hangingPunct="1">
              <a:lnSpc>
                <a:spcPct val="150000"/>
              </a:lnSpc>
              <a:buFontTx/>
              <a:buNone/>
              <a:defRPr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   В парке посадили берёзы, липы и</a:t>
            </a:r>
          </a:p>
          <a:p>
            <a:pPr algn="ctr" eaLnBrk="1" hangingPunct="1">
              <a:lnSpc>
                <a:spcPct val="150000"/>
              </a:lnSpc>
              <a:buFontTx/>
              <a:buNone/>
              <a:defRPr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   клёны. Всего 90 деревьев. Из них </a:t>
            </a:r>
          </a:p>
          <a:p>
            <a:pPr algn="ctr" eaLnBrk="1" hangingPunct="1">
              <a:lnSpc>
                <a:spcPct val="150000"/>
              </a:lnSpc>
              <a:buFontTx/>
              <a:buNone/>
              <a:defRPr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   25 берёз, а лип на 10 больше.</a:t>
            </a:r>
          </a:p>
          <a:p>
            <a:pPr algn="ctr" eaLnBrk="1" hangingPunct="1">
              <a:lnSpc>
                <a:spcPct val="150000"/>
              </a:lnSpc>
              <a:buFontTx/>
              <a:buNone/>
              <a:defRPr/>
            </a:pPr>
            <a:endParaRPr lang="ru-RU" b="1" dirty="0" smtClean="0">
              <a:solidFill>
                <a:schemeClr val="accent6">
                  <a:lumMod val="5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1268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286250" y="1617663"/>
            <a:ext cx="4714875" cy="452596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dirty="0" smtClean="0">
                <a:solidFill>
                  <a:srgbClr val="C00000"/>
                </a:solidFill>
                <a:latin typeface="Century Gothic" pitchFamily="34" charset="0"/>
              </a:rPr>
              <a:t>1)Сколько лип посадили в парке?</a:t>
            </a:r>
          </a:p>
          <a:p>
            <a:pPr eaLnBrk="1" hangingPunct="1">
              <a:buFontTx/>
              <a:buNone/>
            </a:pPr>
            <a:r>
              <a:rPr lang="ru-RU" dirty="0" smtClean="0">
                <a:solidFill>
                  <a:srgbClr val="C00000"/>
                </a:solidFill>
                <a:latin typeface="Century Gothic" pitchFamily="34" charset="0"/>
              </a:rPr>
              <a:t>2) Сколько всего берёз и лип посадили у школы?</a:t>
            </a:r>
          </a:p>
          <a:p>
            <a:pPr eaLnBrk="1" hangingPunct="1">
              <a:buFontTx/>
              <a:buNone/>
            </a:pPr>
            <a:r>
              <a:rPr lang="ru-RU" dirty="0" smtClean="0">
                <a:solidFill>
                  <a:srgbClr val="C00000"/>
                </a:solidFill>
                <a:latin typeface="Century Gothic" pitchFamily="34" charset="0"/>
              </a:rPr>
              <a:t>3) Сколько клёнов посадили в парке?</a:t>
            </a:r>
          </a:p>
          <a:p>
            <a:pPr eaLnBrk="1" hangingPunct="1">
              <a:buFontTx/>
              <a:buNone/>
            </a:pPr>
            <a:r>
              <a:rPr lang="ru-RU" dirty="0" smtClean="0">
                <a:solidFill>
                  <a:srgbClr val="C00000"/>
                </a:solidFill>
                <a:latin typeface="Century Gothic" pitchFamily="34" charset="0"/>
              </a:rPr>
              <a:t>4) На сколько больше клёнов, чем берёз?</a:t>
            </a:r>
          </a:p>
          <a:p>
            <a:pPr eaLnBrk="1" hangingPunct="1">
              <a:buFontTx/>
              <a:buNone/>
            </a:pPr>
            <a:endParaRPr lang="ru-RU" dirty="0" smtClean="0">
              <a:solidFill>
                <a:srgbClr val="C0000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alpha val="1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785813"/>
            <a:ext cx="8229600" cy="4525962"/>
          </a:xfrm>
        </p:spPr>
        <p:txBody>
          <a:bodyPr/>
          <a:lstStyle/>
          <a:p>
            <a:pPr algn="just" eaLnBrk="1" hangingPunct="1">
              <a:buFontTx/>
              <a:buNone/>
              <a:defRPr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 </a:t>
            </a: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Основные задачи образования сегодня – не просто вооружить выпускника школы фиксированным набором знаний, а сформировать у него способность к саморазвитию, желание и умение учиться всю жизнь, работать в команде. </a:t>
            </a:r>
          </a:p>
          <a:p>
            <a:pPr algn="r" eaLnBrk="1" hangingPunct="1">
              <a:buFontTx/>
              <a:buNone/>
              <a:defRPr/>
            </a:pPr>
            <a:endParaRPr lang="ru-RU" sz="2400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pPr algn="r" eaLnBrk="1" hangingPunct="1">
              <a:buFontTx/>
              <a:buNone/>
              <a:defRPr/>
            </a:pP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Президент Российской Федерации </a:t>
            </a:r>
          </a:p>
          <a:p>
            <a:pPr algn="r" eaLnBrk="1" hangingPunct="1">
              <a:buFontTx/>
              <a:buNone/>
              <a:defRPr/>
            </a:pP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Д.А. Медведев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alpha val="1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Москва </a:t>
            </a:r>
            <a:b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</a:b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Палеонтологический музей</a:t>
            </a:r>
          </a:p>
        </p:txBody>
      </p:sp>
      <p:pic>
        <p:nvPicPr>
          <p:cNvPr id="18436" name="Picture 4" descr="Изображение 008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>
            <a:lum bright="18000" contrast="24000"/>
          </a:blip>
          <a:srcRect/>
          <a:stretch>
            <a:fillRect/>
          </a:stretch>
        </p:blipFill>
        <p:spPr>
          <a:xfrm>
            <a:off x="1643042" y="1785926"/>
            <a:ext cx="5964237" cy="4473575"/>
          </a:xfrm>
          <a:prstGeom prst="roundRect">
            <a:avLst>
              <a:gd name="adj" fmla="val 16667"/>
            </a:avLst>
          </a:prstGeom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alpha val="1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День матери России</a:t>
            </a:r>
          </a:p>
        </p:txBody>
      </p:sp>
      <p:pic>
        <p:nvPicPr>
          <p:cNvPr id="19460" name="Picture 4" descr="Изображение 038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>
            <a:lum bright="12000" contrast="24000"/>
          </a:blip>
          <a:srcRect/>
          <a:stretch>
            <a:fillRect/>
          </a:stretch>
        </p:blipFill>
        <p:spPr>
          <a:xfrm>
            <a:off x="1589088" y="1625600"/>
            <a:ext cx="5964237" cy="447357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alpha val="1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День матери России</a:t>
            </a:r>
          </a:p>
        </p:txBody>
      </p:sp>
      <p:pic>
        <p:nvPicPr>
          <p:cNvPr id="5" name="Picture 4" descr="Изображение 00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9088" y="1625600"/>
            <a:ext cx="5964237" cy="44735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alpha val="1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Родительское собрание </a:t>
            </a:r>
            <a:b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</a:b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«Первый раз во 2 класс»</a:t>
            </a:r>
          </a:p>
        </p:txBody>
      </p:sp>
      <p:pic>
        <p:nvPicPr>
          <p:cNvPr id="21508" name="Picture 4" descr="Изображение 015"/>
          <p:cNvPicPr>
            <a:picLocks noChangeAspect="1" noChangeArrowheads="1"/>
          </p:cNvPicPr>
          <p:nvPr/>
        </p:nvPicPr>
        <p:blipFill>
          <a:blip r:embed="rId2" cstate="print">
            <a:lum bright="18000" contrast="6000"/>
          </a:blip>
          <a:srcRect/>
          <a:stretch>
            <a:fillRect/>
          </a:stretch>
        </p:blipFill>
        <p:spPr bwMode="auto">
          <a:xfrm>
            <a:off x="1476375" y="1557338"/>
            <a:ext cx="6070600" cy="4552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alpha val="1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625" y="571500"/>
            <a:ext cx="8229600" cy="4525963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endParaRPr lang="ru-RU" sz="4000" dirty="0" smtClean="0">
              <a:solidFill>
                <a:srgbClr val="FF3300"/>
              </a:solidFill>
            </a:endParaRPr>
          </a:p>
          <a:p>
            <a:pPr algn="ctr" eaLnBrk="1" hangingPunct="1">
              <a:buFontTx/>
              <a:buNone/>
              <a:defRPr/>
            </a:pP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Составить слово из букв:</a:t>
            </a:r>
          </a:p>
          <a:p>
            <a:pPr algn="ctr" eaLnBrk="1" hangingPunct="1">
              <a:buFontTx/>
              <a:buNone/>
              <a:defRPr/>
            </a:pPr>
            <a:endParaRPr lang="ru-RU" sz="8000" dirty="0" smtClean="0">
              <a:solidFill>
                <a:schemeClr val="hlink"/>
              </a:solidFill>
            </a:endParaRPr>
          </a:p>
          <a:p>
            <a:pPr algn="ctr" eaLnBrk="1" hangingPunct="1">
              <a:buFontTx/>
              <a:buNone/>
              <a:defRPr/>
            </a:pP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</a:rPr>
              <a:t>Е  С  Н  В  А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alpha val="1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88975"/>
            <a:ext cx="8229600" cy="4525963"/>
          </a:xfrm>
        </p:spPr>
        <p:txBody>
          <a:bodyPr/>
          <a:lstStyle/>
          <a:p>
            <a:pPr algn="ctr" eaLnBrk="1" hangingPunct="1">
              <a:lnSpc>
                <a:spcPct val="150000"/>
              </a:lnSpc>
              <a:buFontTx/>
              <a:buNone/>
              <a:defRPr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  Творчество – </a:t>
            </a:r>
          </a:p>
          <a:p>
            <a:pPr algn="ctr" eaLnBrk="1" hangingPunct="1">
              <a:lnSpc>
                <a:spcPct val="150000"/>
              </a:lnSpc>
              <a:buFontTx/>
              <a:buNone/>
              <a:defRPr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это создание нового оригинального продукта, в процессе работы над которым применены новые знания, умения и навыки, осуществлен перенос и комбинирование уже известных способов деятельности.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alpha val="1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6000" dirty="0" smtClean="0">
                <a:solidFill>
                  <a:schemeClr val="hlink"/>
                </a:solidFill>
              </a:rPr>
              <a:t/>
            </a:r>
            <a:br>
              <a:rPr lang="ru-RU" sz="6000" dirty="0" smtClean="0">
                <a:solidFill>
                  <a:schemeClr val="hlink"/>
                </a:solidFill>
              </a:rPr>
            </a:br>
            <a:r>
              <a:rPr lang="ru-RU" sz="6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В  Е  С  Н  А</a:t>
            </a:r>
            <a:r>
              <a:rPr lang="ru-RU" sz="9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ru-RU" sz="9600" dirty="0" smtClean="0">
                <a:solidFill>
                  <a:schemeClr val="hlink"/>
                </a:solidFill>
              </a:rPr>
              <a:t/>
            </a:r>
            <a:br>
              <a:rPr lang="ru-RU" sz="9600" dirty="0" smtClean="0">
                <a:solidFill>
                  <a:schemeClr val="hlink"/>
                </a:solidFill>
              </a:rPr>
            </a:br>
            <a:endParaRPr lang="ru-RU" sz="9600" dirty="0" smtClean="0">
              <a:solidFill>
                <a:schemeClr val="hlink"/>
              </a:solidFill>
            </a:endParaRPr>
          </a:p>
        </p:txBody>
      </p:sp>
      <p:pic>
        <p:nvPicPr>
          <p:cNvPr id="23556" name="Picture 4" descr="1719_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1913" y="1628775"/>
            <a:ext cx="6513512" cy="424180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alpha val="1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03225"/>
            <a:ext cx="8229600" cy="4525963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Tx/>
              <a:buNone/>
              <a:defRPr/>
            </a:pPr>
            <a:endParaRPr lang="ru-RU" sz="3600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pPr eaLnBrk="1" hangingPunct="1">
              <a:lnSpc>
                <a:spcPct val="150000"/>
              </a:lnSpc>
              <a:buFontTx/>
              <a:buNone/>
              <a:defRPr/>
            </a:pP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Люблю берёз </a:t>
            </a: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_________</a:t>
            </a: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шёпот.</a:t>
            </a:r>
          </a:p>
          <a:p>
            <a:pPr eaLnBrk="1" hangingPunct="1">
              <a:lnSpc>
                <a:spcPct val="150000"/>
              </a:lnSpc>
              <a:buFontTx/>
              <a:buNone/>
              <a:defRPr/>
            </a:pP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Люблю я </a:t>
            </a: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________</a:t>
            </a: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шум листвы.</a:t>
            </a:r>
          </a:p>
          <a:p>
            <a:pPr eaLnBrk="1" hangingPunct="1">
              <a:lnSpc>
                <a:spcPct val="150000"/>
              </a:lnSpc>
              <a:buFontTx/>
              <a:buNone/>
              <a:defRPr/>
            </a:pP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Люблю я ржи </a:t>
            </a: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________</a:t>
            </a: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ропот</a:t>
            </a:r>
          </a:p>
          <a:p>
            <a:pPr eaLnBrk="1" hangingPunct="1">
              <a:lnSpc>
                <a:spcPct val="150000"/>
              </a:lnSpc>
              <a:buFontTx/>
              <a:buNone/>
              <a:defRPr/>
            </a:pP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И запах </a:t>
            </a: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________</a:t>
            </a: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травы.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alpha val="1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Динамика развития уровня творческого мышления</a:t>
            </a:r>
          </a:p>
        </p:txBody>
      </p:sp>
      <p:graphicFrame>
        <p:nvGraphicFramePr>
          <p:cNvPr id="5" name="Диаграмма 4"/>
          <p:cNvGraphicFramePr>
            <a:graphicFrameLocks noGrp="1"/>
          </p:cNvGraphicFramePr>
          <p:nvPr/>
        </p:nvGraphicFramePr>
        <p:xfrm>
          <a:off x="428596" y="1602749"/>
          <a:ext cx="8438810" cy="52552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alpha val="1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Вывод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>
              <a:lnSpc>
                <a:spcPct val="200000"/>
              </a:lnSpc>
              <a:buFontTx/>
              <a:buNone/>
              <a:defRPr/>
            </a:pP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   		</a:t>
            </a:r>
            <a:r>
              <a:rPr lang="ru-RU" sz="2800" b="1" u="sng" dirty="0" smtClean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Опыт доказывает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, что формирование творческой активности дает реальную основу для комплексного своевременного развития многогранной личности гражданина России 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XXI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 века.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alpha val="1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algn="just" eaLnBrk="1" hangingPunct="1">
              <a:buFontTx/>
              <a:buNone/>
              <a:defRPr/>
            </a:pP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… Мы хотим воспитать человека – творца. Мы хотим, чтобы жизнь широким потоком ворвалась в школьное обучение, чтобы дети увидели ее во всей многогранности и красочности.</a:t>
            </a:r>
          </a:p>
          <a:p>
            <a:pPr algn="r" eaLnBrk="1" hangingPunct="1">
              <a:buFontTx/>
              <a:buNone/>
              <a:defRPr/>
            </a:pP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Л.В. </a:t>
            </a:r>
            <a:r>
              <a:rPr lang="ru-RU" sz="2800" dirty="0" err="1" smtClean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Занков</a:t>
            </a:r>
            <a:endParaRPr lang="ru-RU" sz="2800" dirty="0" smtClean="0">
              <a:solidFill>
                <a:schemeClr val="accent6">
                  <a:lumMod val="50000"/>
                </a:schemeClr>
              </a:solidFill>
              <a:latin typeface="Century Gothic" pitchFamily="34" charset="0"/>
            </a:endParaRPr>
          </a:p>
          <a:p>
            <a:pPr algn="just" eaLnBrk="1" hangingPunct="1">
              <a:buFontTx/>
              <a:buNone/>
              <a:defRPr/>
            </a:pPr>
            <a:endParaRPr lang="ru-RU" dirty="0" smtClean="0">
              <a:solidFill>
                <a:schemeClr val="accent6">
                  <a:lumMod val="50000"/>
                </a:schemeClr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alpha val="1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31788"/>
            <a:ext cx="8229600" cy="4525962"/>
          </a:xfrm>
        </p:spPr>
        <p:txBody>
          <a:bodyPr/>
          <a:lstStyle/>
          <a:p>
            <a:pPr marL="0" indent="0" algn="just" eaLnBrk="1" hangingPunct="1">
              <a:lnSpc>
                <a:spcPct val="150000"/>
              </a:lnSpc>
              <a:buFontTx/>
              <a:buNone/>
              <a:defRPr/>
            </a:pP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  </a:t>
            </a:r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Развить в каждом ребенке потребность к творчеству, воспитать у него качества, необходимые для того, чтобы в разных видах деятельности он мог действовать как исполнитель, творец – значит, воспитать поколение, которое, повзрослев, сможет </a:t>
            </a:r>
            <a:r>
              <a:rPr lang="ru-RU" sz="2800" b="1" i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инновационно</a:t>
            </a:r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преобразовывать мир вокруг себя.</a:t>
            </a:r>
          </a:p>
          <a:p>
            <a:pPr algn="r" eaLnBrk="1" hangingPunct="1">
              <a:lnSpc>
                <a:spcPct val="150000"/>
              </a:lnSpc>
              <a:buFontTx/>
              <a:buNone/>
              <a:defRPr/>
            </a:pP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Из Концепции ФГОС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Главные психолого-педагогические цели </a:t>
            </a:r>
            <a:r>
              <a:rPr lang="ru-RU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проблемно-деятельностного</a:t>
            </a: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подхода в обучении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>
              <a:buFontTx/>
              <a:buNone/>
              <a:defRPr/>
            </a:pPr>
            <a:endParaRPr lang="ru-RU" sz="2400" b="1" i="1" dirty="0" smtClean="0">
              <a:solidFill>
                <a:schemeClr val="accent6">
                  <a:lumMod val="50000"/>
                </a:schemeClr>
              </a:solidFill>
              <a:latin typeface="Century Gothic" pitchFamily="34" charset="0"/>
            </a:endParaRPr>
          </a:p>
          <a:p>
            <a:pPr algn="just" eaLnBrk="1" hangingPunct="1">
              <a:buFont typeface="Wingdings" pitchFamily="2" charset="2"/>
              <a:buChar char="ü"/>
              <a:defRPr/>
            </a:pPr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 развитие мышления и способностей учащихся, развитие творческих умений; </a:t>
            </a:r>
          </a:p>
          <a:p>
            <a:pPr algn="just" eaLnBrk="1" hangingPunct="1">
              <a:buFont typeface="Wingdings" pitchFamily="2" charset="2"/>
              <a:buChar char="ü"/>
              <a:defRPr/>
            </a:pPr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 усвоение учащимися знаний, умений, добытых в ходе активного поиска и самостоятельного решения проблем, в результате эти знания и умения более прочные, чем при традиционном обучении;</a:t>
            </a:r>
          </a:p>
          <a:p>
            <a:pPr algn="just" eaLnBrk="1" hangingPunct="1">
              <a:buFont typeface="Wingdings" pitchFamily="2" charset="2"/>
              <a:buChar char="ü"/>
              <a:defRPr/>
            </a:pPr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воспитание активной творческой личности учащегося, умеющей видеть, ставить и разрешать нестандартные проблемы.</a:t>
            </a:r>
          </a:p>
          <a:p>
            <a:pPr algn="just" eaLnBrk="1" hangingPunct="1">
              <a:buFontTx/>
              <a:buNone/>
              <a:defRPr/>
            </a:pPr>
            <a:endParaRPr lang="ru-RU" sz="2400" b="1" i="1" dirty="0" smtClean="0">
              <a:solidFill>
                <a:schemeClr val="accent6">
                  <a:lumMod val="50000"/>
                </a:schemeClr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28678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ЭТАПЫ</a:t>
            </a:r>
            <a:b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</a:b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реализации технологии </a:t>
            </a:r>
            <a:b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</a:br>
            <a:r>
              <a:rPr lang="ru-RU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проблемно-деятельностного</a:t>
            </a: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подхода</a:t>
            </a:r>
            <a:b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</a:br>
            <a:endParaRPr lang="ru-RU" sz="32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ln w="38100"/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ru-RU" dirty="0" smtClean="0"/>
              <a:t>                                                      </a:t>
            </a:r>
            <a:endParaRPr lang="ru-RU" b="1" dirty="0" smtClean="0"/>
          </a:p>
        </p:txBody>
      </p:sp>
      <p:graphicFrame>
        <p:nvGraphicFramePr>
          <p:cNvPr id="11" name="Схема 10"/>
          <p:cNvGraphicFramePr/>
          <p:nvPr/>
        </p:nvGraphicFramePr>
        <p:xfrm>
          <a:off x="142876" y="1214422"/>
          <a:ext cx="9001124" cy="5357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Приемы нестандартного мышления</a:t>
            </a:r>
            <a:b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</a:br>
            <a:r>
              <a:rPr lang="ru-RU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(по </a:t>
            </a:r>
            <a:r>
              <a:rPr lang="ru-RU" sz="24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И.Я.Лернеру</a:t>
            </a:r>
            <a:r>
              <a:rPr lang="ru-RU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)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>
              <a:buFontTx/>
              <a:buNone/>
              <a:defRPr/>
            </a:pPr>
            <a:endParaRPr lang="ru-RU" sz="2400" b="1" i="1" dirty="0" smtClean="0">
              <a:solidFill>
                <a:schemeClr val="accent6">
                  <a:lumMod val="50000"/>
                </a:schemeClr>
              </a:solidFill>
              <a:latin typeface="Century Gothic" pitchFamily="34" charset="0"/>
            </a:endParaRPr>
          </a:p>
          <a:p>
            <a:pPr marL="457200" indent="-457200" algn="just" eaLnBrk="1" hangingPunct="1">
              <a:lnSpc>
                <a:spcPct val="150000"/>
              </a:lnSpc>
              <a:buFont typeface="+mj-lt"/>
              <a:buAutoNum type="arabicPeriod"/>
              <a:defRPr/>
            </a:pPr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Самостоятельный перенос знаний, умений и навыков в новую ситуацию.</a:t>
            </a:r>
          </a:p>
          <a:p>
            <a:pPr marL="457200" indent="-457200" algn="just" eaLnBrk="1" hangingPunct="1">
              <a:lnSpc>
                <a:spcPct val="150000"/>
              </a:lnSpc>
              <a:buFont typeface="+mj-lt"/>
              <a:buAutoNum type="arabicPeriod"/>
              <a:defRPr/>
            </a:pPr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Видение новой функции знакомого объекта.</a:t>
            </a:r>
          </a:p>
          <a:p>
            <a:pPr marL="457200" indent="-457200" algn="just" eaLnBrk="1" hangingPunct="1">
              <a:lnSpc>
                <a:spcPct val="150000"/>
              </a:lnSpc>
              <a:buFont typeface="+mj-lt"/>
              <a:buAutoNum type="arabicPeriod"/>
              <a:defRPr/>
            </a:pPr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Видение новых проблем в знакомой ситуации.</a:t>
            </a:r>
          </a:p>
          <a:p>
            <a:pPr marL="457200" indent="-457200" algn="just" eaLnBrk="1" hangingPunct="1">
              <a:lnSpc>
                <a:spcPct val="150000"/>
              </a:lnSpc>
              <a:buFont typeface="+mj-lt"/>
              <a:buAutoNum type="arabicPeriod"/>
              <a:defRPr/>
            </a:pPr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Видение структуры объекта, подлежащей изучению и др.</a:t>
            </a:r>
          </a:p>
          <a:p>
            <a:pPr algn="just" eaLnBrk="1" hangingPunct="1">
              <a:buFontTx/>
              <a:buNone/>
              <a:defRPr/>
            </a:pPr>
            <a:endParaRPr lang="ru-RU" sz="2400" b="1" i="1" dirty="0" smtClean="0">
              <a:solidFill>
                <a:schemeClr val="accent6">
                  <a:lumMod val="50000"/>
                </a:schemeClr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alpha val="1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/>
            </a:r>
            <a:b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</a:b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Самостоятельный перенос знаний, умений и навыков в новую ситуацию</a:t>
            </a:r>
            <a:b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</a:br>
            <a:endParaRPr lang="ru-RU" sz="32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body" sz="half" idx="2"/>
          </p:nvPr>
        </p:nvSpPr>
        <p:spPr>
          <a:xfrm>
            <a:off x="4819650" y="2243138"/>
            <a:ext cx="4038600" cy="3829050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ru-RU" sz="2800" b="1" u="sng" dirty="0" smtClean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    </a:t>
            </a:r>
          </a:p>
          <a:p>
            <a:pPr algn="ctr" eaLnBrk="1" hangingPunct="1">
              <a:buFontTx/>
              <a:buNone/>
              <a:defRPr/>
            </a:pPr>
            <a:r>
              <a:rPr lang="ru-RU" sz="2800" b="1" u="sng" dirty="0" smtClean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   </a:t>
            </a:r>
            <a:r>
              <a:rPr lang="ru-RU" sz="2800" b="1" i="1" u="sng" dirty="0" smtClean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Преврати данную фигуру в квадрат, сделав только один надрез ножницами.</a:t>
            </a:r>
          </a:p>
        </p:txBody>
      </p:sp>
      <p:pic>
        <p:nvPicPr>
          <p:cNvPr id="6180" name="Picture 36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93205" y="2071678"/>
            <a:ext cx="4391807" cy="3316297"/>
          </a:xfrm>
          <a:prstGeom prst="roundRect">
            <a:avLst>
              <a:gd name="adj" fmla="val 16667"/>
            </a:avLst>
          </a:prstGeom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alpha val="1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/>
            </a:r>
            <a:b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</a:b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Видение новой функции</a:t>
            </a:r>
            <a:b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</a:b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знакомого объекта</a:t>
            </a:r>
            <a:b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</a:br>
            <a:endParaRPr lang="ru-RU" sz="32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7171" name="Oval 4"/>
          <p:cNvSpPr>
            <a:spLocks noChangeArrowheads="1"/>
          </p:cNvSpPr>
          <p:nvPr/>
        </p:nvSpPr>
        <p:spPr bwMode="auto">
          <a:xfrm>
            <a:off x="5940425" y="2708275"/>
            <a:ext cx="2376488" cy="2233613"/>
          </a:xfrm>
          <a:prstGeom prst="ellipse">
            <a:avLst/>
          </a:prstGeom>
          <a:gradFill rotWithShape="0"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5400000"/>
          </a:gra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7172" name="Picture 5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16013" y="1844675"/>
            <a:ext cx="3905250" cy="3905250"/>
          </a:xfrm>
          <a:noFill/>
        </p:spPr>
      </p:pic>
      <p:sp>
        <p:nvSpPr>
          <p:cNvPr id="9222" name="Line 6"/>
          <p:cNvSpPr>
            <a:spLocks noChangeShapeType="1"/>
          </p:cNvSpPr>
          <p:nvPr/>
        </p:nvSpPr>
        <p:spPr bwMode="auto">
          <a:xfrm flipV="1">
            <a:off x="4643438" y="3670300"/>
            <a:ext cx="1071562" cy="46038"/>
          </a:xfrm>
          <a:prstGeom prst="line">
            <a:avLst/>
          </a:prstGeom>
          <a:noFill/>
          <a:ln w="38100" cmpd="sng">
            <a:solidFill>
              <a:schemeClr val="accent6">
                <a:lumMod val="50000"/>
              </a:schemeClr>
            </a:solidFill>
            <a:round/>
            <a:headEnd/>
            <a:tailEnd type="stealth" w="med" len="med"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295</TotalTime>
  <Words>504</Words>
  <Application>Microsoft Office PowerPoint</Application>
  <PresentationFormat>Экран (4:3)</PresentationFormat>
  <Paragraphs>78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Оформление по умолчанию</vt:lpstr>
      <vt:lpstr>Слайд 1</vt:lpstr>
      <vt:lpstr>Слайд 2</vt:lpstr>
      <vt:lpstr>Слайд 3</vt:lpstr>
      <vt:lpstr>Слайд 4</vt:lpstr>
      <vt:lpstr>Главные психолого-педагогические цели проблемно-деятельностного подхода в обучении</vt:lpstr>
      <vt:lpstr>ЭТАПЫ реализации технологии  проблемно-деятельностного подхода </vt:lpstr>
      <vt:lpstr>Приемы нестандартного мышления (по И.Я.Лернеру)</vt:lpstr>
      <vt:lpstr> Самостоятельный перенос знаний, умений и навыков в новую ситуацию </vt:lpstr>
      <vt:lpstr> Видение новой функции  знакомого объекта </vt:lpstr>
      <vt:lpstr>Видение новых проблем  в знакомой ситуации</vt:lpstr>
      <vt:lpstr>Видение новых проблем  в знакомой ситуации</vt:lpstr>
      <vt:lpstr>Видение структуры объекта, подлежащей изучению</vt:lpstr>
      <vt:lpstr>Видение структуры объекта, подлежащей изучению</vt:lpstr>
      <vt:lpstr>Слайд 14</vt:lpstr>
      <vt:lpstr>Москва  Палеонтологический музей</vt:lpstr>
      <vt:lpstr>День матери России</vt:lpstr>
      <vt:lpstr>День матери России</vt:lpstr>
      <vt:lpstr>Родительское собрание  «Первый раз во 2 класс»</vt:lpstr>
      <vt:lpstr>Слайд 19</vt:lpstr>
      <vt:lpstr> В  Е  С  Н  А  </vt:lpstr>
      <vt:lpstr>Слайд 21</vt:lpstr>
      <vt:lpstr>Динамика развития уровня творческого мышления</vt:lpstr>
      <vt:lpstr>Вывод</vt:lpstr>
    </vt:vector>
  </TitlesOfParts>
  <Company>Организация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Инновационный педагогический опыт по теме:</dc:title>
  <dc:creator>user</dc:creator>
  <cp:lastModifiedBy>Admin</cp:lastModifiedBy>
  <cp:revision>31</cp:revision>
  <dcterms:created xsi:type="dcterms:W3CDTF">2010-04-16T07:10:50Z</dcterms:created>
  <dcterms:modified xsi:type="dcterms:W3CDTF">2011-12-05T13:09:02Z</dcterms:modified>
</cp:coreProperties>
</file>