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8" r:id="rId3"/>
    <p:sldId id="274" r:id="rId4"/>
    <p:sldId id="276" r:id="rId5"/>
    <p:sldId id="282" r:id="rId6"/>
    <p:sldId id="281" r:id="rId7"/>
    <p:sldId id="259" r:id="rId8"/>
    <p:sldId id="277" r:id="rId9"/>
    <p:sldId id="278" r:id="rId10"/>
    <p:sldId id="283" r:id="rId11"/>
    <p:sldId id="280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8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3404FF-B1C2-47F9-A73E-40389A83B6E1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0E1FFE-E531-432C-8876-AF884411C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2071678"/>
            <a:ext cx="6672282" cy="27146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развития критического мышления </a:t>
            </a:r>
            <a:b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учебном процессе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14375" y="785794"/>
            <a:ext cx="8429625" cy="1470025"/>
          </a:xfrm>
          <a:prstGeom prst="rect">
            <a:avLst/>
          </a:prstGeom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МАСТЕР-КЛАСС</a:t>
            </a:r>
            <a:endParaRPr kumimoji="0" lang="ru-RU" sz="8000" b="1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86314" y="4929198"/>
            <a:ext cx="4143404" cy="9286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Учитель начальных классов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Петрова Е. П.</a:t>
            </a:r>
            <a:endParaRPr kumimoji="0" lang="ru-RU" sz="2000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8143932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Муниципальное казенное общеобразовательное</a:t>
            </a:r>
            <a:r>
              <a:rPr kumimoji="0" lang="ru-RU" i="0" u="none" strike="noStrike" kern="1200" cap="small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учреждение</a:t>
            </a: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 «Средняя общеобразовательная школа №2»</a:t>
            </a:r>
            <a:endParaRPr kumimoji="0" lang="ru-RU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6143644"/>
            <a:ext cx="8143932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j-lt"/>
                <a:ea typeface="+mj-ea"/>
                <a:cs typeface="+mj-cs"/>
              </a:rPr>
              <a:t>Шелехов, 2013</a:t>
            </a:r>
            <a:endParaRPr kumimoji="0" lang="ru-RU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28794" y="1928802"/>
            <a:ext cx="6615114" cy="25717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СПАСИБО 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ЗА 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5720" y="285728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основе технологии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РКМ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лежит трехфазная структура урока: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071802" y="2357430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Рефлексия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928794" y="3214686"/>
            <a:ext cx="52864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Осмысление 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новой информации </a:t>
            </a:r>
          </a:p>
          <a:p>
            <a:pPr algn="ctr"/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Реализация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214414" y="5500702"/>
            <a:ext cx="6769100" cy="792163"/>
          </a:xfrm>
          <a:prstGeom prst="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286116" y="5572140"/>
            <a:ext cx="2571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Вызов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85918" y="3143248"/>
            <a:ext cx="5616575" cy="237648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1000100" y="1785926"/>
            <a:ext cx="6983413" cy="1368425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 animBg="1"/>
      <p:bldP spid="20" grpId="0"/>
      <p:bldP spid="17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85720" y="357166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ru-RU" b="1" dirty="0" smtClean="0">
                <a:latin typeface="Monotype Corsiva" pitchFamily="66" charset="0"/>
              </a:rPr>
              <a:t>Что значит «думать критически»?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357158" y="1285860"/>
            <a:ext cx="82296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Проявлять любознательность;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Быть исследователем;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Уметь задавать вопросы;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Искать и находить ответы;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Понимать суть причинно-следственных связей;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Сомневаться в известных истинах;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Определять и отстаивать свою точку зрения;</a:t>
            </a:r>
          </a:p>
          <a:p>
            <a:pPr marL="280988" indent="-280988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</a:rPr>
              <a:t>Оказывать уважение и проявлять внимание к доводам оппонента.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571480"/>
            <a:ext cx="7467600" cy="56040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Прием «Дерево предсказаний»</a:t>
            </a:r>
            <a:endParaRPr kumimoji="0" lang="ru-RU" sz="36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85786" y="1332010"/>
            <a:ext cx="7358114" cy="459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00372"/>
            <a:ext cx="3786214" cy="2143140"/>
          </a:xfrm>
        </p:spPr>
        <p:txBody>
          <a:bodyPr>
            <a:normAutofit/>
          </a:bodyPr>
          <a:lstStyle/>
          <a:p>
            <a:pPr marL="182563" indent="0">
              <a:lnSpc>
                <a:spcPct val="11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Листья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аргументы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обоснование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этих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предположений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28794" y="5357826"/>
            <a:ext cx="4643470" cy="64294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0363" marR="0" lvl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Ствол дерева – тема 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857752" y="3071810"/>
            <a:ext cx="4714876" cy="10001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92075" lvl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Ветви -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предположения</a:t>
            </a:r>
          </a:p>
          <a:p>
            <a:pPr marL="92075" lvl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86314" y="4214818"/>
            <a:ext cx="4572000" cy="10001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92075" lvl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вероятные</a:t>
            </a:r>
            <a:r>
              <a:rPr lang="ru-RU" sz="28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возможные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2075" lvl="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7250925" y="3750471"/>
            <a:ext cx="785818" cy="71438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6000760" y="3714752"/>
            <a:ext cx="857256" cy="71438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Admin\Pictures\iCAK8MXP2.jpg"/>
          <p:cNvPicPr>
            <a:picLocks noChangeAspect="1" noChangeArrowheads="1"/>
          </p:cNvPicPr>
          <p:nvPr/>
        </p:nvPicPr>
        <p:blipFill>
          <a:blip r:embed="rId2">
            <a:lum bright="7000"/>
          </a:blip>
          <a:srcRect/>
          <a:stretch>
            <a:fillRect/>
          </a:stretch>
        </p:blipFill>
        <p:spPr bwMode="auto">
          <a:xfrm>
            <a:off x="642910" y="4643446"/>
            <a:ext cx="3143272" cy="1928826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«Корзина» идей и понятий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3050" indent="-3175" algn="ctr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 «сбрасывать» факты, мнения, имена, проблемы, имеющие отношения к теме урока. </a:t>
            </a:r>
          </a:p>
          <a:p>
            <a:pPr marL="273050" indent="-3175" algn="ctr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ходе урока эти разрозненные в сознании ребенка факты или мнения, проблемы или понятия могут быть связаны в логические цепи.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428992" y="1714488"/>
            <a:ext cx="192882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786" y="2143116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000232" y="3929066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57884" y="2143116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3786190"/>
            <a:ext cx="164307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8" idx="6"/>
            <a:endCxn id="7" idx="2"/>
          </p:cNvCxnSpPr>
          <p:nvPr/>
        </p:nvCxnSpPr>
        <p:spPr>
          <a:xfrm flipV="1">
            <a:off x="2428860" y="2285992"/>
            <a:ext cx="1000132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3"/>
          </p:cNvCxnSpPr>
          <p:nvPr/>
        </p:nvCxnSpPr>
        <p:spPr>
          <a:xfrm rot="5400000">
            <a:off x="2700714" y="2918318"/>
            <a:ext cx="1238960" cy="782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4464845" y="3178968"/>
            <a:ext cx="1143006" cy="500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 rot="5400000">
            <a:off x="1394805" y="4440337"/>
            <a:ext cx="808537" cy="88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286512" y="5357826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43240" y="5572140"/>
            <a:ext cx="571506" cy="428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2"/>
            <a:endCxn id="7" idx="6"/>
          </p:cNvCxnSpPr>
          <p:nvPr/>
        </p:nvCxnSpPr>
        <p:spPr>
          <a:xfrm rot="10800000">
            <a:off x="5357818" y="2285993"/>
            <a:ext cx="500066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786182" y="5500702"/>
            <a:ext cx="545195" cy="500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5572132" y="4500570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679157" y="4464851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6822297" y="2964653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2357422" y="4786322"/>
            <a:ext cx="50006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NA059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191611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Овал 42"/>
          <p:cNvSpPr/>
          <p:nvPr/>
        </p:nvSpPr>
        <p:spPr>
          <a:xfrm>
            <a:off x="6929454" y="3357562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14348" y="5072074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715008" y="4857760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286248" y="5000636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214546" y="5143512"/>
            <a:ext cx="92869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57158" y="214290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 «Кластер»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(гроздья) </a:t>
            </a:r>
            <a:endParaRPr lang="ru-RU" sz="36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«Чтение с пометами»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472518" cy="4873752"/>
          </a:xfrm>
        </p:spPr>
        <p:txBody>
          <a:bodyPr/>
          <a:lstStyle/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«V»  -  это уже известно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– » - это противоречит представлению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«+» - это является интересным и  </a:t>
            </a: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неожиданным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«?» - неясно, возникло желание узнать </a:t>
            </a:r>
          </a:p>
          <a:p>
            <a:pPr fontAlgn="base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больше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Критическое мышление имеет 5 характеристик (Д.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Клустер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Критическое мышление…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Мышление самостоятельное;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Мышление обобщенное;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Проблемное и оценочное;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Аргументированное;</a:t>
            </a:r>
          </a:p>
          <a:p>
            <a:pPr marL="457200" indent="-457200">
              <a:buClr>
                <a:srgbClr val="0070C0"/>
              </a:buClr>
              <a:buAutoNum type="arabicPeriod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Социальное.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(условные значки)</a:t>
            </a:r>
            <a:endParaRPr lang="ru-RU" sz="3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9" y="1700213"/>
            <a:ext cx="8464580" cy="7921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</p:txBody>
      </p:sp>
      <p:graphicFrame>
        <p:nvGraphicFramePr>
          <p:cNvPr id="43084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285720" y="2357429"/>
          <a:ext cx="8286808" cy="3321065"/>
        </p:xfrm>
        <a:graphic>
          <a:graphicData uri="http://schemas.openxmlformats.org/drawingml/2006/table">
            <a:tbl>
              <a:tblPr/>
              <a:tblGrid>
                <a:gridCol w="1699857"/>
                <a:gridCol w="2266478"/>
                <a:gridCol w="2195650"/>
                <a:gridCol w="2124823"/>
              </a:tblGrid>
              <a:tr h="1928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Это уже известно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Это противоречит представлению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это является интересным и неожиданным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</a:rPr>
                        <a:t>?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неясно, возникло желание узнать больше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1571612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Маркировка текста значками по мере его чтения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86808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«ТОНКИЕ             И           ТОЛСТЫЕ»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2976" y="2000240"/>
            <a:ext cx="2786082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 ?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 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2071678"/>
            <a:ext cx="4143372" cy="365933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Объясните, почему...?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чём различие ...?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Мог ли 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Согласны ли вы 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Почему, вы думаете 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Верно ли ...?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84248"/>
            <a:ext cx="8572560" cy="487375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называется одним словом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(существительным)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Описание темы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двумя прилагательными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Описание 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этой темы тремя словами-глаголами.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Фраза из четырех слов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раскрывающая суть темы или показывающая отношение к ней.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Синоним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одного слова либо словосочетание, которое повторяет суть темы.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Нерифмованное стихотворение, состоящее из 5 строк: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1056</TotalTime>
  <Words>374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Применение  технологии развития критического мышления  в учебном процессе</vt:lpstr>
      <vt:lpstr>Слайд 2</vt:lpstr>
      <vt:lpstr>Прием «Корзина» идей и понятий</vt:lpstr>
      <vt:lpstr>Слайд 4</vt:lpstr>
      <vt:lpstr>Прием «Чтение с пометами»</vt:lpstr>
      <vt:lpstr>Критическое мышление имеет 5 характеристик (Д. Клустер)</vt:lpstr>
      <vt:lpstr>Прием «Инсерт»  (условные значки)</vt:lpstr>
      <vt:lpstr>Прием ВОПРОСЫ «ТОНКИЕ             И           ТОЛСТЫЕ» </vt:lpstr>
      <vt:lpstr>Прием «Синквейн»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 технологии развития критического мышления  в учебном процессе</dc:title>
  <dc:creator>Admin</dc:creator>
  <cp:lastModifiedBy>Admin</cp:lastModifiedBy>
  <cp:revision>10</cp:revision>
  <dcterms:created xsi:type="dcterms:W3CDTF">2013-02-02T18:50:28Z</dcterms:created>
  <dcterms:modified xsi:type="dcterms:W3CDTF">2013-02-07T15:12:39Z</dcterms:modified>
</cp:coreProperties>
</file>