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4" r:id="rId2"/>
    <p:sldId id="256" r:id="rId3"/>
    <p:sldId id="260" r:id="rId4"/>
    <p:sldId id="276" r:id="rId5"/>
    <p:sldId id="257" r:id="rId6"/>
    <p:sldId id="259" r:id="rId7"/>
    <p:sldId id="263" r:id="rId8"/>
    <p:sldId id="264" r:id="rId9"/>
    <p:sldId id="281" r:id="rId10"/>
    <p:sldId id="282" r:id="rId11"/>
    <p:sldId id="283" r:id="rId12"/>
    <p:sldId id="284" r:id="rId13"/>
    <p:sldId id="285" r:id="rId14"/>
    <p:sldId id="286" r:id="rId15"/>
    <p:sldId id="265" r:id="rId16"/>
    <p:sldId id="266" r:id="rId17"/>
    <p:sldId id="287" r:id="rId18"/>
    <p:sldId id="288" r:id="rId19"/>
    <p:sldId id="289" r:id="rId20"/>
    <p:sldId id="290" r:id="rId21"/>
    <p:sldId id="291" r:id="rId22"/>
    <p:sldId id="292" r:id="rId23"/>
    <p:sldId id="267" r:id="rId24"/>
    <p:sldId id="262" r:id="rId25"/>
    <p:sldId id="268" r:id="rId26"/>
    <p:sldId id="269" r:id="rId27"/>
    <p:sldId id="270" r:id="rId28"/>
    <p:sldId id="271" r:id="rId29"/>
    <p:sldId id="278" r:id="rId30"/>
    <p:sldId id="279" r:id="rId31"/>
    <p:sldId id="280" r:id="rId32"/>
    <p:sldId id="273" r:id="rId33"/>
    <p:sldId id="272" r:id="rId34"/>
    <p:sldId id="26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C922-60EA-4392-8FE3-1BB4D89CE11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F0718-733B-4DC5-8037-5315BF138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Отгадайте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0718-733B-4DC5-8037-5315BF1383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0718-733B-4DC5-8037-5315BF1383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sz="6000" dirty="0" smtClean="0"/>
          </a:p>
          <a:p>
            <a:pPr algn="ctr"/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Викторина </a:t>
            </a:r>
          </a:p>
          <a:p>
            <a:pPr algn="ctr"/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«В гостях у </a:t>
            </a:r>
            <a:r>
              <a:rPr lang="ru-RU" sz="6000" dirty="0" smtClean="0"/>
              <a:t>птиц»</a:t>
            </a:r>
            <a:endParaRPr lang="ru-RU" sz="6000" dirty="0" smtClean="0"/>
          </a:p>
          <a:p>
            <a:pPr algn="ctr">
              <a:buNone/>
            </a:pP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Спинкою зеленовата,</a:t>
            </a:r>
          </a:p>
          <a:p>
            <a:pPr>
              <a:buNone/>
            </a:pPr>
            <a:r>
              <a:rPr lang="ru-RU" sz="4800" dirty="0" smtClean="0"/>
              <a:t> Животиком желтовата,</a:t>
            </a:r>
          </a:p>
          <a:p>
            <a:pPr>
              <a:buNone/>
            </a:pPr>
            <a:r>
              <a:rPr lang="ru-RU" sz="4800" dirty="0" smtClean="0"/>
              <a:t> Черненькая шапочка</a:t>
            </a:r>
          </a:p>
          <a:p>
            <a:pPr>
              <a:buNone/>
            </a:pPr>
            <a:r>
              <a:rPr lang="ru-RU" sz="4800" dirty="0" smtClean="0"/>
              <a:t> И полоска шарфика.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42"/>
            <a:ext cx="30718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4357718" cy="27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57166"/>
            <a:ext cx="8183880" cy="59704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Носит серенький жилет,</a:t>
            </a:r>
          </a:p>
          <a:p>
            <a:pPr>
              <a:buNone/>
            </a:pPr>
            <a:r>
              <a:rPr lang="ru-RU" sz="4000" dirty="0" smtClean="0"/>
              <a:t>Но у крыльев черный цвет.</a:t>
            </a:r>
          </a:p>
          <a:p>
            <a:pPr>
              <a:buNone/>
            </a:pPr>
            <a:r>
              <a:rPr lang="ru-RU" sz="4000" dirty="0" smtClean="0"/>
              <a:t>Видишь, кружит двадцать пар</a:t>
            </a:r>
          </a:p>
          <a:p>
            <a:pPr>
              <a:buNone/>
            </a:pPr>
            <a:r>
              <a:rPr lang="ru-RU" sz="4000" dirty="0" smtClean="0"/>
              <a:t>И кричат: </a:t>
            </a:r>
            <a:r>
              <a:rPr lang="ru-RU" sz="4000" dirty="0" err="1" smtClean="0"/>
              <a:t>Карр</a:t>
            </a:r>
            <a:r>
              <a:rPr lang="ru-RU" sz="4000" dirty="0" smtClean="0"/>
              <a:t>! </a:t>
            </a:r>
            <a:r>
              <a:rPr lang="ru-RU" sz="4000" dirty="0" err="1" smtClean="0"/>
              <a:t>Карр</a:t>
            </a:r>
            <a:r>
              <a:rPr lang="ru-RU" sz="4000" dirty="0" smtClean="0"/>
              <a:t>! </a:t>
            </a:r>
            <a:r>
              <a:rPr lang="ru-RU" sz="4000" dirty="0" err="1" smtClean="0"/>
              <a:t>Карр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4071956" cy="3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Встали братья на ходули,</a:t>
            </a:r>
          </a:p>
          <a:p>
            <a:pPr>
              <a:buNone/>
            </a:pPr>
            <a:r>
              <a:rPr lang="ru-RU" sz="4000" dirty="0" smtClean="0"/>
              <a:t> Ищут корма на пути.</a:t>
            </a:r>
          </a:p>
          <a:p>
            <a:pPr>
              <a:buNone/>
            </a:pPr>
            <a:r>
              <a:rPr lang="ru-RU" sz="4000" dirty="0" smtClean="0"/>
              <a:t> На бегу ли, на ходу ли</a:t>
            </a:r>
          </a:p>
          <a:p>
            <a:pPr>
              <a:buNone/>
            </a:pPr>
            <a:r>
              <a:rPr lang="ru-RU" sz="4000" dirty="0" smtClean="0"/>
              <a:t> Им с ходулей не сойти.</a:t>
            </a:r>
          </a:p>
          <a:p>
            <a:pPr>
              <a:buNone/>
            </a:pP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82"/>
            <a:ext cx="4081483" cy="30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smtClean="0"/>
              <a:t>Угадайте, что за птичка               </a:t>
            </a:r>
          </a:p>
          <a:p>
            <a:pPr>
              <a:buNone/>
            </a:pPr>
            <a:r>
              <a:rPr lang="ru-RU" sz="4400" dirty="0" smtClean="0"/>
              <a:t> Темненькая невеличка?</a:t>
            </a:r>
          </a:p>
          <a:p>
            <a:pPr>
              <a:buNone/>
            </a:pPr>
            <a:r>
              <a:rPr lang="ru-RU" sz="4400" dirty="0" smtClean="0"/>
              <a:t> Беленькая с живота,</a:t>
            </a:r>
          </a:p>
          <a:p>
            <a:pPr>
              <a:buNone/>
            </a:pPr>
            <a:r>
              <a:rPr lang="ru-RU" sz="4400" dirty="0" smtClean="0"/>
              <a:t> Хвост раздвинут в два конца.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357189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Кто эта птица? Никогда</a:t>
            </a:r>
          </a:p>
          <a:p>
            <a:pPr>
              <a:buNone/>
            </a:pPr>
            <a:r>
              <a:rPr lang="ru-RU" sz="4000" dirty="0" smtClean="0"/>
              <a:t> Не строит для себя гнезда,</a:t>
            </a:r>
          </a:p>
          <a:p>
            <a:pPr>
              <a:buNone/>
            </a:pPr>
            <a:r>
              <a:rPr lang="ru-RU" sz="4000" dirty="0" smtClean="0"/>
              <a:t> Соседкам яйца оставляет</a:t>
            </a:r>
          </a:p>
          <a:p>
            <a:pPr>
              <a:buNone/>
            </a:pPr>
            <a:r>
              <a:rPr lang="ru-RU" sz="4000" dirty="0" smtClean="0"/>
              <a:t> И о птенцах не вспоминает.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Бродит осень по дорогам. </a:t>
            </a:r>
          </a:p>
          <a:p>
            <a:pPr>
              <a:buNone/>
            </a:pPr>
            <a:r>
              <a:rPr lang="ru-RU" dirty="0" smtClean="0"/>
              <a:t>Ищет осень, где присесть,</a:t>
            </a:r>
          </a:p>
          <a:p>
            <a:pPr>
              <a:buNone/>
            </a:pPr>
            <a:r>
              <a:rPr lang="ru-RU" dirty="0" smtClean="0"/>
              <a:t> Чтобы с грустью и тревогой</a:t>
            </a:r>
          </a:p>
          <a:p>
            <a:pPr>
              <a:buNone/>
            </a:pPr>
            <a:r>
              <a:rPr lang="ru-RU" dirty="0" smtClean="0"/>
              <a:t> О себе оставить весть.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2643182"/>
            <a:ext cx="4286280" cy="320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42918"/>
            <a:ext cx="331947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3357586" cy="27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541854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На одной ноге стоит </a:t>
            </a:r>
          </a:p>
          <a:p>
            <a:pPr>
              <a:buNone/>
            </a:pPr>
            <a:r>
              <a:rPr lang="ru-RU" sz="4400" dirty="0" smtClean="0"/>
              <a:t>В воду пристально глядит,</a:t>
            </a:r>
          </a:p>
          <a:p>
            <a:pPr>
              <a:buNone/>
            </a:pPr>
            <a:r>
              <a:rPr lang="ru-RU" sz="4400" dirty="0" smtClean="0"/>
              <a:t>Тычет клювом наугад – </a:t>
            </a:r>
          </a:p>
          <a:p>
            <a:pPr>
              <a:buNone/>
            </a:pPr>
            <a:r>
              <a:rPr lang="ru-RU" sz="4400" dirty="0" smtClean="0"/>
              <a:t>Ищет в речке лягушат.</a:t>
            </a:r>
          </a:p>
          <a:p>
            <a:pPr>
              <a:buNone/>
            </a:pPr>
            <a:r>
              <a:rPr lang="ru-RU" sz="4400" dirty="0" smtClean="0"/>
              <a:t>На носу повисла капля.</a:t>
            </a:r>
          </a:p>
          <a:p>
            <a:pPr>
              <a:buNone/>
            </a:pPr>
            <a:r>
              <a:rPr lang="ru-RU" sz="4400" dirty="0" smtClean="0"/>
              <a:t>Узнаете? Это … </a:t>
            </a:r>
          </a:p>
          <a:p>
            <a:pPr>
              <a:buNone/>
            </a:pP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496"/>
            <a:ext cx="3033725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600" dirty="0" smtClean="0"/>
              <a:t>СЛОВО НЕ ВОРОБЕЙ_______________ СЧИТАЮТ. </a:t>
            </a:r>
          </a:p>
          <a:p>
            <a:endParaRPr lang="ru-RU" sz="1600" dirty="0" smtClean="0"/>
          </a:p>
          <a:p>
            <a:r>
              <a:rPr lang="ru-RU" sz="1600" dirty="0" smtClean="0"/>
              <a:t>ЛУЧШЕ СИНИЦА В РУКАХ,___________ ВЫЛЕТИТ, _ НЕ ПОЙМАЕШЬ.</a:t>
            </a:r>
            <a:endParaRPr lang="ru-RU" sz="2000" dirty="0" smtClean="0"/>
          </a:p>
          <a:p>
            <a:endParaRPr lang="ru-RU" sz="1600" dirty="0" smtClean="0"/>
          </a:p>
          <a:p>
            <a:r>
              <a:rPr lang="ru-RU" sz="1600" dirty="0" smtClean="0"/>
              <a:t>ВСЯКИЙ КУЛИК___________________ ЧЕМ ЖУРАВЛЬ В НЕБЕ. </a:t>
            </a:r>
          </a:p>
          <a:p>
            <a:endParaRPr lang="ru-RU" sz="1600" dirty="0" smtClean="0"/>
          </a:p>
          <a:p>
            <a:r>
              <a:rPr lang="ru-RU" sz="1600" dirty="0" smtClean="0"/>
              <a:t>ЦЫПЛЯТ ПО ОСЕНИ_______________ СВОЁ БОЛОТО  ХВАЛИТ.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Прилетели птицы:	     Чибисы, чижи,</a:t>
            </a:r>
          </a:p>
          <a:p>
            <a:pPr>
              <a:buNone/>
            </a:pPr>
            <a:r>
              <a:rPr lang="ru-RU" sz="2400" dirty="0" smtClean="0"/>
              <a:t>Голуби, синицы,	              Галки и стрижи</a:t>
            </a:r>
          </a:p>
          <a:p>
            <a:pPr>
              <a:buNone/>
            </a:pPr>
            <a:r>
              <a:rPr lang="ru-RU" sz="2400" dirty="0" smtClean="0"/>
              <a:t>Мухи и стрижи...	              Комары, кукушки... </a:t>
            </a:r>
          </a:p>
          <a:p>
            <a:pPr>
              <a:buNone/>
            </a:pPr>
            <a:r>
              <a:rPr lang="ru-RU" sz="2400" dirty="0" smtClean="0"/>
              <a:t>Прилетели птицы:	      Прилетели птицы:</a:t>
            </a:r>
          </a:p>
          <a:p>
            <a:pPr>
              <a:buNone/>
            </a:pPr>
            <a:r>
              <a:rPr lang="ru-RU" sz="2400" dirty="0" smtClean="0"/>
              <a:t>Голуби, синицы,	              Голуби, синицы,</a:t>
            </a:r>
          </a:p>
          <a:p>
            <a:pPr>
              <a:buNone/>
            </a:pPr>
            <a:r>
              <a:rPr lang="ru-RU" sz="2400" dirty="0" smtClean="0"/>
              <a:t>Аисты, вороны,	              Галки и стрижи,</a:t>
            </a:r>
          </a:p>
          <a:p>
            <a:pPr>
              <a:buNone/>
            </a:pPr>
            <a:r>
              <a:rPr lang="ru-RU" sz="2400" dirty="0" smtClean="0"/>
              <a:t>Галки, макароны..            Чибисы, чижи,</a:t>
            </a:r>
          </a:p>
          <a:p>
            <a:pPr>
              <a:buNone/>
            </a:pPr>
            <a:r>
              <a:rPr lang="ru-RU" sz="2400" dirty="0" smtClean="0"/>
              <a:t>Прилетели птицы:	     Аисты, кукушки,</a:t>
            </a:r>
          </a:p>
          <a:p>
            <a:pPr>
              <a:buNone/>
            </a:pPr>
            <a:r>
              <a:rPr lang="ru-RU" sz="2400" dirty="0" smtClean="0"/>
              <a:t>Голуби, куницы...	     Даже совы - </a:t>
            </a:r>
            <a:r>
              <a:rPr lang="ru-RU" sz="2400" dirty="0" err="1" smtClean="0"/>
              <a:t>сплюшки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Прилетели птицы:	     Лебеди и утки.</a:t>
            </a:r>
          </a:p>
          <a:p>
            <a:pPr>
              <a:buNone/>
            </a:pPr>
            <a:r>
              <a:rPr lang="ru-RU" sz="2400" dirty="0" smtClean="0"/>
              <a:t>Голуби, синицы,	             И спасибо шутке!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r>
              <a:rPr lang="ru-RU" sz="2800" dirty="0" smtClean="0"/>
              <a:t>Какая птица считается символом мудрости и познания? </a:t>
            </a:r>
          </a:p>
          <a:p>
            <a:r>
              <a:rPr lang="ru-RU" sz="2800" dirty="0" smtClean="0"/>
              <a:t>Кого называют лесным доктором? </a:t>
            </a:r>
          </a:p>
          <a:p>
            <a:r>
              <a:rPr lang="ru-RU" sz="2800" dirty="0" smtClean="0"/>
              <a:t>Какая птица выводит своих птенцов зимой?</a:t>
            </a:r>
          </a:p>
          <a:p>
            <a:r>
              <a:rPr lang="ru-RU" sz="2800" dirty="0" smtClean="0"/>
              <a:t>Какие птицы прилетают к нам первые весной?</a:t>
            </a:r>
          </a:p>
          <a:p>
            <a:r>
              <a:rPr lang="ru-RU" sz="2800" dirty="0" smtClean="0"/>
              <a:t>Птенцы какой птицы не знают матери?</a:t>
            </a:r>
          </a:p>
          <a:p>
            <a:r>
              <a:rPr lang="ru-RU" sz="2800" dirty="0" smtClean="0"/>
              <a:t>Любимое лакомство аистов?</a:t>
            </a:r>
          </a:p>
          <a:p>
            <a:r>
              <a:rPr lang="ru-RU" sz="2800" dirty="0" smtClean="0"/>
              <a:t>Почему основная масса птиц улетает с наступлением зимы в теплые края?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2000" dirty="0" smtClean="0"/>
              <a:t>Здесь зашифрованы названия зимующих птиц, вам в течение  трёх  минут необходимо угадать, что это за птицы.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1. НИЦАСИ:.</a:t>
            </a:r>
          </a:p>
          <a:p>
            <a:r>
              <a:rPr lang="ru-RU" sz="2000" dirty="0" smtClean="0"/>
              <a:t>2. БЕЙРОВО: </a:t>
            </a:r>
          </a:p>
          <a:p>
            <a:r>
              <a:rPr lang="ru-RU" sz="2000" dirty="0" smtClean="0"/>
              <a:t>3. КАРОСО:</a:t>
            </a:r>
          </a:p>
          <a:p>
            <a:r>
              <a:rPr lang="ru-RU" sz="2000" dirty="0" smtClean="0"/>
              <a:t>4. ЛИНФИ:..</a:t>
            </a:r>
          </a:p>
          <a:p>
            <a:r>
              <a:rPr lang="ru-RU" sz="2000" dirty="0" smtClean="0"/>
              <a:t>5. ЛУБЬГО:.</a:t>
            </a:r>
          </a:p>
          <a:p>
            <a:r>
              <a:rPr lang="ru-RU" sz="2000" dirty="0" smtClean="0"/>
              <a:t>6. КАРОВКЕД:..</a:t>
            </a:r>
          </a:p>
          <a:p>
            <a:r>
              <a:rPr lang="ru-RU" sz="2000" dirty="0" smtClean="0"/>
              <a:t>7. НАВОРО</a:t>
            </a:r>
          </a:p>
          <a:p>
            <a:r>
              <a:rPr lang="ru-RU" sz="2000" dirty="0" smtClean="0"/>
              <a:t>8. ЗЕНЬПОЛПО: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endParaRPr lang="ru-RU" sz="4000" dirty="0" smtClean="0"/>
          </a:p>
          <a:p>
            <a:endParaRPr lang="ru-RU" sz="4000" dirty="0" smtClean="0"/>
          </a:p>
          <a:p>
            <a:pPr>
              <a:buNone/>
            </a:pPr>
            <a:r>
              <a:rPr lang="ru-RU" sz="4400" dirty="0" smtClean="0"/>
              <a:t>    А мы можем помочь птицам?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64291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71810"/>
            <a:ext cx="1890716" cy="16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14356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286124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786190"/>
            <a:ext cx="3000396" cy="196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ChangeArrowheads="1"/>
          </p:cNvSpPr>
          <p:nvPr/>
        </p:nvSpPr>
        <p:spPr bwMode="auto">
          <a:xfrm>
            <a:off x="642938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8226" name="Group 34"/>
          <p:cNvGraphicFramePr>
            <a:graphicFrameLocks noGrp="1"/>
          </p:cNvGraphicFramePr>
          <p:nvPr/>
        </p:nvGraphicFramePr>
        <p:xfrm>
          <a:off x="250825" y="1125538"/>
          <a:ext cx="8715375" cy="5435601"/>
        </p:xfrm>
        <a:graphic>
          <a:graphicData uri="http://schemas.openxmlformats.org/drawingml/2006/table">
            <a:tbl>
              <a:tblPr/>
              <a:tblGrid>
                <a:gridCol w="1638300"/>
                <a:gridCol w="1936750"/>
                <a:gridCol w="5140325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Синица большая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Любит несолёное сало, мясо, семечки подсолнечника, тыквы, арбуза и дыни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Снегирь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Предпочитает плоды рябины, шиповника, а также семечки подсолнуха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5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Щегол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откажется от плодов рябины и шиповника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Зеленуш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Любит семена подсолнечника, белые хлебные крошки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8217" name="Picture 14" descr="http://v-dozor.narod.ru/tori/zelen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45125"/>
            <a:ext cx="13573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15" descr="http://v-dozor.narod.ru/tori/jegol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13573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16" descr="http://v-dozor.narod.ru/tori/snegir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708275"/>
            <a:ext cx="1390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17" descr="http://v-dozor.narod.ru/tori/b_sini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26841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3648" y="260648"/>
            <a:ext cx="68407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Чем подкармливают птиц?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2800" b="1" i="1" dirty="0" smtClean="0"/>
              <a:t>осёдлые птицы</a:t>
            </a:r>
            <a:r>
              <a:rPr lang="ru-RU" sz="2800" dirty="0" smtClean="0"/>
              <a:t> :в течение круглого года живут в одном и том же месте без значительных перемещений по местности - домовой воробей, голубь сизый, галка, рябчик, тетерев, глухарь, сорока, ворона…,</a:t>
            </a:r>
          </a:p>
          <a:p>
            <a:r>
              <a:rPr lang="ru-RU" sz="2800" b="1" i="1" dirty="0" smtClean="0"/>
              <a:t>кочующие птицы:</a:t>
            </a:r>
            <a:r>
              <a:rPr lang="ru-RU" sz="2800" dirty="0" smtClean="0"/>
              <a:t> покидают гнездовую территорию до весны и перелетают с места на место в поисках корма – синица, поползень, сойка, клест, чиж, снегирь, свиристель…, </a:t>
            </a:r>
          </a:p>
          <a:p>
            <a:r>
              <a:rPr lang="ru-RU" sz="2800" b="1" i="1" dirty="0" smtClean="0"/>
              <a:t>перелётные птицы: </a:t>
            </a:r>
            <a:r>
              <a:rPr lang="ru-RU" sz="2800" dirty="0" smtClean="0"/>
              <a:t>на зиму в определенные сроки перелетают в отдаленные районы –зяблик, утка, гусь, дрозд, жаворонок полевой, цапля, кулик….,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5" name="Group 29"/>
          <p:cNvGraphicFramePr>
            <a:graphicFrameLocks noGrp="1"/>
          </p:cNvGraphicFramePr>
          <p:nvPr/>
        </p:nvGraphicFramePr>
        <p:xfrm>
          <a:off x="285750" y="428625"/>
          <a:ext cx="8572500" cy="5824538"/>
        </p:xfrm>
        <a:graphic>
          <a:graphicData uri="http://schemas.openxmlformats.org/drawingml/2006/table">
            <a:tbl>
              <a:tblPr/>
              <a:tblGrid>
                <a:gridCol w="1639888"/>
                <a:gridCol w="1639887"/>
                <a:gridCol w="5292725"/>
              </a:tblGrid>
              <a:tr h="166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Дятел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Его можно угостить несоленым салом, или сырым мясом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Чиж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Плоды рябины и шиповника, семена подсолнечника и белые хлебные крошки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Лазорев-ка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Предпочитает несолёное сало, мясо, семечки подсолнечника, тыквы, арбуза и дыни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4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Чечетка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Предпочитает семечки подсолнуха и крошки белого хлеба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240" name="Picture 1" descr="http://v-dozor.narod.ru/tori/cheche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97425"/>
            <a:ext cx="1414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" descr="http://v-dozor.narod.ru/tori/lazore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1381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3" descr="http://v-dozor.narod.ru/tori/chij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214563"/>
            <a:ext cx="14287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4" descr="http://v-dozor.narod.ru/tori/dyatel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765175"/>
            <a:ext cx="1357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404813"/>
          <a:ext cx="8429625" cy="4286250"/>
        </p:xfrm>
        <a:graphic>
          <a:graphicData uri="http://schemas.openxmlformats.org/drawingml/2006/table">
            <a:tbl>
              <a:tblPr/>
              <a:tblGrid>
                <a:gridCol w="1643063"/>
                <a:gridCol w="1785937"/>
                <a:gridCol w="5000625"/>
              </a:tblGrid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Овсянка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Предпочитает пшено, просо. Не откажется от хлебных крошек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Воробей домовой и полевой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Любит семена подсолнечника, </a:t>
                      </a:r>
                      <a:b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белые  хлебные крошки</a:t>
                      </a:r>
                      <a:b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Попол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зень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Его можно угостить несоленым салом, или сырым мясом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0260" name="Picture 1" descr="http://v-dozor.narod.ru/tori/popol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84538"/>
            <a:ext cx="1406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" descr="http://v-dozor.narod.ru/tori/vorob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89138"/>
            <a:ext cx="13573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3" descr="http://v-dozor.narod.ru/tori/ovsy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49275"/>
            <a:ext cx="13874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Необходимо разложить корм, соответствующий птицам. За правильно подобранный корм- 1 балл, максимальное количество баллов-6 баллов.</a:t>
            </a:r>
          </a:p>
          <a:p>
            <a:endParaRPr lang="ru-RU" dirty="0" smtClean="0"/>
          </a:p>
          <a:p>
            <a:r>
              <a:rPr lang="ru-RU" dirty="0" err="1" smtClean="0"/>
              <a:t>Синицы----------ягоды</a:t>
            </a:r>
            <a:r>
              <a:rPr lang="ru-RU" dirty="0" smtClean="0"/>
              <a:t> рябины</a:t>
            </a:r>
          </a:p>
          <a:p>
            <a:r>
              <a:rPr lang="ru-RU" dirty="0" err="1" smtClean="0"/>
              <a:t>Клесты----------кедровые</a:t>
            </a:r>
            <a:r>
              <a:rPr lang="ru-RU" dirty="0" smtClean="0"/>
              <a:t> орехи</a:t>
            </a:r>
          </a:p>
          <a:p>
            <a:r>
              <a:rPr lang="ru-RU" dirty="0" err="1" smtClean="0"/>
              <a:t>Снегири--------семена</a:t>
            </a:r>
            <a:r>
              <a:rPr lang="ru-RU" dirty="0" smtClean="0"/>
              <a:t> подсолнечника</a:t>
            </a:r>
          </a:p>
          <a:p>
            <a:r>
              <a:rPr lang="ru-RU" dirty="0" err="1" smtClean="0"/>
              <a:t>Воробьи----------кусочек</a:t>
            </a:r>
            <a:r>
              <a:rPr lang="ru-RU" dirty="0" smtClean="0"/>
              <a:t> сала</a:t>
            </a:r>
          </a:p>
          <a:p>
            <a:r>
              <a:rPr lang="ru-RU" dirty="0" err="1" smtClean="0"/>
              <a:t>Голуби---------пшено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ru-RU" sz="4000" dirty="0" err="1" smtClean="0"/>
              <a:t>Синицы----------кусочек</a:t>
            </a:r>
            <a:r>
              <a:rPr lang="ru-RU" sz="4000" dirty="0" smtClean="0"/>
              <a:t> сала</a:t>
            </a:r>
          </a:p>
          <a:p>
            <a:r>
              <a:rPr lang="ru-RU" sz="4000" dirty="0" err="1" smtClean="0"/>
              <a:t>Клесты----------кедровые</a:t>
            </a:r>
            <a:r>
              <a:rPr lang="ru-RU" sz="4000" dirty="0" smtClean="0"/>
              <a:t> орехи</a:t>
            </a:r>
          </a:p>
          <a:p>
            <a:r>
              <a:rPr lang="ru-RU" sz="4000" dirty="0" err="1" smtClean="0"/>
              <a:t>Снегири--------ягоды</a:t>
            </a:r>
            <a:r>
              <a:rPr lang="ru-RU" sz="4000" dirty="0" smtClean="0"/>
              <a:t> рябины</a:t>
            </a:r>
          </a:p>
          <a:p>
            <a:r>
              <a:rPr lang="ru-RU" sz="4000" dirty="0" err="1" smtClean="0"/>
              <a:t>Воробьи----------пшено</a:t>
            </a:r>
            <a:endParaRPr lang="ru-RU" sz="4000" dirty="0" smtClean="0"/>
          </a:p>
          <a:p>
            <a:r>
              <a:rPr lang="ru-RU" sz="4000" dirty="0" err="1" smtClean="0"/>
              <a:t>Голуби---------семена</a:t>
            </a:r>
            <a:r>
              <a:rPr lang="ru-RU" sz="4000" dirty="0" smtClean="0"/>
              <a:t> подсолнечника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Вспомните, в каких сказках встречаются птицы? За правильный ответ команда получает балл.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2071702" cy="14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43050"/>
            <a:ext cx="1581155" cy="15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429000"/>
            <a:ext cx="2714644" cy="221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4294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Кто зимует с нами?</a:t>
            </a:r>
          </a:p>
        </p:txBody>
      </p: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395288" y="1268413"/>
            <a:ext cx="2052637" cy="1541462"/>
            <a:chOff x="395536" y="1268760"/>
            <a:chExt cx="2052008" cy="1541785"/>
          </a:xfrm>
        </p:grpSpPr>
        <p:pic>
          <p:nvPicPr>
            <p:cNvPr id="4133" name="Рисунок 3" descr="0_4a03a_14f5bb7d_X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268760"/>
              <a:ext cx="198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4" name="TextBox 19"/>
            <p:cNvSpPr txBox="1">
              <a:spLocks noChangeArrowheads="1"/>
            </p:cNvSpPr>
            <p:nvPr/>
          </p:nvSpPr>
          <p:spPr bwMode="auto">
            <a:xfrm>
              <a:off x="395536" y="234888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Голубь</a:t>
              </a:r>
            </a:p>
          </p:txBody>
        </p:sp>
      </p:grpSp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2555875" y="1268413"/>
            <a:ext cx="1979613" cy="1541462"/>
            <a:chOff x="2555776" y="1268760"/>
            <a:chExt cx="1980000" cy="1541785"/>
          </a:xfrm>
        </p:grpSpPr>
        <p:pic>
          <p:nvPicPr>
            <p:cNvPr id="4131" name="Рисунок 14" descr="клест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1268760"/>
              <a:ext cx="198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2" name="TextBox 21"/>
            <p:cNvSpPr txBox="1">
              <a:spLocks noChangeArrowheads="1"/>
            </p:cNvSpPr>
            <p:nvPr/>
          </p:nvSpPr>
          <p:spPr bwMode="auto">
            <a:xfrm>
              <a:off x="2555776" y="2348880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Клёст</a:t>
              </a:r>
            </a:p>
          </p:txBody>
        </p:sp>
      </p:grpSp>
      <p:grpSp>
        <p:nvGrpSpPr>
          <p:cNvPr id="5" name="Группа 34"/>
          <p:cNvGrpSpPr>
            <a:grpSpLocks/>
          </p:cNvGrpSpPr>
          <p:nvPr/>
        </p:nvGrpSpPr>
        <p:grpSpPr bwMode="auto">
          <a:xfrm>
            <a:off x="4572000" y="1268413"/>
            <a:ext cx="2052638" cy="1541462"/>
            <a:chOff x="4572000" y="1268760"/>
            <a:chExt cx="2052008" cy="1541785"/>
          </a:xfrm>
        </p:grpSpPr>
        <p:pic>
          <p:nvPicPr>
            <p:cNvPr id="4129" name="Рисунок 11" descr="чечетка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1268760"/>
              <a:ext cx="1980000" cy="15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0" name="TextBox 22"/>
            <p:cNvSpPr txBox="1">
              <a:spLocks noChangeArrowheads="1"/>
            </p:cNvSpPr>
            <p:nvPr/>
          </p:nvSpPr>
          <p:spPr bwMode="auto">
            <a:xfrm>
              <a:off x="4572000" y="2348880"/>
              <a:ext cx="14401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Чечётка</a:t>
              </a:r>
            </a:p>
          </p:txBody>
        </p:sp>
      </p:grpSp>
      <p:grpSp>
        <p:nvGrpSpPr>
          <p:cNvPr id="6" name="Группа 36"/>
          <p:cNvGrpSpPr>
            <a:grpSpLocks/>
          </p:cNvGrpSpPr>
          <p:nvPr/>
        </p:nvGrpSpPr>
        <p:grpSpPr bwMode="auto">
          <a:xfrm>
            <a:off x="468313" y="3068638"/>
            <a:ext cx="2159000" cy="1541462"/>
            <a:chOff x="467544" y="3068961"/>
            <a:chExt cx="2160240" cy="1541784"/>
          </a:xfrm>
        </p:grpSpPr>
        <p:pic>
          <p:nvPicPr>
            <p:cNvPr id="4127" name="Рисунок 4" descr="3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3068961"/>
              <a:ext cx="198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8" name="TextBox 24"/>
            <p:cNvSpPr txBox="1">
              <a:spLocks noChangeArrowheads="1"/>
            </p:cNvSpPr>
            <p:nvPr/>
          </p:nvSpPr>
          <p:spPr bwMode="auto">
            <a:xfrm>
              <a:off x="1259632" y="414908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Снегирь</a:t>
              </a:r>
            </a:p>
          </p:txBody>
        </p:sp>
      </p:grpSp>
      <p:grpSp>
        <p:nvGrpSpPr>
          <p:cNvPr id="7" name="Группа 37"/>
          <p:cNvGrpSpPr>
            <a:grpSpLocks/>
          </p:cNvGrpSpPr>
          <p:nvPr/>
        </p:nvGrpSpPr>
        <p:grpSpPr bwMode="auto">
          <a:xfrm>
            <a:off x="2555875" y="3068638"/>
            <a:ext cx="2160588" cy="1541462"/>
            <a:chOff x="2555776" y="3068961"/>
            <a:chExt cx="2160240" cy="1541784"/>
          </a:xfrm>
        </p:grpSpPr>
        <p:pic>
          <p:nvPicPr>
            <p:cNvPr id="4125" name="Рисунок 9" descr="свиристель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5776" y="3068961"/>
              <a:ext cx="1980000" cy="15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" name="TextBox 25"/>
            <p:cNvSpPr txBox="1">
              <a:spLocks noChangeArrowheads="1"/>
            </p:cNvSpPr>
            <p:nvPr/>
          </p:nvSpPr>
          <p:spPr bwMode="auto">
            <a:xfrm>
              <a:off x="2915816" y="4149080"/>
              <a:ext cx="1800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Свиристель</a:t>
              </a:r>
            </a:p>
          </p:txBody>
        </p:sp>
      </p:grp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4643438" y="3068638"/>
            <a:ext cx="2016125" cy="1541462"/>
            <a:chOff x="4644008" y="3068960"/>
            <a:chExt cx="2016224" cy="1541785"/>
          </a:xfrm>
        </p:grpSpPr>
        <p:pic>
          <p:nvPicPr>
            <p:cNvPr id="4123" name="Рисунок 6" descr="дятел2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4008" y="3068960"/>
              <a:ext cx="198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4" name="TextBox 26"/>
            <p:cNvSpPr txBox="1">
              <a:spLocks noChangeArrowheads="1"/>
            </p:cNvSpPr>
            <p:nvPr/>
          </p:nvSpPr>
          <p:spPr bwMode="auto">
            <a:xfrm>
              <a:off x="5580112" y="4149080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Дятел</a:t>
              </a:r>
            </a:p>
          </p:txBody>
        </p:sp>
      </p:grpSp>
      <p:grpSp>
        <p:nvGrpSpPr>
          <p:cNvPr id="9" name="Группа 39"/>
          <p:cNvGrpSpPr>
            <a:grpSpLocks/>
          </p:cNvGrpSpPr>
          <p:nvPr/>
        </p:nvGrpSpPr>
        <p:grpSpPr bwMode="auto">
          <a:xfrm>
            <a:off x="6732588" y="3068638"/>
            <a:ext cx="1979612" cy="1603375"/>
            <a:chOff x="6732240" y="3068960"/>
            <a:chExt cx="1980000" cy="1603340"/>
          </a:xfrm>
        </p:grpSpPr>
        <p:pic>
          <p:nvPicPr>
            <p:cNvPr id="4121" name="Рисунок 7" descr="полворобей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2240" y="3068960"/>
              <a:ext cx="198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TextBox 28"/>
            <p:cNvSpPr txBox="1">
              <a:spLocks noChangeArrowheads="1"/>
            </p:cNvSpPr>
            <p:nvPr/>
          </p:nvSpPr>
          <p:spPr bwMode="auto">
            <a:xfrm>
              <a:off x="6948264" y="4149080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Воробей</a:t>
              </a:r>
            </a:p>
          </p:txBody>
        </p:sp>
      </p:grpSp>
      <p:grpSp>
        <p:nvGrpSpPr>
          <p:cNvPr id="10" name="Группа 40"/>
          <p:cNvGrpSpPr>
            <a:grpSpLocks/>
          </p:cNvGrpSpPr>
          <p:nvPr/>
        </p:nvGrpSpPr>
        <p:grpSpPr bwMode="auto">
          <a:xfrm>
            <a:off x="468313" y="4868863"/>
            <a:ext cx="1979612" cy="1541462"/>
            <a:chOff x="467544" y="4869161"/>
            <a:chExt cx="1980000" cy="1541784"/>
          </a:xfrm>
        </p:grpSpPr>
        <p:pic>
          <p:nvPicPr>
            <p:cNvPr id="4119" name="Рисунок 8" descr="ворона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544" y="4869161"/>
              <a:ext cx="198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TextBox 29"/>
            <p:cNvSpPr txBox="1">
              <a:spLocks noChangeArrowheads="1"/>
            </p:cNvSpPr>
            <p:nvPr/>
          </p:nvSpPr>
          <p:spPr bwMode="auto">
            <a:xfrm>
              <a:off x="467544" y="594928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Ворона</a:t>
              </a:r>
            </a:p>
          </p:txBody>
        </p:sp>
      </p:grpSp>
      <p:grpSp>
        <p:nvGrpSpPr>
          <p:cNvPr id="11" name="Группа 41"/>
          <p:cNvGrpSpPr>
            <a:grpSpLocks/>
          </p:cNvGrpSpPr>
          <p:nvPr/>
        </p:nvGrpSpPr>
        <p:grpSpPr bwMode="auto">
          <a:xfrm>
            <a:off x="2555875" y="4868863"/>
            <a:ext cx="2016125" cy="1536700"/>
            <a:chOff x="2555776" y="4869160"/>
            <a:chExt cx="2012400" cy="1537022"/>
          </a:xfrm>
        </p:grpSpPr>
        <p:pic>
          <p:nvPicPr>
            <p:cNvPr id="4117" name="Рисунок 15" descr="поползень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55776" y="4869160"/>
              <a:ext cx="20124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Box 30"/>
            <p:cNvSpPr txBox="1">
              <a:spLocks noChangeArrowheads="1"/>
            </p:cNvSpPr>
            <p:nvPr/>
          </p:nvSpPr>
          <p:spPr bwMode="auto">
            <a:xfrm>
              <a:off x="2555776" y="5948886"/>
              <a:ext cx="1655872" cy="45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Поползень</a:t>
              </a:r>
            </a:p>
          </p:txBody>
        </p:sp>
      </p:grpSp>
      <p:grpSp>
        <p:nvGrpSpPr>
          <p:cNvPr id="12" name="Группа 42"/>
          <p:cNvGrpSpPr>
            <a:grpSpLocks/>
          </p:cNvGrpSpPr>
          <p:nvPr/>
        </p:nvGrpSpPr>
        <p:grpSpPr bwMode="auto">
          <a:xfrm>
            <a:off x="4643438" y="4868863"/>
            <a:ext cx="2160587" cy="1541462"/>
            <a:chOff x="4644008" y="4869160"/>
            <a:chExt cx="2160240" cy="1541785"/>
          </a:xfrm>
        </p:grpSpPr>
        <p:pic>
          <p:nvPicPr>
            <p:cNvPr id="4115" name="Рисунок 17" descr="лазоревк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44008" y="4869160"/>
              <a:ext cx="198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6" name="TextBox 31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16561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Лазоревка</a:t>
              </a:r>
            </a:p>
          </p:txBody>
        </p:sp>
      </p:grpSp>
      <p:grpSp>
        <p:nvGrpSpPr>
          <p:cNvPr id="13" name="Группа 43"/>
          <p:cNvGrpSpPr>
            <a:grpSpLocks/>
          </p:cNvGrpSpPr>
          <p:nvPr/>
        </p:nvGrpSpPr>
        <p:grpSpPr bwMode="auto">
          <a:xfrm>
            <a:off x="6732588" y="4868863"/>
            <a:ext cx="2016125" cy="1541462"/>
            <a:chOff x="6732240" y="4869160"/>
            <a:chExt cx="2016224" cy="1541785"/>
          </a:xfrm>
        </p:grpSpPr>
        <p:pic>
          <p:nvPicPr>
            <p:cNvPr id="4113" name="Рисунок 10" descr="сойка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32240" y="4869160"/>
              <a:ext cx="1980000" cy="15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4" name="TextBox 32"/>
            <p:cNvSpPr txBox="1">
              <a:spLocks noChangeArrowheads="1"/>
            </p:cNvSpPr>
            <p:nvPr/>
          </p:nvSpPr>
          <p:spPr bwMode="auto">
            <a:xfrm>
              <a:off x="7740352" y="5949280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Сойка</a:t>
              </a:r>
            </a:p>
          </p:txBody>
        </p:sp>
      </p:grpSp>
      <p:grpSp>
        <p:nvGrpSpPr>
          <p:cNvPr id="14" name="Группа 45"/>
          <p:cNvGrpSpPr>
            <a:grpSpLocks/>
          </p:cNvGrpSpPr>
          <p:nvPr/>
        </p:nvGrpSpPr>
        <p:grpSpPr bwMode="auto">
          <a:xfrm>
            <a:off x="6732588" y="1268413"/>
            <a:ext cx="1979612" cy="1541462"/>
            <a:chOff x="6732240" y="1268760"/>
            <a:chExt cx="1980000" cy="1541785"/>
          </a:xfrm>
        </p:grpSpPr>
        <p:pic>
          <p:nvPicPr>
            <p:cNvPr id="4111" name="Рисунок 16" descr="бсиница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32240" y="1268760"/>
              <a:ext cx="198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Box 44"/>
            <p:cNvSpPr txBox="1">
              <a:spLocks noChangeArrowheads="1"/>
            </p:cNvSpPr>
            <p:nvPr/>
          </p:nvSpPr>
          <p:spPr bwMode="auto">
            <a:xfrm>
              <a:off x="6732240" y="2348880"/>
              <a:ext cx="12241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Синица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Непоседа пестрая,    птица длиннохвостая,</a:t>
            </a:r>
          </a:p>
          <a:p>
            <a:pPr>
              <a:buNone/>
            </a:pPr>
            <a:r>
              <a:rPr lang="ru-RU" sz="6000" dirty="0" smtClean="0"/>
              <a:t> Птица говорливая,       самая болтливая.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91187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>
              <a:buNone/>
            </a:pPr>
            <a:r>
              <a:rPr lang="ru-RU" sz="4800" dirty="0" smtClean="0"/>
              <a:t>Маленький мальчишка                           </a:t>
            </a:r>
          </a:p>
          <a:p>
            <a:pPr>
              <a:buNone/>
            </a:pPr>
            <a:r>
              <a:rPr lang="ru-RU" sz="4800" dirty="0" smtClean="0"/>
              <a:t> В сером </a:t>
            </a:r>
            <a:r>
              <a:rPr lang="ru-RU" sz="4800" dirty="0" err="1" smtClean="0"/>
              <a:t>армячишке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По дворам шныряет,</a:t>
            </a:r>
          </a:p>
          <a:p>
            <a:pPr>
              <a:buNone/>
            </a:pPr>
            <a:r>
              <a:rPr lang="ru-RU" sz="4800" dirty="0" smtClean="0"/>
              <a:t> Крохи собирает.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000518" cy="25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18388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800" dirty="0" smtClean="0"/>
              <a:t>Каждый год я к вам лечу,</a:t>
            </a:r>
          </a:p>
          <a:p>
            <a:pPr>
              <a:buNone/>
            </a:pPr>
            <a:r>
              <a:rPr lang="ru-RU" sz="4800" dirty="0" smtClean="0"/>
              <a:t> Зимовать у вас хочу</a:t>
            </a:r>
          </a:p>
          <a:p>
            <a:pPr>
              <a:buNone/>
            </a:pPr>
            <a:r>
              <a:rPr lang="ru-RU" sz="4800" dirty="0" smtClean="0"/>
              <a:t> И еще красней зимой</a:t>
            </a:r>
          </a:p>
          <a:p>
            <a:pPr>
              <a:buNone/>
            </a:pPr>
            <a:r>
              <a:rPr lang="ru-RU" sz="4800" dirty="0" smtClean="0"/>
              <a:t> Ярко-красный галстук мой.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679</Words>
  <Application>Microsoft Office PowerPoint</Application>
  <PresentationFormat>Экран (4:3)</PresentationFormat>
  <Paragraphs>160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Сорока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Вспомните, в каких сказках встречаются птицы? За правильный ответ команда получает балл.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Argus</cp:lastModifiedBy>
  <cp:revision>46</cp:revision>
  <dcterms:modified xsi:type="dcterms:W3CDTF">2014-03-29T16:33:51Z</dcterms:modified>
</cp:coreProperties>
</file>