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17B5-FD93-49A4-B137-BA60E44E2F1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54F67-4004-4A0F-BE98-4039EE5DC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74113-63F1-4B0F-9F4D-EB90DAA63BA4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16689-1503-4186-83D3-4EAF2C0E7CA9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20228-054E-480C-98F2-DAB6F18697C5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89739-1434-4274-AB16-DE613D6AD221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C0FCB-B6A0-4DB5-8382-CEFABC8CA641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73A59-916D-448D-B73A-DD0052204A1E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95346-AD4D-4FB8-85A6-E0800C53FC66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E97CA-B1B4-473B-81C4-F5DD784ADF44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985D4-EB81-4239-BD14-DE2BBEC45092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5DAB6-8E33-474F-8608-813E471675BF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B9AEB-15C5-4215-898A-474472E0768E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8298CB6-D634-421E-952A-865640662BD2}" type="datetime1">
              <a:rPr lang="ru-RU" smtClean="0"/>
              <a:pPr/>
              <a:t>22.02.2013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553A9F-A43D-4614-9988-7FFE3B803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9;&#1077;&#1084;&#1080;&#1085;&#1072;&#1088;%2020.12.12\&#1084;&#1072;&#1089;&#1090;&#1077;&#1088;-&#1082;&#1083;&#1072;&#1089;&#1089;\016%20&#1042;&#1086;&#1089;&#1087;&#1080;-&#1087;&#1080;-&#1087;&#1080;-&#1087;&#1080;&#1090;&#1072;&#1085;&#1080;&#1077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9;&#1077;&#1084;&#1080;&#1085;&#1072;&#1088;%2020.12.12\&#1084;&#1072;&#1089;&#1090;&#1077;&#1088;-&#1082;&#1083;&#1072;&#1089;&#1089;\&#1063;&#1090;&#1086;%20&#1058;&#1072;&#1082;&#1086;&#1077;%20&#1053;&#1086;&#1074;&#1099;&#1081;%20&#1043;&#1086;&#1076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000924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Мастер-класс: «Развитие самостоятельности у детей с умеренной умственной отсталостью в социально-бытовой деятельности посредством сюжетно ролевой игры»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6200796" cy="247175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			</a:t>
            </a:r>
            <a:r>
              <a:rPr lang="ru-RU" sz="1400" dirty="0" smtClean="0"/>
              <a:t>Учитель начальных классов:</a:t>
            </a:r>
          </a:p>
          <a:p>
            <a:pPr algn="l"/>
            <a:r>
              <a:rPr lang="ru-RU" sz="1400" dirty="0" smtClean="0"/>
              <a:t>			</a:t>
            </a:r>
            <a:r>
              <a:rPr lang="ru-RU" sz="1400" dirty="0" err="1" smtClean="0"/>
              <a:t>Русанова</a:t>
            </a:r>
            <a:r>
              <a:rPr lang="ru-RU" sz="1400" dirty="0" smtClean="0"/>
              <a:t> Валентина Васильевна</a:t>
            </a:r>
          </a:p>
          <a:p>
            <a:pPr algn="l"/>
            <a:r>
              <a:rPr lang="ru-RU" sz="1400" dirty="0" smtClean="0"/>
              <a:t>	</a:t>
            </a:r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r>
              <a:rPr lang="ru-RU" sz="1400" dirty="0"/>
              <a:t>	</a:t>
            </a:r>
            <a:r>
              <a:rPr lang="ru-RU" sz="1400" dirty="0" smtClean="0"/>
              <a:t>	г.Троицк 2012г.</a:t>
            </a: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42852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Муниципальное казенное специальное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коррекционное) образовательное  учреждение для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обучающихся, воспитанников с ограниченными возможностями здоровья «Специальная (коррекционная) общеобразовательная школа-интернат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VIII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вида»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Экскурсии в столовую, </a:t>
            </a:r>
            <a:r>
              <a:rPr lang="ru-RU" sz="3600" dirty="0" err="1" smtClean="0"/>
              <a:t>мед.кабинет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Содержимое 3" descr="D:\фото\100MSDCF\DSC01267.JPG"/>
          <p:cNvPicPr>
            <a:picLocks noGrp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714348" y="2000240"/>
            <a:ext cx="2601884" cy="1949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:\фото\100MSDCF\DSC01271.JPG"/>
          <p:cNvPicPr/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 rot="901153">
            <a:off x="1817653" y="3785373"/>
            <a:ext cx="2644002" cy="198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190997" y="1952615"/>
            <a:ext cx="3048021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4286256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фото\100MSDCF\DSC0119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304781">
            <a:off x="406019" y="2022517"/>
            <a:ext cx="378621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фото\100MSDCF\DSC012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88192">
            <a:off x="4564532" y="2155790"/>
            <a:ext cx="3748462" cy="2832170"/>
          </a:xfrm>
          <a:prstGeom prst="snip2DiagRect">
            <a:avLst>
              <a:gd name="adj1" fmla="val 21821"/>
              <a:gd name="adj2" fmla="val 156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72074"/>
            <a:ext cx="3643338" cy="642934"/>
          </a:xfrm>
        </p:spPr>
        <p:txBody>
          <a:bodyPr/>
          <a:lstStyle/>
          <a:p>
            <a:pPr algn="l"/>
            <a:r>
              <a:rPr lang="ru-RU" sz="2400" dirty="0" smtClean="0"/>
              <a:t>Самостоятельная игра</a:t>
            </a:r>
            <a:br>
              <a:rPr lang="ru-RU" sz="2400" dirty="0" smtClean="0"/>
            </a:br>
            <a:r>
              <a:rPr lang="ru-RU" sz="2400" dirty="0" smtClean="0"/>
              <a:t> на большой перемене 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28" y="785794"/>
            <a:ext cx="6929486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Имитационная игра</a:t>
            </a:r>
            <a:endParaRPr kumimoji="0" lang="ru-RU" sz="40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Моделирование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:\девочка подметае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643182"/>
            <a:ext cx="1978620" cy="3216042"/>
          </a:xfrm>
          <a:prstGeom prst="rect">
            <a:avLst/>
          </a:prstGeom>
          <a:noFill/>
        </p:spPr>
      </p:pic>
      <p:pic>
        <p:nvPicPr>
          <p:cNvPr id="2051" name="Picture 3" descr="H:\девочка смотрит в зеркало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071678"/>
            <a:ext cx="3000396" cy="3398678"/>
          </a:xfrm>
          <a:prstGeom prst="rect">
            <a:avLst/>
          </a:prstGeom>
          <a:noFill/>
        </p:spPr>
      </p:pic>
      <p:pic>
        <p:nvPicPr>
          <p:cNvPr id="2052" name="Picture 4" descr="H:\девочки пьют ча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000372"/>
            <a:ext cx="3035157" cy="2906717"/>
          </a:xfrm>
          <a:prstGeom prst="rect">
            <a:avLst/>
          </a:prstGeom>
          <a:noFill/>
        </p:spPr>
      </p:pic>
      <p:pic>
        <p:nvPicPr>
          <p:cNvPr id="8" name="016 Воспи-пи-пи-пит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76492">
            <a:off x="5157647" y="1393690"/>
            <a:ext cx="3548055" cy="2661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00034" y="1071546"/>
            <a:ext cx="3964192" cy="2973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7" y="3929066"/>
            <a:ext cx="35242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Сюжетно-ролевая игра «Больница»</a:t>
            </a:r>
            <a:endParaRPr lang="ru-RU" sz="3600" dirty="0"/>
          </a:p>
        </p:txBody>
      </p:sp>
      <p:pic>
        <p:nvPicPr>
          <p:cNvPr id="1026" name="Picture 2" descr="D:\РУСАНОВА\Русанова\ролик 1в класс\DSC01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643049"/>
            <a:ext cx="3643338" cy="2732504"/>
          </a:xfrm>
          <a:prstGeom prst="roundRect">
            <a:avLst>
              <a:gd name="adj" fmla="val 1777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D:\РУСАНОВА\Русанова\ролик 1в класс\DSC01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750338"/>
            <a:ext cx="3916567" cy="293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D:\РУСАНОВА\Русанова\ролик 1в класс\DSC010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«Эмоциональное письмо»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ttp://static.diary.ru/userdir/7/9/6/9/79692/46084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66928"/>
            <a:ext cx="4573380" cy="371952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«Эмоциональное письмо»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ttp://static.diary.ru/userdir/7/9/6/9/79692/46084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66928"/>
            <a:ext cx="4573380" cy="3719526"/>
          </a:xfrm>
          <a:prstGeom prst="rect">
            <a:avLst/>
          </a:prstGeom>
          <a:noFill/>
        </p:spPr>
      </p:pic>
      <p:pic>
        <p:nvPicPr>
          <p:cNvPr id="3078" name="Picture 6" descr="http://webcommunity.ru/wp-content/uploads/2010/12/new-year-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63482"/>
          </a:xfrm>
          <a:prstGeom prst="rect">
            <a:avLst/>
          </a:prstGeom>
          <a:noFill/>
        </p:spPr>
      </p:pic>
      <p:pic>
        <p:nvPicPr>
          <p:cNvPr id="7" name="Что Такое Новый Год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Приветствие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214554"/>
            <a:ext cx="3302393" cy="317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7969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проведения мастер класса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214554"/>
            <a:ext cx="7848600" cy="23050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Представление технологии.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Проведение имитационной игры.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Совместное моделирование.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Рефлексия.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0108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Представление технологии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РУСАНОВА\Русанова\ролик 1в класс\DSC00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928802"/>
            <a:ext cx="5191161" cy="3893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5786" y="3214686"/>
            <a:ext cx="242889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Наш класс</a:t>
            </a:r>
            <a:endParaRPr kumimoji="0" lang="ru-RU" sz="2800" b="1" i="0" u="none" strike="noStrike" kern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-37576"/>
          <a:ext cx="9144000" cy="68955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66800"/>
                <a:gridCol w="8077200"/>
              </a:tblGrid>
              <a:tr h="37286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Умеренная умственная отсталость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227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Восприятие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vert="vert27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При восприятии различают знакомых и незнакомых людей.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Требуется организация самого процесса восприятия окружающего и его сопровождение со стороны взрослых.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словесного обозначения основных признаков предметов. При группировке предметов с учетом формы, цвета, величины требуется организующая и направляющая помощь.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859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Память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vert="vert27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Не соотносят запоминаемый материал с предлагаемыми опорами.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Помощь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взрослого мало эффективна.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27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Мышление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vert="vert27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Операции обобщения на элементарном уровне. Решение проблемных ситуаций, установление причинно-следственных связей возможны только при постоянной организующей и сопровождающей помощи взрослого.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Предлагаемые задания могут выполняться только при активном взаимодействии со взрослым. Перенос показанного способа действия при решении новых задач вызывает те же трудности.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118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Речь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vert="vert27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Большие трудности в понимании обращенной речи. Крайне ограничен как активный, так и пассивный словарный запас.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Предпочтение отдается невербальным средствам коммуникации.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5236"/>
          <a:ext cx="9144000" cy="68632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37847"/>
                <a:gridCol w="8206153"/>
              </a:tblGrid>
              <a:tr h="277427">
                <a:tc gridSpan="2">
                  <a:txBody>
                    <a:bodyPr/>
                    <a:lstStyle/>
                    <a:p>
                      <a:pPr marL="108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Умеренная умственная отсталость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9571" marR="9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0">
                <a:tc>
                  <a:txBody>
                    <a:bodyPr/>
                    <a:lstStyle/>
                    <a:p>
                      <a:pPr marL="108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Бытовые навыки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vert="vert27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Трудности самостоятельного выполнения действий по самообслуживанию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 овладения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различными бытовыми навыками.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При выполнении гигиенических процедур, одевании, приеме пищи испытывают трудности в установлении правильной последовательности действий. Нуждаются в постоянной стимуляции и совместных действиях с взрослым.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231579">
                <a:tc>
                  <a:txBody>
                    <a:bodyPr/>
                    <a:lstStyle/>
                    <a:p>
                      <a:pPr marL="108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Социальный опыт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vert="vert27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Низкий уровень ориентировки в окружающем. Требуется постоянная сопровождающая помощь взрослого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напоминание дороги в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школу; 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помощь в различении средств передвижения, соблюдения правил перехода улицы с учетом сигнала светофора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 помощь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использовании предметов одежды, бытовых предметов и др. с учетом сезона, ситуаций (дома, в школе, театре 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Крайне ограничены знания о себе, семье, ближайшем окружении.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496839">
                <a:tc>
                  <a:txBody>
                    <a:bodyPr/>
                    <a:lstStyle/>
                    <a:p>
                      <a:pPr marL="108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 деятельности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 vert="vert27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Интерес к деятельности взрослого слабо выражен и неустойчив. Интерес вызывает не сама деятельность, а отдельные признаки предметов (звучание, цвет).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Требуется многократное повторение инструкции с показом того, что следует сделать.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Наступает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быстрое пресыщение деятельностью. Волевых усилий не проявляют.</a:t>
                      </a:r>
                    </a:p>
                    <a:p>
                      <a:pPr marL="108000"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Эмоциональное реагирование в процессе работы не всегда адекватно.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71" marR="9571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Сюжетно-ролевая игра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- это модель взрослого общества, но связи между детьми в ней серьезные. </a:t>
            </a:r>
            <a:endParaRPr lang="ru-RU" dirty="0"/>
          </a:p>
        </p:txBody>
      </p:sp>
      <p:pic>
        <p:nvPicPr>
          <p:cNvPr id="5" name="Рисунок 4" descr="D:\фото\фото 1в класса\DCIM\100MSDCF\DSC0103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00478">
            <a:off x="4857497" y="3253466"/>
            <a:ext cx="3071834" cy="221457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фото\фото 1в класса\DCIM\100MSDCF\DSC0103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13036">
            <a:off x="1021603" y="3271910"/>
            <a:ext cx="2978288" cy="2234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Изготовление овощей, конфет на уроке рисования, для продуктового магазина</a:t>
            </a:r>
            <a:endParaRPr lang="ru-RU" sz="2800" dirty="0"/>
          </a:p>
        </p:txBody>
      </p:sp>
      <p:pic>
        <p:nvPicPr>
          <p:cNvPr id="5" name="Содержимое 4" descr="D:\фото\100MSDCF\DSC0121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163750">
            <a:off x="4949825" y="2206188"/>
            <a:ext cx="3428065" cy="2731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:\фото\фото 1в класса\1в класс 15.04.12\DSC013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572008"/>
            <a:ext cx="2649619" cy="1929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69935">
            <a:off x="949269" y="2547467"/>
            <a:ext cx="3178406" cy="2383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Закрепление навыков ролевой игры на празднике «8 марта»</a:t>
            </a:r>
            <a:endParaRPr lang="ru-RU" sz="3600" dirty="0"/>
          </a:p>
        </p:txBody>
      </p:sp>
      <p:pic>
        <p:nvPicPr>
          <p:cNvPr id="4" name="Picture 2" descr="D:\РУСАНОВА\Русанова\ролик 1в класс\Фото-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316136"/>
            <a:ext cx="2428892" cy="32385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D:\РУСАНОВА\Русанова\ролик 1в класс\Фото-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214554"/>
            <a:ext cx="2428892" cy="3300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D:\РУСАНОВА\Русанова\ролик 1в класс\Фото-00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928934"/>
            <a:ext cx="266494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3A9F-A43D-4614-9988-7FFE3B8033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ШАБ.ШКОЛЬНЫЙ</Template>
  <TotalTime>614</TotalTime>
  <Words>456</Words>
  <Application>Microsoft Office PowerPoint</Application>
  <PresentationFormat>Экран (4:3)</PresentationFormat>
  <Paragraphs>69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10069046</vt:lpstr>
      <vt:lpstr>Мастер-класс: «Развитие самостоятельности у детей с умеренной умственной отсталостью в социально-бытовой деятельности посредством сюжетно ролевой игры»</vt:lpstr>
      <vt:lpstr>Приветствие</vt:lpstr>
      <vt:lpstr>План проведения мастер класса </vt:lpstr>
      <vt:lpstr>1. Представление технологии</vt:lpstr>
      <vt:lpstr>Слайд 5</vt:lpstr>
      <vt:lpstr>Слайд 6</vt:lpstr>
      <vt:lpstr>Сюжетно-ролевая игра</vt:lpstr>
      <vt:lpstr>Изготовление овощей, конфет на уроке рисования, для продуктового магазина</vt:lpstr>
      <vt:lpstr>Закрепление навыков ролевой игры на празднике «8 марта»</vt:lpstr>
      <vt:lpstr>Экскурсии в столовую, мед.кабинет </vt:lpstr>
      <vt:lpstr>Самостоятельная игра  на большой перемене </vt:lpstr>
      <vt:lpstr>3. Моделирование</vt:lpstr>
      <vt:lpstr>Слайд 13</vt:lpstr>
      <vt:lpstr>Сюжетно-ролевая игра «Больница»</vt:lpstr>
      <vt:lpstr>«Эмоциональное письмо»</vt:lpstr>
      <vt:lpstr>«Эмоциональное письмо»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«Развитие самостоятельности у детей с умеренной умственной отсталостью в социально-бытовой деятельности посредством сюжетно ролевой игры»</dc:title>
  <dc:creator>Valentina</dc:creator>
  <cp:lastModifiedBy>Grey Wolf</cp:lastModifiedBy>
  <cp:revision>65</cp:revision>
  <dcterms:created xsi:type="dcterms:W3CDTF">2012-12-16T07:26:37Z</dcterms:created>
  <dcterms:modified xsi:type="dcterms:W3CDTF">2013-02-22T16:52:14Z</dcterms:modified>
</cp:coreProperties>
</file>