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74" r:id="rId8"/>
    <p:sldId id="270" r:id="rId9"/>
    <p:sldId id="271" r:id="rId10"/>
    <p:sldId id="272" r:id="rId11"/>
    <p:sldId id="275" r:id="rId12"/>
    <p:sldId id="261" r:id="rId13"/>
    <p:sldId id="266" r:id="rId14"/>
    <p:sldId id="276" r:id="rId15"/>
    <p:sldId id="273" r:id="rId16"/>
    <p:sldId id="262" r:id="rId17"/>
    <p:sldId id="267" r:id="rId18"/>
    <p:sldId id="264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0" autoAdjust="0"/>
  </p:normalViewPr>
  <p:slideViewPr>
    <p:cSldViewPr>
      <p:cViewPr>
        <p:scale>
          <a:sx n="60" d="100"/>
          <a:sy n="60" d="100"/>
        </p:scale>
        <p:origin x="-135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F9E-074B-4FAA-9336-017F7C1344E7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8B1-6DE8-4469-A22C-484CD8E6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6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F9E-074B-4FAA-9336-017F7C1344E7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8B1-6DE8-4469-A22C-484CD8E6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0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F9E-074B-4FAA-9336-017F7C1344E7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8B1-6DE8-4469-A22C-484CD8E6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8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F9E-074B-4FAA-9336-017F7C1344E7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8B1-6DE8-4469-A22C-484CD8E6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F9E-074B-4FAA-9336-017F7C1344E7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8B1-6DE8-4469-A22C-484CD8E6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0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F9E-074B-4FAA-9336-017F7C1344E7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8B1-6DE8-4469-A22C-484CD8E6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F9E-074B-4FAA-9336-017F7C1344E7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8B1-6DE8-4469-A22C-484CD8E6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6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F9E-074B-4FAA-9336-017F7C1344E7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8B1-6DE8-4469-A22C-484CD8E6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2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F9E-074B-4FAA-9336-017F7C1344E7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8B1-6DE8-4469-A22C-484CD8E6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8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F9E-074B-4FAA-9336-017F7C1344E7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8B1-6DE8-4469-A22C-484CD8E6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0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F9E-074B-4FAA-9336-017F7C1344E7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8B1-6DE8-4469-A22C-484CD8E6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E7F9E-074B-4FAA-9336-017F7C1344E7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68B1-6DE8-4469-A22C-484CD8E60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2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mV_LYWU1lkDwdXK0Cwukt9NnG1xQ8OXbQzcwNMn4iwk/viewform" TargetMode="External"/><Relationship Id="rId2" Type="http://schemas.openxmlformats.org/officeDocument/2006/relationships/hyperlink" Target="https://docs.google.com/spreadsheet/ccc?key=0AlkSp2_2qwf-dFRpeU5yVThwY0pzdlA3WlNmZGM0ZUE&amp;usp=drive_web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11.spb.ru/klub-lyuboznatelnykh.html" TargetMode="External"/><Relationship Id="rId2" Type="http://schemas.openxmlformats.org/officeDocument/2006/relationships/hyperlink" Target="http://www.411.spb.ru/images/gaz11.pdf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Фоны для презентаций Бума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1"/>
            <a:ext cx="9249208" cy="68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751063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Родительское собрание 15.05.2014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31" name="Picture 7" descr="http://cs608921.vk.me/v608921569/46ea/DYftRZ9UA4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8" y="476672"/>
            <a:ext cx="326436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возрождение\IMG_29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9899"/>
            <a:ext cx="3668168" cy="244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s620125.vk.me/v620125228/e4c/KHCf_9DAr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315448" cy="186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s608921.vk.me/v608921569/46ab/nLA3mcEkuA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9886" y="4079898"/>
            <a:ext cx="3142433" cy="244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uralweb.ru/albums/fotos/f/b69/b699a7aea8173c10127685b645b167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1407">
            <a:off x="6306085" y="4821101"/>
            <a:ext cx="1800970" cy="173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9. Безударная гласная в корне, не проверяемая ударением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10. Парные звонкие и глухие согласные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11. Большая буква в именах, отчествах, фамилиях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12. Большая буква в кличках животных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13. Большая буква в названиях географических объектов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27173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9. Выпиши слово, поставь знак ударения.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10. Выпиши слово правильно, проверь согласную. Запомни! Согласные на конце слова и в середине слова пишутся так же, как в этих словах перед гласными.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Выпиши слово правильно, подбери ещё два слова. Запомни! Имена, отчества, фамилии, клички животных, названия географических объектов пишутся с большой буквы.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Тесты по математике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038600" cy="4525963"/>
          </a:xfrm>
        </p:spPr>
        <p:txBody>
          <a:bodyPr>
            <a:normAutofit fontScale="25000" lnSpcReduction="20000"/>
          </a:bodyPr>
          <a:lstStyle/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Белякова Полина – 3/4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Викторова Женя – 5/5-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Ворожцов М. – 4-/5-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Гуртовой Даниил – 4/4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Жиряков Саша – 3-/3-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Журавлёв Андрей – 3/5-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Заяц Ольга – 4/5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err="1" smtClean="0">
                <a:solidFill>
                  <a:srgbClr val="002060"/>
                </a:solidFill>
              </a:rPr>
              <a:t>Змеева</a:t>
            </a:r>
            <a:r>
              <a:rPr lang="ru-RU" altLang="ru-RU" sz="11200" dirty="0" smtClean="0">
                <a:solidFill>
                  <a:srgbClr val="002060"/>
                </a:solidFill>
              </a:rPr>
              <a:t> Анастасия – 5/4-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err="1" smtClean="0">
                <a:solidFill>
                  <a:srgbClr val="002060"/>
                </a:solidFill>
              </a:rPr>
              <a:t>Калицкий</a:t>
            </a:r>
            <a:r>
              <a:rPr lang="ru-RU" altLang="ru-RU" sz="11200" dirty="0" smtClean="0">
                <a:solidFill>
                  <a:srgbClr val="002060"/>
                </a:solidFill>
              </a:rPr>
              <a:t> Саша – 4/4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Ковалевская Женя – 4/4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Кононенко Михаил – 4/4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Котляров Денис – 4/5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err="1" smtClean="0">
                <a:solidFill>
                  <a:srgbClr val="002060"/>
                </a:solidFill>
              </a:rPr>
              <a:t>Лапеев</a:t>
            </a:r>
            <a:r>
              <a:rPr lang="ru-RU" altLang="ru-RU" sz="11200" dirty="0" smtClean="0">
                <a:solidFill>
                  <a:srgbClr val="002060"/>
                </a:solidFill>
              </a:rPr>
              <a:t> Максим – 4/5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err="1" smtClean="0">
                <a:solidFill>
                  <a:srgbClr val="002060"/>
                </a:solidFill>
              </a:rPr>
              <a:t>Мазунин</a:t>
            </a:r>
            <a:r>
              <a:rPr lang="ru-RU" altLang="ru-RU" sz="11200" dirty="0" smtClean="0">
                <a:solidFill>
                  <a:srgbClr val="002060"/>
                </a:solidFill>
              </a:rPr>
              <a:t> Егор – н.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err="1" smtClean="0">
                <a:solidFill>
                  <a:srgbClr val="002060"/>
                </a:solidFill>
              </a:rPr>
              <a:t>Маллер</a:t>
            </a:r>
            <a:r>
              <a:rPr lang="ru-RU" altLang="ru-RU" sz="11200" dirty="0" smtClean="0">
                <a:solidFill>
                  <a:srgbClr val="002060"/>
                </a:solidFill>
              </a:rPr>
              <a:t> Эрика – 4/4</a:t>
            </a:r>
          </a:p>
          <a:p>
            <a:pPr marL="0">
              <a:spcBef>
                <a:spcPts val="0"/>
              </a:spcBef>
              <a:buNone/>
            </a:pPr>
            <a:r>
              <a:rPr lang="ru-RU" altLang="ru-RU" sz="11200" dirty="0" err="1" smtClean="0">
                <a:solidFill>
                  <a:srgbClr val="002060"/>
                </a:solidFill>
              </a:rPr>
              <a:t>Масцевой</a:t>
            </a:r>
            <a:r>
              <a:rPr lang="ru-RU" altLang="ru-RU" sz="11200" dirty="0" smtClean="0">
                <a:solidFill>
                  <a:srgbClr val="002060"/>
                </a:solidFill>
              </a:rPr>
              <a:t> Лавр – 4-/4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974739"/>
            <a:ext cx="4038600" cy="4525963"/>
          </a:xfrm>
        </p:spPr>
        <p:txBody>
          <a:bodyPr>
            <a:normAutofit fontScale="25000" lnSpcReduction="20000"/>
          </a:bodyPr>
          <a:lstStyle/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Мельникова К. – 4/4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Михайлов Миша – 5/4-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err="1" smtClean="0">
                <a:solidFill>
                  <a:srgbClr val="002060"/>
                </a:solidFill>
              </a:rPr>
              <a:t>Молчунова</a:t>
            </a:r>
            <a:r>
              <a:rPr lang="ru-RU" altLang="ru-RU" sz="11200" dirty="0" smtClean="0">
                <a:solidFill>
                  <a:srgbClr val="002060"/>
                </a:solidFill>
              </a:rPr>
              <a:t> Анна – 5/4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err="1" smtClean="0">
                <a:solidFill>
                  <a:srgbClr val="002060"/>
                </a:solidFill>
              </a:rPr>
              <a:t>Мучкаева</a:t>
            </a:r>
            <a:r>
              <a:rPr lang="ru-RU" altLang="ru-RU" sz="11200" dirty="0" smtClean="0">
                <a:solidFill>
                  <a:srgbClr val="002060"/>
                </a:solidFill>
              </a:rPr>
              <a:t> Люся – 4-/4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Насонова Настя – 5/4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Никитина Марьям – 3-/2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Николаев Никита – 5/4-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Панфилова К. – 3/2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err="1" smtClean="0">
                <a:solidFill>
                  <a:srgbClr val="002060"/>
                </a:solidFill>
              </a:rPr>
              <a:t>Рзаева</a:t>
            </a:r>
            <a:r>
              <a:rPr lang="ru-RU" altLang="ru-RU" sz="11200" dirty="0" smtClean="0">
                <a:solidFill>
                  <a:srgbClr val="002060"/>
                </a:solidFill>
              </a:rPr>
              <a:t> Дарья – 4/4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Рябов Владислав – 5/2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Сергеева Юлия – 4/5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smtClean="0">
                <a:solidFill>
                  <a:srgbClr val="002060"/>
                </a:solidFill>
              </a:rPr>
              <a:t>Сидоренко Лиза – 5/4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err="1" smtClean="0">
                <a:solidFill>
                  <a:srgbClr val="002060"/>
                </a:solidFill>
              </a:rPr>
              <a:t>Старовский</a:t>
            </a:r>
            <a:r>
              <a:rPr lang="ru-RU" altLang="ru-RU" sz="11200" dirty="0" smtClean="0">
                <a:solidFill>
                  <a:srgbClr val="002060"/>
                </a:solidFill>
              </a:rPr>
              <a:t> Коля – 4/4-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err="1" smtClean="0">
                <a:solidFill>
                  <a:srgbClr val="002060"/>
                </a:solidFill>
              </a:rPr>
              <a:t>Столярова</a:t>
            </a:r>
            <a:r>
              <a:rPr lang="ru-RU" altLang="ru-RU" sz="11200" dirty="0" smtClean="0">
                <a:solidFill>
                  <a:srgbClr val="002060"/>
                </a:solidFill>
              </a:rPr>
              <a:t> М. – 5/4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11200" dirty="0" err="1" smtClean="0">
                <a:solidFill>
                  <a:srgbClr val="002060"/>
                </a:solidFill>
              </a:rPr>
              <a:t>Федак</a:t>
            </a:r>
            <a:r>
              <a:rPr lang="ru-RU" altLang="ru-RU" sz="11200" dirty="0" smtClean="0">
                <a:solidFill>
                  <a:srgbClr val="002060"/>
                </a:solidFill>
              </a:rPr>
              <a:t> София –</a:t>
            </a:r>
            <a:r>
              <a:rPr lang="en-US" altLang="ru-RU" sz="11200" dirty="0" smtClean="0">
                <a:solidFill>
                  <a:srgbClr val="002060"/>
                </a:solidFill>
              </a:rPr>
              <a:t> </a:t>
            </a:r>
            <a:r>
              <a:rPr lang="ru-RU" altLang="ru-RU" sz="11200" dirty="0" smtClean="0">
                <a:solidFill>
                  <a:srgbClr val="002060"/>
                </a:solidFill>
              </a:rPr>
              <a:t>2/4</a:t>
            </a:r>
            <a:endParaRPr lang="ru-RU" sz="11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71414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Лекторий «Прогулки по Санкт-Петербургу»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4505934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https://docs.google.com/spreadsheet/ccc?key=0AlkSp2_2qwf-dFRpeU5yVThwY0pzdlA3WlNmZGM0ZUE&amp;usp=drive_web#gid=0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78605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https://docs.google.com/forms/d/1mV_LYWU1lkDwdXK0Cwukt9NnG1xQ8OXbQzcwNMn4iwk/viewform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Путевые дневники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G_5725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4727783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cs605830.vk.me/v605830569/5b99/klkiKwtZl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122862"/>
            <a:ext cx="1869976" cy="1402482"/>
          </a:xfrm>
          <a:prstGeom prst="rect">
            <a:avLst/>
          </a:prstGeom>
          <a:noFill/>
        </p:spPr>
      </p:pic>
      <p:pic>
        <p:nvPicPr>
          <p:cNvPr id="1028" name="Picture 4" descr="http://cs7010.vk.me/c608921/v608921569/46cf/d8WrtS38Z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9818" y="5085184"/>
            <a:ext cx="1920214" cy="1440160"/>
          </a:xfrm>
          <a:prstGeom prst="rect">
            <a:avLst/>
          </a:prstGeom>
          <a:noFill/>
        </p:spPr>
      </p:pic>
      <p:pic>
        <p:nvPicPr>
          <p:cNvPr id="1030" name="Picture 6" descr="http://cs312418.vk.me/v312418228/5b80/aFL1d9SIS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070400"/>
            <a:ext cx="2592288" cy="1454944"/>
          </a:xfrm>
          <a:prstGeom prst="rect">
            <a:avLst/>
          </a:prstGeom>
          <a:noFill/>
        </p:spPr>
      </p:pic>
      <p:pic>
        <p:nvPicPr>
          <p:cNvPr id="1032" name="Picture 8" descr="http://cs312418.vk.me/v312418228/5acc/vfDDq3-WcQ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476508"/>
            <a:ext cx="2481303" cy="1392652"/>
          </a:xfrm>
          <a:prstGeom prst="rect">
            <a:avLst/>
          </a:prstGeom>
          <a:noFill/>
        </p:spPr>
      </p:pic>
      <p:pic>
        <p:nvPicPr>
          <p:cNvPr id="1034" name="Picture 10" descr="http://cs312418.vk.me/v312418228/5a72/P5NQj17Q_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652120" y="1982879"/>
            <a:ext cx="2448272" cy="137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Принадлежности к урокам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65527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л</a:t>
            </a:r>
            <a:r>
              <a:rPr lang="ru-RU" sz="3200" dirty="0" smtClean="0">
                <a:solidFill>
                  <a:srgbClr val="002060"/>
                </a:solidFill>
              </a:rPr>
              <a:t>инейки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к</a:t>
            </a:r>
            <a:r>
              <a:rPr lang="ru-RU" sz="3200" dirty="0" smtClean="0">
                <a:solidFill>
                  <a:srgbClr val="002060"/>
                </a:solidFill>
              </a:rPr>
              <a:t>арандаши простые и цветные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тетради</a:t>
            </a:r>
          </a:p>
          <a:p>
            <a:r>
              <a:rPr lang="ru-RU" sz="3200" dirty="0" err="1">
                <a:solidFill>
                  <a:srgbClr val="002060"/>
                </a:solidFill>
              </a:rPr>
              <a:t>с</a:t>
            </a:r>
            <a:r>
              <a:rPr lang="ru-RU" sz="3200" dirty="0" err="1" smtClean="0">
                <a:solidFill>
                  <a:srgbClr val="002060"/>
                </a:solidFill>
              </a:rPr>
              <a:t>тирательная</a:t>
            </a:r>
            <a:r>
              <a:rPr lang="ru-RU" sz="3200" dirty="0" smtClean="0">
                <a:solidFill>
                  <a:srgbClr val="002060"/>
                </a:solidFill>
              </a:rPr>
              <a:t> резинка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черновики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блокноты</a:t>
            </a:r>
          </a:p>
          <a:p>
            <a:r>
              <a:rPr lang="ru-RU" sz="3200" dirty="0">
                <a:solidFill>
                  <a:srgbClr val="002060"/>
                </a:solidFill>
              </a:rPr>
              <a:t>с</a:t>
            </a:r>
            <a:r>
              <a:rPr lang="ru-RU" sz="3200" dirty="0" smtClean="0">
                <a:solidFill>
                  <a:srgbClr val="002060"/>
                </a:solidFill>
              </a:rPr>
              <a:t>дать учебники и библиотечные книги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Электронная газета «З.О.Н.Т.»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3054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www.411.spb.ru/images/gaz11.pdf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78594"/>
            <a:ext cx="8316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Клуб для любознательных «</a:t>
            </a:r>
            <a:r>
              <a:rPr lang="en-US" sz="4400" b="1" i="1" dirty="0" smtClean="0">
                <a:solidFill>
                  <a:srgbClr val="002060"/>
                </a:solidFill>
              </a:rPr>
              <a:t>WWW.CLUB</a:t>
            </a:r>
            <a:r>
              <a:rPr lang="ru-RU" sz="4400" b="1" i="1" dirty="0" smtClean="0">
                <a:solidFill>
                  <a:srgbClr val="002060"/>
                </a:solidFill>
              </a:rPr>
              <a:t>»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30120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www.411.spb.ru/klub-lyuboznatelnykh.html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1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2014/2015 учебный год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65041"/>
            <a:ext cx="81781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742950">
              <a:buAutoNum type="arabicPeriod"/>
            </a:pPr>
            <a:r>
              <a:rPr lang="ru-RU" altLang="ru-RU" sz="3600" b="1" i="1" dirty="0" smtClean="0">
                <a:solidFill>
                  <a:srgbClr val="002060"/>
                </a:solidFill>
              </a:rPr>
              <a:t>Тесты на печатной основе.</a:t>
            </a:r>
          </a:p>
          <a:p>
            <a:pPr marL="400050" indent="-742950">
              <a:buAutoNum type="arabicPeriod"/>
            </a:pPr>
            <a:r>
              <a:rPr lang="ru-RU" altLang="ru-RU" sz="3600" b="1" i="1" dirty="0" smtClean="0">
                <a:solidFill>
                  <a:srgbClr val="002060"/>
                </a:solidFill>
              </a:rPr>
              <a:t>Тетради (рабочие) в клетку и в линейку – 12 листов.</a:t>
            </a:r>
          </a:p>
          <a:p>
            <a:pPr indent="-342900"/>
            <a:r>
              <a:rPr lang="ru-RU" altLang="ru-RU" sz="3600" b="1" i="1" dirty="0">
                <a:solidFill>
                  <a:srgbClr val="002060"/>
                </a:solidFill>
              </a:rPr>
              <a:t>3</a:t>
            </a:r>
            <a:r>
              <a:rPr lang="ru-RU" altLang="ru-RU" sz="3600" b="1" i="1" dirty="0" smtClean="0">
                <a:solidFill>
                  <a:srgbClr val="002060"/>
                </a:solidFill>
              </a:rPr>
              <a:t>. Абонементы в «Государственный Детский Драматический театр на Неве».</a:t>
            </a:r>
          </a:p>
          <a:p>
            <a:pPr indent="-342900"/>
            <a:r>
              <a:rPr lang="ru-RU" altLang="ru-RU" sz="3600" b="1" i="1" dirty="0">
                <a:solidFill>
                  <a:srgbClr val="002060"/>
                </a:solidFill>
              </a:rPr>
              <a:t>4</a:t>
            </a:r>
            <a:r>
              <a:rPr lang="ru-RU" altLang="ru-RU" sz="3600" b="1" i="1" dirty="0" smtClean="0">
                <a:solidFill>
                  <a:srgbClr val="002060"/>
                </a:solidFill>
              </a:rPr>
              <a:t>. Абонемент № 5 в Государственный Эрмитаж.</a:t>
            </a:r>
          </a:p>
          <a:p>
            <a:pPr indent="-342900"/>
            <a:r>
              <a:rPr lang="ru-RU" altLang="ru-RU" sz="3600" b="1" i="1" dirty="0" smtClean="0">
                <a:solidFill>
                  <a:srgbClr val="002060"/>
                </a:solidFill>
              </a:rPr>
              <a:t>5. Государственный музей политической истории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Цены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Абонементы в Эрмитаж – 5000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х</a:t>
            </a:r>
            <a:r>
              <a:rPr lang="ru-RU" sz="3600" b="1" i="1" dirty="0" smtClean="0">
                <a:solidFill>
                  <a:srgbClr val="002060"/>
                </a:solidFill>
              </a:rPr>
              <a:t> 2=10000 (на человека  - 333 – 323 р.);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Дорога  на 31 человек  - 226 р.;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на 30 человек – 234 рубля;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на 25 человек – 280 рублей;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на 20 человек – 350 рублей.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drinkclub.spb.ru/sites/default/files/ermitage-tic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941168"/>
            <a:ext cx="2514184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://www.lime-tour.com/content/images/79530509.jpg"/>
          <p:cNvPicPr>
            <a:picLocks noChangeAspect="1" noChangeArrowheads="1"/>
          </p:cNvPicPr>
          <p:nvPr/>
        </p:nvPicPr>
        <p:blipFill>
          <a:blip r:embed="rId3" cstate="print"/>
          <a:srcRect r="806" b="9677"/>
          <a:stretch>
            <a:fillRect/>
          </a:stretch>
        </p:blipFill>
        <p:spPr bwMode="auto">
          <a:xfrm>
            <a:off x="5004048" y="4437112"/>
            <a:ext cx="295232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sever.lg.ua/sites/sever.lg.ua/files/zapret_mo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764704"/>
            <a:ext cx="1706553" cy="172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8532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Ответственность за жизнь и здоровье детей (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мед.справки</a:t>
            </a:r>
            <a:r>
              <a:rPr lang="ru-RU" sz="3200" b="1" i="1" dirty="0" smtClean="0">
                <a:solidFill>
                  <a:srgbClr val="002060"/>
                </a:solidFill>
              </a:rPr>
              <a:t> о пропусках)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Мобильные телефоны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Дни Рождения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Физкультура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Домашние задания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Поведение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Родительский комитет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Работа по благоустройству класса</a:t>
            </a:r>
          </a:p>
          <a:p>
            <a:endParaRPr lang="ru-RU" sz="3200" b="1" i="1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 descr="http://young.rzd.ru/dbmm/images/41/4080/7503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23387">
            <a:off x="325602" y="5149097"/>
            <a:ext cx="1725057" cy="131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www.ds89.ru/uploaded/yasli%202/7918_fizkul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9906">
            <a:off x="2470597" y="4972925"/>
            <a:ext cx="1491909" cy="140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http://www.zdorovieinfo.ru/upload/contents/487/kadr-deti-10.09.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29390">
            <a:off x="6546129" y="4935675"/>
            <a:ext cx="1903312" cy="14274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http://1.bp.blogspot.com/-P3-ly8Gl8Lc/UAZX47-B7BI/AAAAAAAAAOY/975aKAsmHsk/s1600/mage3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22094">
            <a:off x="4311820" y="4988739"/>
            <a:ext cx="1831241" cy="1339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 descr="http://pics2.pokazuha.ru/p442/c/z/6683332mz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6896" y="2420888"/>
            <a:ext cx="3011488" cy="177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4318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Ваши предложения</a:t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Вопросы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www.canastotagiftshop.com/PHOTO_17087567_173471_31107159_ap_1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71414"/>
            <a:ext cx="2401216" cy="2404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Участие в семинаре</a:t>
            </a:r>
          </a:p>
        </p:txBody>
      </p:sp>
      <p:pic>
        <p:nvPicPr>
          <p:cNvPr id="1026" name="Picture 2" descr="C:\Users\User\Desktop\возрождение\IMG_29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7" y="1556792"/>
            <a:ext cx="3275856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озрождение\IMG_2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5" y="4201626"/>
            <a:ext cx="3269553" cy="21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возрождение\IMG_29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3275856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возрождение\IMG_29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01368"/>
            <a:ext cx="3256983" cy="217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dessa.kurorts.com/files/news/18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-214338"/>
            <a:ext cx="2992978" cy="29992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</a:rPr>
              <a:t>Спасибо</a:t>
            </a:r>
            <a:br>
              <a:rPr lang="ru-RU" sz="7200" b="1" i="1" dirty="0" smtClean="0">
                <a:solidFill>
                  <a:srgbClr val="002060"/>
                </a:solidFill>
              </a:rPr>
            </a:br>
            <a:r>
              <a:rPr lang="ru-RU" sz="7200" b="1" i="1" dirty="0" smtClean="0">
                <a:solidFill>
                  <a:srgbClr val="002060"/>
                </a:solidFill>
              </a:rPr>
              <a:t> за сотрудничество!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8" y="1000125"/>
          <a:ext cx="9001126" cy="5786440"/>
        </p:xfrm>
        <a:graphic>
          <a:graphicData uri="http://schemas.openxmlformats.org/drawingml/2006/table">
            <a:tbl>
              <a:tblPr/>
              <a:tblGrid>
                <a:gridCol w="1656798"/>
                <a:gridCol w="1810469"/>
                <a:gridCol w="1810469"/>
                <a:gridCol w="1861695"/>
                <a:gridCol w="1861695"/>
              </a:tblGrid>
              <a:tr h="26302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SimSun"/>
                          <a:cs typeface="Tahoma"/>
                        </a:rPr>
                        <a:t>Оценка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SimSun"/>
                          <a:cs typeface="Tahoma"/>
                        </a:rPr>
                        <a:t>Учебные четверти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I четверть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II четверть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III четверть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IV четверть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</a:tr>
              <a:tr h="263020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SimSun"/>
                          <a:cs typeface="Tahoma"/>
                        </a:rPr>
                        <a:t>Первый класс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«5»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20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35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40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«4»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16–20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SimSun"/>
                          <a:cs typeface="Tahoma"/>
                        </a:rPr>
                        <a:t>26–35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31–40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«3»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SimSun"/>
                          <a:cs typeface="Tahoma"/>
                        </a:rPr>
                        <a:t>10–15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20–25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25–30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«2»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меньше 10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меньше 20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меньше 25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</a:tr>
              <a:tr h="263020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Второй класс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«5»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45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55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65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70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«4»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35–45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40–55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50–65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55–70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«3»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25–34 слова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25–39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35–49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40–54 слова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SimSun"/>
                          <a:cs typeface="Tahoma"/>
                        </a:rPr>
                        <a:t>«2»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меньше 25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SimSun"/>
                          <a:cs typeface="Tahoma"/>
                        </a:rPr>
                        <a:t>меньше 25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меньше 35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меньше 40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20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Третий класс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«5»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70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75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85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90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«4»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55–70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60–75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70–85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75–90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«3»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40–54 слова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45–59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55–69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60–74 слова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«2»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меньше 40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меньше 45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меньше 55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меньше 60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</a:tr>
              <a:tr h="263020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Четвертый класс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«5»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90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100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110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больше 120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«4»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75–90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SimSun"/>
                          <a:cs typeface="Tahoma"/>
                        </a:rPr>
                        <a:t>85–100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95–110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105–120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«3»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65–74 слова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70–84 слова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80–94 слова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90–104 слова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DDE"/>
                    </a:solidFill>
                  </a:tcPr>
                </a:tc>
              </a:tr>
              <a:tr h="263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«2»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SimSun"/>
                          <a:cs typeface="Tahoma"/>
                        </a:rPr>
                        <a:t>меньше 65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SimSun"/>
                          <a:cs typeface="Tahoma"/>
                        </a:rPr>
                        <a:t>меньше 70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SimSun"/>
                          <a:cs typeface="Tahoma"/>
                        </a:rPr>
                        <a:t>меньше 80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SimSun"/>
                          <a:cs typeface="Tahoma"/>
                        </a:rPr>
                        <a:t>меньше 90 слов</a:t>
                      </a:r>
                    </a:p>
                  </a:txBody>
                  <a:tcPr marL="15036" marR="15036" marT="15036" marB="15036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-27384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Нормативы по проверке техники чтения (количество слов в минуту)</a:t>
            </a:r>
          </a:p>
        </p:txBody>
      </p:sp>
    </p:spTree>
    <p:extLst>
      <p:ext uri="{BB962C8B-B14F-4D97-AF65-F5344CB8AC3E}">
        <p14:creationId xmlns:p14="http://schemas.microsoft.com/office/powerpoint/2010/main" val="5745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-99392"/>
            <a:ext cx="8316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Результаты проверки техники чтения (количество слов в минуту)</a:t>
            </a:r>
            <a:endParaRPr lang="ru-RU" sz="32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8720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Белякова Полина – 18/32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Викторова Женя - 55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Ворожцов Михаил – 30/41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Гуртовой Даниил – 38/50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Жиряков Саша – 14/32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Журавлёв Андрей – 13/23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Заяц Ольга – 24/46</a:t>
            </a:r>
          </a:p>
          <a:p>
            <a:pPr>
              <a:buFont typeface="Arial" charset="0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Змеева</a:t>
            </a:r>
            <a:r>
              <a:rPr lang="ru-RU" altLang="ru-RU" sz="2400" dirty="0" smtClean="0">
                <a:solidFill>
                  <a:srgbClr val="002060"/>
                </a:solidFill>
              </a:rPr>
              <a:t> Анастасия – 23/40</a:t>
            </a:r>
          </a:p>
          <a:p>
            <a:pPr>
              <a:buFont typeface="Arial" charset="0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Калицкий</a:t>
            </a:r>
            <a:r>
              <a:rPr lang="ru-RU" altLang="ru-RU" sz="2400" dirty="0" smtClean="0">
                <a:solidFill>
                  <a:srgbClr val="002060"/>
                </a:solidFill>
              </a:rPr>
              <a:t> Саша – 65/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Ковалевская Женя – 108/118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Кононенко Михаил – 34/44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Котляров Денис – 26/32</a:t>
            </a:r>
          </a:p>
          <a:p>
            <a:pPr>
              <a:buFont typeface="Arial" charset="0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Лапеев</a:t>
            </a:r>
            <a:r>
              <a:rPr lang="ru-RU" altLang="ru-RU" sz="2400" dirty="0" smtClean="0">
                <a:solidFill>
                  <a:srgbClr val="002060"/>
                </a:solidFill>
              </a:rPr>
              <a:t> Максим – 41/64</a:t>
            </a:r>
          </a:p>
          <a:p>
            <a:pPr>
              <a:buFont typeface="Arial" charset="0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Мазунин</a:t>
            </a:r>
            <a:r>
              <a:rPr lang="ru-RU" altLang="ru-RU" sz="2400" dirty="0" smtClean="0">
                <a:solidFill>
                  <a:srgbClr val="002060"/>
                </a:solidFill>
              </a:rPr>
              <a:t> Егор - 33</a:t>
            </a:r>
          </a:p>
          <a:p>
            <a:pPr>
              <a:buFont typeface="Arial" charset="0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Маллер</a:t>
            </a:r>
            <a:r>
              <a:rPr lang="ru-RU" altLang="ru-RU" sz="2400" dirty="0" smtClean="0">
                <a:solidFill>
                  <a:srgbClr val="002060"/>
                </a:solidFill>
              </a:rPr>
              <a:t> Эрика – 42/52</a:t>
            </a:r>
          </a:p>
          <a:p>
            <a:r>
              <a:rPr lang="ru-RU" altLang="ru-RU" sz="2400" dirty="0" err="1" smtClean="0">
                <a:solidFill>
                  <a:srgbClr val="002060"/>
                </a:solidFill>
              </a:rPr>
              <a:t>Масцевой</a:t>
            </a:r>
            <a:r>
              <a:rPr lang="ru-RU" altLang="ru-RU" sz="2400" dirty="0" smtClean="0">
                <a:solidFill>
                  <a:srgbClr val="002060"/>
                </a:solidFill>
              </a:rPr>
              <a:t> Лавр – 25/33</a:t>
            </a:r>
          </a:p>
          <a:p>
            <a:pPr>
              <a:buFont typeface="Arial" charset="0"/>
              <a:buNone/>
            </a:pPr>
            <a:endParaRPr lang="ru-RU" alt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90872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Мельникова К. – 94/98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Михайлов Миша - 40</a:t>
            </a:r>
          </a:p>
          <a:p>
            <a:pPr>
              <a:buFont typeface="Arial" charset="0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Молчунова</a:t>
            </a:r>
            <a:r>
              <a:rPr lang="ru-RU" altLang="ru-RU" sz="2400" dirty="0" smtClean="0">
                <a:solidFill>
                  <a:srgbClr val="002060"/>
                </a:solidFill>
              </a:rPr>
              <a:t> Анна – 25/33</a:t>
            </a:r>
          </a:p>
          <a:p>
            <a:pPr>
              <a:buFont typeface="Arial" charset="0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Мучкаева</a:t>
            </a:r>
            <a:r>
              <a:rPr lang="ru-RU" altLang="ru-RU" sz="2400" dirty="0" smtClean="0">
                <a:solidFill>
                  <a:srgbClr val="002060"/>
                </a:solidFill>
              </a:rPr>
              <a:t> Люся – 11/18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Насонова Настя – 41/46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Никитина Марьям – 125/105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Николаев Никита – 15/30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Панфилова К. - 46</a:t>
            </a:r>
          </a:p>
          <a:p>
            <a:pPr>
              <a:buFont typeface="Arial" charset="0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Рзаева</a:t>
            </a:r>
            <a:r>
              <a:rPr lang="ru-RU" altLang="ru-RU" sz="2400" dirty="0" smtClean="0">
                <a:solidFill>
                  <a:srgbClr val="002060"/>
                </a:solidFill>
              </a:rPr>
              <a:t> Дарья – 40/51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Рябов Владислав – 36/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Сергеева Юлия – 18/40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Сидоренко Лиза – 28/43</a:t>
            </a:r>
          </a:p>
          <a:p>
            <a:pPr>
              <a:buFont typeface="Arial" charset="0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Старовский</a:t>
            </a:r>
            <a:r>
              <a:rPr lang="ru-RU" altLang="ru-RU" sz="2400" dirty="0" smtClean="0">
                <a:solidFill>
                  <a:srgbClr val="002060"/>
                </a:solidFill>
              </a:rPr>
              <a:t> Коля – 10/23</a:t>
            </a:r>
          </a:p>
          <a:p>
            <a:pPr>
              <a:buFont typeface="Arial" charset="0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Столярова</a:t>
            </a:r>
            <a:r>
              <a:rPr lang="ru-RU" altLang="ru-RU" sz="2400" dirty="0" smtClean="0">
                <a:solidFill>
                  <a:srgbClr val="002060"/>
                </a:solidFill>
              </a:rPr>
              <a:t> М. – 90/105</a:t>
            </a:r>
          </a:p>
          <a:p>
            <a:pPr>
              <a:buFont typeface="Arial" charset="0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Федак</a:t>
            </a:r>
            <a:r>
              <a:rPr lang="ru-RU" altLang="ru-RU" sz="2400" dirty="0" smtClean="0">
                <a:solidFill>
                  <a:srgbClr val="002060"/>
                </a:solidFill>
              </a:rPr>
              <a:t> София – 21/36</a:t>
            </a:r>
          </a:p>
        </p:txBody>
      </p:sp>
    </p:spTree>
    <p:extLst>
      <p:ext uri="{BB962C8B-B14F-4D97-AF65-F5344CB8AC3E}">
        <p14:creationId xmlns:p14="http://schemas.microsoft.com/office/powerpoint/2010/main" val="4223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462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2060"/>
                </a:solidFill>
              </a:rPr>
              <a:t> </a:t>
            </a:r>
            <a:r>
              <a:rPr lang="ru-RU" altLang="ru-RU" sz="2800" b="1" i="1" dirty="0" smtClean="0">
                <a:solidFill>
                  <a:srgbClr val="002060"/>
                </a:solidFill>
              </a:rPr>
              <a:t> Список книг для чтения летом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1340768"/>
            <a:ext cx="8316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Русские народные волшебные сказки. </a:t>
            </a:r>
            <a:r>
              <a:rPr lang="ru-RU" sz="2400" dirty="0">
                <a:solidFill>
                  <a:srgbClr val="002060"/>
                </a:solidFill>
              </a:rPr>
              <a:t>(Пёрышко </a:t>
            </a:r>
            <a:r>
              <a:rPr lang="ru-RU" sz="2400" dirty="0" err="1">
                <a:solidFill>
                  <a:srgbClr val="002060"/>
                </a:solidFill>
              </a:rPr>
              <a:t>Финиста</a:t>
            </a:r>
            <a:r>
              <a:rPr lang="ru-RU" sz="2400" dirty="0">
                <a:solidFill>
                  <a:srgbClr val="002060"/>
                </a:solidFill>
              </a:rPr>
              <a:t> ясна сокола. Сивка-Бурка. Марья-</a:t>
            </a:r>
            <a:r>
              <a:rPr lang="ru-RU" sz="2400" dirty="0" err="1">
                <a:solidFill>
                  <a:srgbClr val="002060"/>
                </a:solidFill>
              </a:rPr>
              <a:t>Маревна</a:t>
            </a:r>
            <a:r>
              <a:rPr lang="ru-RU" sz="2400" dirty="0">
                <a:solidFill>
                  <a:srgbClr val="002060"/>
                </a:solidFill>
              </a:rPr>
              <a:t>.)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Сказки народов мира. (2 – 3 сказки, по выбору учащихся)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Сказки братьев Гримм – немецкие народные сказки. (Золотой гусь. Храбрый портняжка. Королевич лягушка. Король </a:t>
            </a:r>
            <a:r>
              <a:rPr lang="ru-RU" sz="2400" dirty="0" err="1">
                <a:solidFill>
                  <a:srgbClr val="002060"/>
                </a:solidFill>
              </a:rPr>
              <a:t>Дроздобород</a:t>
            </a:r>
            <a:r>
              <a:rPr lang="ru-RU" sz="2400" dirty="0">
                <a:solidFill>
                  <a:srgbClr val="002060"/>
                </a:solidFill>
              </a:rPr>
              <a:t>. Золотая птица.)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 Сказки Шарля Перро: 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</a:rPr>
              <a:t>Красная Шапочка», «Золушка</a:t>
            </a:r>
            <a:r>
              <a:rPr lang="ru-RU" sz="2400" dirty="0" smtClean="0">
                <a:solidFill>
                  <a:srgbClr val="002060"/>
                </a:solidFill>
              </a:rPr>
              <a:t>», «Спящая красавица», «Синяя Борода» , «Мальчик-с-пальчик» , «Феи» , «</a:t>
            </a:r>
            <a:r>
              <a:rPr lang="ru-RU" sz="2400" dirty="0" err="1" smtClean="0">
                <a:solidFill>
                  <a:srgbClr val="002060"/>
                </a:solidFill>
              </a:rPr>
              <a:t>Рикэ</a:t>
            </a:r>
            <a:r>
              <a:rPr lang="ru-RU" sz="2400" dirty="0" smtClean="0">
                <a:solidFill>
                  <a:srgbClr val="002060"/>
                </a:solidFill>
              </a:rPr>
              <a:t>- Хохолок»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5.   С. Аксаков «Аленький цветочек»</a:t>
            </a:r>
          </a:p>
          <a:p>
            <a:pPr marL="457200" indent="-457200">
              <a:buAutoNum type="arabicPeriod" startAt="6"/>
            </a:pPr>
            <a:r>
              <a:rPr lang="ru-RU" sz="2400" dirty="0" smtClean="0">
                <a:solidFill>
                  <a:srgbClr val="002060"/>
                </a:solidFill>
              </a:rPr>
              <a:t>Ершов «Конек- </a:t>
            </a:r>
            <a:r>
              <a:rPr lang="ru-RU" sz="2400" dirty="0" smtClean="0">
                <a:solidFill>
                  <a:srgbClr val="002060"/>
                </a:solidFill>
              </a:rPr>
              <a:t>горбунок»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 startAt="6"/>
            </a:pPr>
            <a:r>
              <a:rPr lang="ru-RU" sz="2400" dirty="0" smtClean="0">
                <a:solidFill>
                  <a:srgbClr val="002060"/>
                </a:solidFill>
              </a:rPr>
              <a:t>Я .</a:t>
            </a:r>
            <a:r>
              <a:rPr lang="ru-RU" sz="2400" dirty="0" err="1" smtClean="0">
                <a:solidFill>
                  <a:srgbClr val="002060"/>
                </a:solidFill>
              </a:rPr>
              <a:t>Экхольм</a:t>
            </a:r>
            <a:r>
              <a:rPr lang="ru-RU" sz="2400" dirty="0" smtClean="0">
                <a:solidFill>
                  <a:srgbClr val="002060"/>
                </a:solidFill>
              </a:rPr>
              <a:t> «Тутта </a:t>
            </a:r>
            <a:r>
              <a:rPr lang="ru-RU" sz="2400" dirty="0" err="1" smtClean="0">
                <a:solidFill>
                  <a:srgbClr val="002060"/>
                </a:solidFill>
              </a:rPr>
              <a:t>Карлссон</a:t>
            </a:r>
            <a:r>
              <a:rPr lang="ru-RU" sz="2400" dirty="0" smtClean="0">
                <a:solidFill>
                  <a:srgbClr val="002060"/>
                </a:solidFill>
              </a:rPr>
              <a:t>, первая и единственная! </a:t>
            </a:r>
            <a:r>
              <a:rPr lang="ru-RU" sz="2400" smtClean="0">
                <a:solidFill>
                  <a:srgbClr val="002060"/>
                </a:solidFill>
              </a:rPr>
              <a:t>Людвиг </a:t>
            </a:r>
            <a:r>
              <a:rPr lang="en-US" sz="2400" dirty="0" smtClean="0">
                <a:solidFill>
                  <a:srgbClr val="002060"/>
                </a:solidFill>
              </a:rPr>
              <a:t>XIV</a:t>
            </a:r>
            <a:r>
              <a:rPr lang="ru-RU" sz="2400" dirty="0" smtClean="0">
                <a:solidFill>
                  <a:srgbClr val="002060"/>
                </a:solidFill>
              </a:rPr>
              <a:t>…»</a:t>
            </a:r>
          </a:p>
          <a:p>
            <a:pPr marL="457200" indent="-457200">
              <a:buAutoNum type="arabicPeriod" startAt="6"/>
            </a:pPr>
            <a:r>
              <a:rPr lang="ru-RU" sz="2400" dirty="0" smtClean="0">
                <a:solidFill>
                  <a:srgbClr val="002060"/>
                </a:solidFill>
              </a:rPr>
              <a:t> В .Осеева «Добрая хозяюшка», «Навестила» и др.</a:t>
            </a:r>
          </a:p>
          <a:p>
            <a:pPr marL="457200" indent="-457200">
              <a:buAutoNum type="arabicPeriod" startAt="6"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dc402.4shared.com/img/XGbvu1Bs/s7/1261e5eead0/Clipart-Cartoon-Design-05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28" b="3571"/>
          <a:stretch>
            <a:fillRect/>
          </a:stretch>
        </p:blipFill>
        <p:spPr bwMode="auto">
          <a:xfrm>
            <a:off x="-13712" y="7478"/>
            <a:ext cx="1345352" cy="1261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2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4361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9. Л.Пантелеев «Честное слово»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10. В.Драгунский «Друг детства»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11. В.Катаев «</a:t>
            </a:r>
            <a:r>
              <a:rPr lang="ru-RU" sz="2400" dirty="0" err="1" smtClean="0">
                <a:solidFill>
                  <a:srgbClr val="002060"/>
                </a:solidFill>
              </a:rPr>
              <a:t>Цветик-семицветик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12. А.Гайдар «Горячий камень»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13. Н.Гарин-Михайловский «Тёма и Жучка»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14. А.Чехов «Ванька»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15. Н.Носов. Рассказы из книг «Тук-тук-тук», «Фантазёры»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16. </a:t>
            </a:r>
            <a:r>
              <a:rPr lang="ru-RU" sz="2400" dirty="0" err="1" smtClean="0">
                <a:solidFill>
                  <a:srgbClr val="002060"/>
                </a:solidFill>
              </a:rPr>
              <a:t>В.Голявкин</a:t>
            </a:r>
            <a:r>
              <a:rPr lang="ru-RU" sz="2400" dirty="0" smtClean="0">
                <a:solidFill>
                  <a:srgbClr val="002060"/>
                </a:solidFill>
              </a:rPr>
              <a:t>. Рассказы из книг «Мяч и чиж», «Тетрадки под дождём», «Карусель в голове»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17. Л.Пантелеев. Рассказы о Белочке и Тамарочке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dc402.4shared.com/img/XGbvu1Bs/s7/1261e5eead0/Clipart-Cartoon-Design-05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28" b="3571"/>
          <a:stretch>
            <a:fillRect/>
          </a:stretch>
        </p:blipFill>
        <p:spPr bwMode="auto">
          <a:xfrm>
            <a:off x="4143372" y="0"/>
            <a:ext cx="3286148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3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Контрольное списывание и диктант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4038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Белякова Полина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5/3-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Викторова Женя </a:t>
            </a:r>
            <a:r>
              <a:rPr lang="ru-RU" altLang="ru-RU" sz="2400" dirty="0" smtClean="0">
                <a:solidFill>
                  <a:srgbClr val="002060"/>
                </a:solidFill>
              </a:rPr>
              <a:t>– 5/5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Ворожцов Михаил </a:t>
            </a:r>
            <a:r>
              <a:rPr lang="ru-RU" altLang="ru-RU" sz="2400" dirty="0" smtClean="0">
                <a:solidFill>
                  <a:srgbClr val="002060"/>
                </a:solidFill>
              </a:rPr>
              <a:t>– 4/5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Гуртовой Даниил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3</a:t>
            </a:r>
            <a:r>
              <a:rPr lang="en-US" altLang="ru-RU" sz="2400" dirty="0" smtClean="0">
                <a:solidFill>
                  <a:srgbClr val="002060"/>
                </a:solidFill>
              </a:rPr>
              <a:t>/</a:t>
            </a:r>
            <a:r>
              <a:rPr lang="ru-RU" altLang="ru-RU" sz="2400" dirty="0" smtClean="0">
                <a:solidFill>
                  <a:srgbClr val="002060"/>
                </a:solidFill>
              </a:rPr>
              <a:t>4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Жиряков Саша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2/2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Журавлёв Андрей </a:t>
            </a:r>
            <a:r>
              <a:rPr lang="ru-RU" altLang="ru-RU" sz="2400" dirty="0" smtClean="0">
                <a:solidFill>
                  <a:srgbClr val="002060"/>
                </a:solidFill>
              </a:rPr>
              <a:t>– 4/3-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Заяц Ольга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4/4-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 err="1">
                <a:solidFill>
                  <a:srgbClr val="002060"/>
                </a:solidFill>
              </a:rPr>
              <a:t>Змеева</a:t>
            </a:r>
            <a:r>
              <a:rPr lang="ru-RU" altLang="ru-RU" sz="2400" dirty="0">
                <a:solidFill>
                  <a:srgbClr val="002060"/>
                </a:solidFill>
              </a:rPr>
              <a:t> Анастасия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5/3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 err="1">
                <a:solidFill>
                  <a:srgbClr val="002060"/>
                </a:solidFill>
              </a:rPr>
              <a:t>Калицкий</a:t>
            </a:r>
            <a:r>
              <a:rPr lang="ru-RU" altLang="ru-RU" sz="2400" dirty="0">
                <a:solidFill>
                  <a:srgbClr val="002060"/>
                </a:solidFill>
              </a:rPr>
              <a:t> Саша – </a:t>
            </a:r>
            <a:r>
              <a:rPr lang="en-US" altLang="ru-RU" sz="2400" dirty="0" smtClean="0">
                <a:solidFill>
                  <a:srgbClr val="002060"/>
                </a:solidFill>
              </a:rPr>
              <a:t>5/</a:t>
            </a:r>
            <a:r>
              <a:rPr lang="ru-RU" altLang="ru-RU" sz="2400" dirty="0" smtClean="0">
                <a:solidFill>
                  <a:srgbClr val="002060"/>
                </a:solidFill>
              </a:rPr>
              <a:t>4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Ковалевская Женя – </a:t>
            </a:r>
            <a:r>
              <a:rPr lang="en-US" altLang="ru-RU" sz="2400" dirty="0" smtClean="0">
                <a:solidFill>
                  <a:srgbClr val="002060"/>
                </a:solidFill>
              </a:rPr>
              <a:t>5-/</a:t>
            </a:r>
            <a:r>
              <a:rPr lang="ru-RU" altLang="ru-RU" sz="2400" dirty="0" smtClean="0">
                <a:solidFill>
                  <a:srgbClr val="002060"/>
                </a:solidFill>
              </a:rPr>
              <a:t>5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Кононенко Михаил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2/3-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Котляров Денис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5-</a:t>
            </a:r>
            <a:r>
              <a:rPr lang="en-US" altLang="ru-RU" sz="2400" dirty="0" smtClean="0">
                <a:solidFill>
                  <a:srgbClr val="002060"/>
                </a:solidFill>
              </a:rPr>
              <a:t>/</a:t>
            </a:r>
            <a:r>
              <a:rPr lang="ru-RU" altLang="ru-RU" sz="2400" dirty="0" smtClean="0">
                <a:solidFill>
                  <a:srgbClr val="002060"/>
                </a:solidFill>
              </a:rPr>
              <a:t>2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 err="1">
                <a:solidFill>
                  <a:srgbClr val="002060"/>
                </a:solidFill>
              </a:rPr>
              <a:t>Лапеев</a:t>
            </a:r>
            <a:r>
              <a:rPr lang="ru-RU" altLang="ru-RU" sz="2400" dirty="0">
                <a:solidFill>
                  <a:srgbClr val="002060"/>
                </a:solidFill>
              </a:rPr>
              <a:t> Максим – </a:t>
            </a:r>
            <a:r>
              <a:rPr lang="en-US" altLang="ru-RU" sz="2400" dirty="0" smtClean="0">
                <a:solidFill>
                  <a:srgbClr val="002060"/>
                </a:solidFill>
              </a:rPr>
              <a:t>5/</a:t>
            </a:r>
            <a:r>
              <a:rPr lang="ru-RU" altLang="ru-RU" sz="2400" dirty="0" smtClean="0">
                <a:solidFill>
                  <a:srgbClr val="002060"/>
                </a:solidFill>
              </a:rPr>
              <a:t>4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 err="1">
                <a:solidFill>
                  <a:srgbClr val="002060"/>
                </a:solidFill>
              </a:rPr>
              <a:t>Мазунин</a:t>
            </a:r>
            <a:r>
              <a:rPr lang="ru-RU" altLang="ru-RU" sz="2400" dirty="0">
                <a:solidFill>
                  <a:srgbClr val="002060"/>
                </a:solidFill>
              </a:rPr>
              <a:t> Егор </a:t>
            </a:r>
            <a:r>
              <a:rPr lang="ru-RU" altLang="ru-RU" sz="2400" dirty="0" smtClean="0">
                <a:solidFill>
                  <a:srgbClr val="002060"/>
                </a:solidFill>
              </a:rPr>
              <a:t>– н.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altLang="ru-RU" sz="2400" dirty="0" err="1">
                <a:solidFill>
                  <a:srgbClr val="002060"/>
                </a:solidFill>
              </a:rPr>
              <a:t>Маллер</a:t>
            </a:r>
            <a:r>
              <a:rPr lang="ru-RU" altLang="ru-RU" sz="2400" dirty="0">
                <a:solidFill>
                  <a:srgbClr val="002060"/>
                </a:solidFill>
              </a:rPr>
              <a:t> Эрика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4/2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400" dirty="0" err="1">
                <a:solidFill>
                  <a:srgbClr val="002060"/>
                </a:solidFill>
              </a:rPr>
              <a:t>Масцевой</a:t>
            </a:r>
            <a:r>
              <a:rPr lang="ru-RU" altLang="ru-RU" sz="2400" dirty="0">
                <a:solidFill>
                  <a:srgbClr val="002060"/>
                </a:solidFill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</a:rPr>
              <a:t>Лавр – н./4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9261"/>
            <a:ext cx="4038600" cy="4525963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Мельникова К.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5/4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Михайлов Миша </a:t>
            </a:r>
            <a:r>
              <a:rPr lang="ru-RU" altLang="ru-RU" sz="2400" dirty="0" smtClean="0">
                <a:solidFill>
                  <a:srgbClr val="002060"/>
                </a:solidFill>
              </a:rPr>
              <a:t>– 5/3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 err="1">
                <a:solidFill>
                  <a:srgbClr val="002060"/>
                </a:solidFill>
              </a:rPr>
              <a:t>Молчунова</a:t>
            </a:r>
            <a:r>
              <a:rPr lang="ru-RU" altLang="ru-RU" sz="2400" dirty="0">
                <a:solidFill>
                  <a:srgbClr val="002060"/>
                </a:solidFill>
              </a:rPr>
              <a:t> Анна – </a:t>
            </a:r>
            <a:r>
              <a:rPr lang="en-US" altLang="ru-RU" sz="2400" dirty="0" smtClean="0">
                <a:solidFill>
                  <a:srgbClr val="002060"/>
                </a:solidFill>
              </a:rPr>
              <a:t>5-/</a:t>
            </a:r>
            <a:r>
              <a:rPr lang="ru-RU" altLang="ru-RU" sz="2400" dirty="0" smtClean="0">
                <a:solidFill>
                  <a:srgbClr val="002060"/>
                </a:solidFill>
              </a:rPr>
              <a:t>4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 err="1">
                <a:solidFill>
                  <a:srgbClr val="002060"/>
                </a:solidFill>
              </a:rPr>
              <a:t>Мучкаева</a:t>
            </a:r>
            <a:r>
              <a:rPr lang="ru-RU" altLang="ru-RU" sz="2400" dirty="0">
                <a:solidFill>
                  <a:srgbClr val="002060"/>
                </a:solidFill>
              </a:rPr>
              <a:t> Люся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5</a:t>
            </a:r>
            <a:r>
              <a:rPr lang="en-US" altLang="ru-RU" sz="2400" dirty="0" smtClean="0">
                <a:solidFill>
                  <a:srgbClr val="002060"/>
                </a:solidFill>
              </a:rPr>
              <a:t>/</a:t>
            </a:r>
            <a:r>
              <a:rPr lang="ru-RU" altLang="ru-RU" sz="2400" dirty="0" smtClean="0">
                <a:solidFill>
                  <a:srgbClr val="002060"/>
                </a:solidFill>
              </a:rPr>
              <a:t>4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Насонова Настя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5/4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Никитина Марьям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4/4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Николаев Никита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4</a:t>
            </a:r>
            <a:r>
              <a:rPr lang="en-US" altLang="ru-RU" sz="2400" dirty="0" smtClean="0">
                <a:solidFill>
                  <a:srgbClr val="002060"/>
                </a:solidFill>
              </a:rPr>
              <a:t>/</a:t>
            </a:r>
            <a:r>
              <a:rPr lang="ru-RU" altLang="ru-RU" sz="2400" dirty="0" smtClean="0">
                <a:solidFill>
                  <a:srgbClr val="002060"/>
                </a:solidFill>
              </a:rPr>
              <a:t>3-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Панфилова К. </a:t>
            </a:r>
            <a:r>
              <a:rPr lang="ru-RU" altLang="ru-RU" sz="2400" dirty="0" smtClean="0">
                <a:solidFill>
                  <a:srgbClr val="002060"/>
                </a:solidFill>
              </a:rPr>
              <a:t>– 5/5-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 err="1">
                <a:solidFill>
                  <a:srgbClr val="002060"/>
                </a:solidFill>
              </a:rPr>
              <a:t>Рзаева</a:t>
            </a:r>
            <a:r>
              <a:rPr lang="ru-RU" altLang="ru-RU" sz="2400" dirty="0">
                <a:solidFill>
                  <a:srgbClr val="002060"/>
                </a:solidFill>
              </a:rPr>
              <a:t> Дарья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4/2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Рябов Владислав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4/3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Сергеева Юлия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4/4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Сидоренко Лиза – </a:t>
            </a:r>
            <a:r>
              <a:rPr lang="ru-RU" altLang="ru-RU" sz="2400" dirty="0" smtClean="0">
                <a:solidFill>
                  <a:srgbClr val="002060"/>
                </a:solidFill>
              </a:rPr>
              <a:t>5/4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 err="1">
                <a:solidFill>
                  <a:srgbClr val="002060"/>
                </a:solidFill>
              </a:rPr>
              <a:t>Старовский</a:t>
            </a:r>
            <a:r>
              <a:rPr lang="ru-RU" altLang="ru-RU" sz="2400" dirty="0">
                <a:solidFill>
                  <a:srgbClr val="002060"/>
                </a:solidFill>
              </a:rPr>
              <a:t> Коля </a:t>
            </a:r>
            <a:r>
              <a:rPr lang="ru-RU" altLang="ru-RU" sz="2400" dirty="0" smtClean="0">
                <a:solidFill>
                  <a:srgbClr val="002060"/>
                </a:solidFill>
              </a:rPr>
              <a:t>– 5/3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Столярова</a:t>
            </a:r>
            <a:r>
              <a:rPr lang="ru-RU" altLang="ru-RU" sz="2400" dirty="0" smtClean="0">
                <a:solidFill>
                  <a:srgbClr val="002060"/>
                </a:solidFill>
              </a:rPr>
              <a:t> </a:t>
            </a:r>
            <a:r>
              <a:rPr lang="ru-RU" altLang="ru-RU" sz="2400" dirty="0">
                <a:solidFill>
                  <a:srgbClr val="002060"/>
                </a:solidFill>
              </a:rPr>
              <a:t>М. </a:t>
            </a:r>
            <a:r>
              <a:rPr lang="ru-RU" altLang="ru-RU" sz="2400" dirty="0" smtClean="0">
                <a:solidFill>
                  <a:srgbClr val="002060"/>
                </a:solidFill>
              </a:rPr>
              <a:t>– 5</a:t>
            </a:r>
            <a:r>
              <a:rPr lang="en-US" altLang="ru-RU" sz="2400" dirty="0" smtClean="0">
                <a:solidFill>
                  <a:srgbClr val="002060"/>
                </a:solidFill>
              </a:rPr>
              <a:t>/</a:t>
            </a:r>
            <a:r>
              <a:rPr lang="ru-RU" altLang="ru-RU" sz="2400" dirty="0" smtClean="0">
                <a:solidFill>
                  <a:srgbClr val="002060"/>
                </a:solidFill>
              </a:rPr>
              <a:t>4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Федак</a:t>
            </a:r>
            <a:r>
              <a:rPr lang="ru-RU" altLang="ru-RU" sz="2400" dirty="0" smtClean="0">
                <a:solidFill>
                  <a:srgbClr val="002060"/>
                </a:solidFill>
              </a:rPr>
              <a:t> София –</a:t>
            </a:r>
            <a:r>
              <a:rPr lang="en-US" altLang="ru-RU" sz="2400" dirty="0" smtClean="0">
                <a:solidFill>
                  <a:srgbClr val="002060"/>
                </a:solidFill>
              </a:rPr>
              <a:t> 4/</a:t>
            </a:r>
            <a:r>
              <a:rPr lang="ru-RU" altLang="ru-RU" sz="2400" dirty="0" smtClean="0">
                <a:solidFill>
                  <a:srgbClr val="002060"/>
                </a:solidFill>
              </a:rPr>
              <a:t>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33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900igr.net/datai/literatura/Oster-Vrednye-sovety/0029-047--Pochemu-sovety-nazyvajutsja-vrednym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5333" y="4981797"/>
            <a:ext cx="1920682" cy="1876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.uralweb.ru/albums/fotos/f/b69/b699a7aea8173c10127685b645b167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4449">
            <a:off x="322758" y="404664"/>
            <a:ext cx="1800970" cy="173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Работа над ошибками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96" y="148478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1. Знаки </a:t>
            </a:r>
            <a:r>
              <a:rPr lang="ru-RU" sz="3200" dirty="0">
                <a:solidFill>
                  <a:srgbClr val="002060"/>
                </a:solidFill>
              </a:rPr>
              <a:t>препинания в конце предложения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2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r>
              <a:rPr lang="ru-RU" sz="3200" dirty="0" smtClean="0">
                <a:solidFill>
                  <a:srgbClr val="002060"/>
                </a:solidFill>
              </a:rPr>
              <a:t>Слог</a:t>
            </a:r>
            <a:endParaRPr lang="ru-RU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3. Перенос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17776" y="1567333"/>
            <a:ext cx="4038600" cy="4525963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Выписать предложение, поставить знак, подчеркнуть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Разделите слово на слоги. Запомни! Сколько в слове гласных, столько и слогов.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3. Выпиши слово для переноса. Запомни! При переносе одну букву нельзя переносить на новую строку.</a:t>
            </a:r>
          </a:p>
        </p:txBody>
      </p:sp>
    </p:spTree>
    <p:extLst>
      <p:ext uri="{BB962C8B-B14F-4D97-AF65-F5344CB8AC3E}">
        <p14:creationId xmlns:p14="http://schemas.microsoft.com/office/powerpoint/2010/main" val="37416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uralweb.ru/albums/fotos/f/b69/b699a7aea8173c10127685b645b167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4449">
            <a:off x="568761" y="4738958"/>
            <a:ext cx="1800970" cy="173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96" y="44624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4. «ь» на конце слова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5. «ь» в середине слова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6. Гласные после шипящих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7. Ударение в слове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8. Безударные гласные в слове, проверяемые ударением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44624"/>
            <a:ext cx="4038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4. Выпиши слово, подбери ещё два слова на это правило.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5. Выпиши слово правильно, подбери ещё два слова на это правило.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6. </a:t>
            </a:r>
            <a:r>
              <a:rPr lang="ru-RU" sz="9600" dirty="0">
                <a:solidFill>
                  <a:srgbClr val="002060"/>
                </a:solidFill>
              </a:rPr>
              <a:t>Выпиши слово правильно, подбери ещё два слова на это правило</a:t>
            </a:r>
            <a:r>
              <a:rPr lang="ru-RU" sz="96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7. Выпиши слово, поставь ударение.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8. Выпиши слово, выдели корень, поставь ударение. Подбери однокоренное слово так, чтобы на эту гласную падало ударение! Запомни! Безударная гласная в слове пишется так же как и ударная. </a:t>
            </a:r>
            <a:endParaRPr lang="ru-RU" sz="9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5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1345</Words>
  <Application>Microsoft Office PowerPoint</Application>
  <PresentationFormat>Экран (4:3)</PresentationFormat>
  <Paragraphs>266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Родительское собрание 15.05.2014</vt:lpstr>
      <vt:lpstr>Участие в семинаре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Контрольное списывание и диктант</vt:lpstr>
      <vt:lpstr>Работа над ошибками</vt:lpstr>
      <vt:lpstr>Презентация PowerPoint</vt:lpstr>
      <vt:lpstr>Презентация PowerPoint</vt:lpstr>
      <vt:lpstr>Тесты по математике</vt:lpstr>
      <vt:lpstr>Лекторий «Прогулки по Санкт-Петербургу»</vt:lpstr>
      <vt:lpstr>Путевые дневники</vt:lpstr>
      <vt:lpstr>Принадлежности к урокам</vt:lpstr>
      <vt:lpstr>Электронная газета «З.О.Н.Т.»</vt:lpstr>
      <vt:lpstr>2014/2015 учебный год</vt:lpstr>
      <vt:lpstr>Цены</vt:lpstr>
      <vt:lpstr>Презентация PowerPoint</vt:lpstr>
      <vt:lpstr>Ваши предложения  Вопросы</vt:lpstr>
      <vt:lpstr>Спасибо  за сотрудничество!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User</dc:creator>
  <cp:lastModifiedBy>User</cp:lastModifiedBy>
  <cp:revision>100</cp:revision>
  <dcterms:created xsi:type="dcterms:W3CDTF">2014-05-05T09:39:51Z</dcterms:created>
  <dcterms:modified xsi:type="dcterms:W3CDTF">2014-05-15T13:40:52Z</dcterms:modified>
</cp:coreProperties>
</file>