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8" r:id="rId7"/>
    <p:sldId id="260" r:id="rId8"/>
    <p:sldId id="269" r:id="rId9"/>
    <p:sldId id="270" r:id="rId10"/>
    <p:sldId id="261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 1 классы</c:v>
                </c:pt>
                <c:pt idx="1">
                  <c:v>2 классы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</c:v>
                </c:pt>
                <c:pt idx="1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адекватная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 1 классы</c:v>
                </c:pt>
                <c:pt idx="1">
                  <c:v>2 классы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27</c:v>
                </c:pt>
                <c:pt idx="1">
                  <c:v>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завышеная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 1 классы</c:v>
                </c:pt>
                <c:pt idx="1">
                  <c:v>2 классы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61</c:v>
                </c:pt>
                <c:pt idx="1">
                  <c:v>25</c:v>
                </c:pt>
              </c:numCache>
            </c:numRef>
          </c:val>
        </c:ser>
        <c:axId val="98674176"/>
        <c:axId val="98675712"/>
      </c:barChart>
      <c:catAx>
        <c:axId val="98674176"/>
        <c:scaling>
          <c:orientation val="minMax"/>
        </c:scaling>
        <c:axPos val="b"/>
        <c:tickLblPos val="nextTo"/>
        <c:crossAx val="98675712"/>
        <c:crosses val="autoZero"/>
        <c:auto val="1"/>
        <c:lblAlgn val="ctr"/>
        <c:lblOffset val="100"/>
      </c:catAx>
      <c:valAx>
        <c:axId val="98675712"/>
        <c:scaling>
          <c:orientation val="minMax"/>
        </c:scaling>
        <c:axPos val="l"/>
        <c:majorGridlines/>
        <c:numFmt formatCode="General" sourceLinked="1"/>
        <c:tickLblPos val="nextTo"/>
        <c:crossAx val="986741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1 класс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недостаточный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1 класс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1 класс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axId val="44993920"/>
        <c:axId val="51544832"/>
      </c:barChart>
      <c:catAx>
        <c:axId val="44993920"/>
        <c:scaling>
          <c:orientation val="minMax"/>
        </c:scaling>
        <c:axPos val="b"/>
        <c:tickLblPos val="nextTo"/>
        <c:crossAx val="51544832"/>
        <c:crosses val="autoZero"/>
        <c:auto val="1"/>
        <c:lblAlgn val="ctr"/>
        <c:lblOffset val="100"/>
      </c:catAx>
      <c:valAx>
        <c:axId val="51544832"/>
        <c:scaling>
          <c:orientation val="minMax"/>
        </c:scaling>
        <c:axPos val="l"/>
        <c:majorGridlines/>
        <c:numFmt formatCode="General" sourceLinked="1"/>
        <c:tickLblPos val="nextTo"/>
        <c:crossAx val="449939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0A48-A718-4C71-B0A5-377EAABA50F2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093364-BCD2-471E-9D01-3536D4997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0A48-A718-4C71-B0A5-377EAABA50F2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3364-BCD2-471E-9D01-3536D4997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0A48-A718-4C71-B0A5-377EAABA50F2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3364-BCD2-471E-9D01-3536D4997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0A48-A718-4C71-B0A5-377EAABA50F2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093364-BCD2-471E-9D01-3536D4997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0A48-A718-4C71-B0A5-377EAABA50F2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3364-BCD2-471E-9D01-3536D4997F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0A48-A718-4C71-B0A5-377EAABA50F2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3364-BCD2-471E-9D01-3536D4997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0A48-A718-4C71-B0A5-377EAABA50F2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8093364-BCD2-471E-9D01-3536D4997F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0A48-A718-4C71-B0A5-377EAABA50F2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3364-BCD2-471E-9D01-3536D4997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0A48-A718-4C71-B0A5-377EAABA50F2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3364-BCD2-471E-9D01-3536D4997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0A48-A718-4C71-B0A5-377EAABA50F2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3364-BCD2-471E-9D01-3536D4997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0A48-A718-4C71-B0A5-377EAABA50F2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3364-BCD2-471E-9D01-3536D4997F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CF0A48-A718-4C71-B0A5-377EAABA50F2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093364-BCD2-471E-9D01-3536D4997F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143381"/>
            <a:ext cx="8458200" cy="1932406"/>
          </a:xfrm>
        </p:spPr>
        <p:txBody>
          <a:bodyPr>
            <a:normAutofit/>
          </a:bodyPr>
          <a:lstStyle/>
          <a:p>
            <a:r>
              <a:rPr lang="ru-RU" dirty="0"/>
              <a:t>«Диагностика и мониторинг уровня </a:t>
            </a:r>
            <a:r>
              <a:rPr lang="ru-RU" dirty="0" err="1"/>
              <a:t>сформированности</a:t>
            </a:r>
            <a:r>
              <a:rPr lang="ru-RU" dirty="0"/>
              <a:t> УУД»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82" name="Picture 6" descr="http://allforchildren.ru/pictures/school21_s/school21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08579" cy="1928826"/>
          </a:xfrm>
          <a:prstGeom prst="rect">
            <a:avLst/>
          </a:prstGeom>
          <a:noFill/>
        </p:spPr>
      </p:pic>
      <p:pic>
        <p:nvPicPr>
          <p:cNvPr id="24584" name="Picture 8" descr="http://funforkids.ru/pictures/school21/school217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2447925" cy="3333750"/>
          </a:xfrm>
          <a:prstGeom prst="rect">
            <a:avLst/>
          </a:prstGeom>
          <a:noFill/>
        </p:spPr>
      </p:pic>
      <p:pic>
        <p:nvPicPr>
          <p:cNvPr id="24588" name="Picture 12" descr="http://allforchildren.ru/pictures/school21_s/school218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2000240"/>
            <a:ext cx="2235650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Познавательные УУД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методик для мониторинга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/>
              <a:t>.      «Найди отличия» - сравнение картинок (1 класс).</a:t>
            </a:r>
          </a:p>
          <a:p>
            <a:r>
              <a:rPr lang="ru-RU" dirty="0"/>
              <a:t>2.        Выделение существенных признаков (2 класс).</a:t>
            </a:r>
          </a:p>
          <a:p>
            <a:r>
              <a:rPr lang="ru-RU" dirty="0"/>
              <a:t>3.        Логические закономерности (3 класс).</a:t>
            </a:r>
          </a:p>
          <a:p>
            <a:r>
              <a:rPr lang="ru-RU" dirty="0"/>
              <a:t>4.       Исследование словесно- логического мышления (4 класс</a:t>
            </a:r>
            <a:r>
              <a:rPr lang="ru-RU" dirty="0" smtClean="0"/>
              <a:t>).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tn_gallery_958_533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4857760"/>
            <a:ext cx="1197620" cy="17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коммуникативные УУД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>Список  методик для проведения мониторинга </a:t>
            </a:r>
            <a:br>
              <a:rPr lang="ru-RU" sz="2800" dirty="0" smtClean="0"/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Узор под диктовку.</a:t>
            </a:r>
          </a:p>
          <a:p>
            <a:r>
              <a:rPr lang="ru-RU" dirty="0" smtClean="0"/>
              <a:t>«Рукавички».</a:t>
            </a:r>
          </a:p>
          <a:p>
            <a:r>
              <a:rPr lang="ru-RU" dirty="0" smtClean="0"/>
              <a:t>«Левая и правая стороны»</a:t>
            </a:r>
          </a:p>
          <a:p>
            <a:r>
              <a:rPr lang="ru-RU" dirty="0" smtClean="0"/>
              <a:t>«Совместная  сортировка»</a:t>
            </a:r>
          </a:p>
          <a:p>
            <a:r>
              <a:rPr lang="ru-RU" dirty="0" smtClean="0"/>
              <a:t>«Дорога к дому»</a:t>
            </a:r>
          </a:p>
          <a:p>
            <a:r>
              <a:rPr lang="ru-RU" dirty="0" smtClean="0"/>
              <a:t>«Кто прав?».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5122" name="Picture 2" descr="http://allforchildren.ru/pictures/school21_s/school21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357298"/>
            <a:ext cx="1714512" cy="2108007"/>
          </a:xfrm>
          <a:prstGeom prst="rect">
            <a:avLst/>
          </a:prstGeom>
          <a:noFill/>
        </p:spPr>
      </p:pic>
      <p:pic>
        <p:nvPicPr>
          <p:cNvPr id="5124" name="Picture 4" descr="http://allforchildren.ru/pictures/school21_s/school21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0699" y="4071942"/>
            <a:ext cx="1684023" cy="1857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 l="15874" t="10125" r="15019" b="18456"/>
          <a:stretch>
            <a:fillRect/>
          </a:stretch>
        </p:blipFill>
        <p:spPr bwMode="auto">
          <a:xfrm>
            <a:off x="571472" y="428604"/>
            <a:ext cx="7929618" cy="542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 l="14912" t="12860" r="15179" b="14904"/>
          <a:stretch>
            <a:fillRect/>
          </a:stretch>
        </p:blipFill>
        <p:spPr bwMode="auto">
          <a:xfrm>
            <a:off x="428596" y="571480"/>
            <a:ext cx="8215370" cy="5309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 l="28006" t="25524" r="24653" b="25111"/>
          <a:stretch>
            <a:fillRect/>
          </a:stretch>
        </p:blipFill>
        <p:spPr bwMode="auto">
          <a:xfrm>
            <a:off x="2214546" y="0"/>
            <a:ext cx="5174742" cy="317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 l="28006" t="27622" r="24653" b="30357"/>
          <a:stretch>
            <a:fillRect/>
          </a:stretch>
        </p:blipFill>
        <p:spPr bwMode="auto">
          <a:xfrm>
            <a:off x="4214810" y="4357694"/>
            <a:ext cx="4714876" cy="23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4"/>
          <a:srcRect l="28006" t="15035" r="24332" b="33843"/>
          <a:stretch>
            <a:fillRect/>
          </a:stretch>
        </p:blipFill>
        <p:spPr bwMode="auto">
          <a:xfrm>
            <a:off x="0" y="3143248"/>
            <a:ext cx="4143404" cy="2360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5"/>
          <a:ext cx="9144000" cy="6503646"/>
        </p:xfrm>
        <a:graphic>
          <a:graphicData uri="http://schemas.openxmlformats.org/drawingml/2006/table">
            <a:tbl>
              <a:tblPr/>
              <a:tblGrid>
                <a:gridCol w="1513771"/>
                <a:gridCol w="848937"/>
                <a:gridCol w="603464"/>
                <a:gridCol w="190926"/>
                <a:gridCol w="272753"/>
                <a:gridCol w="190926"/>
                <a:gridCol w="504592"/>
                <a:gridCol w="190926"/>
                <a:gridCol w="190926"/>
                <a:gridCol w="190926"/>
                <a:gridCol w="644376"/>
                <a:gridCol w="572778"/>
                <a:gridCol w="603464"/>
                <a:gridCol w="763705"/>
                <a:gridCol w="808027"/>
                <a:gridCol w="1053503"/>
              </a:tblGrid>
              <a:tr h="367846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93" marR="4693" marT="46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Участие в интеллектуальных конкурсах  2012  - 2013 учебного года</a:t>
                      </a:r>
                    </a:p>
                  </a:txBody>
                  <a:tcPr marL="4693" marR="4693" marT="46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52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Международные 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Всероссийские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11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медвежонок</a:t>
                      </a:r>
                    </a:p>
                  </a:txBody>
                  <a:tcPr marL="4693" marR="4693" marT="4693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КИТ</a:t>
                      </a:r>
                    </a:p>
                  </a:txBody>
                  <a:tcPr marL="4693" marR="4693" marT="469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Британский бульдог</a:t>
                      </a:r>
                    </a:p>
                  </a:txBody>
                  <a:tcPr marL="4693" marR="4693" marT="469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Золотое Руно</a:t>
                      </a:r>
                    </a:p>
                  </a:txBody>
                  <a:tcPr marL="4693" marR="4693" marT="469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Кенгуру</a:t>
                      </a:r>
                    </a:p>
                  </a:txBody>
                  <a:tcPr marL="4693" marR="4693" marT="469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ЭМУ - Эрудит</a:t>
                      </a:r>
                    </a:p>
                  </a:txBody>
                  <a:tcPr marL="4693" marR="4693" marT="469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ЭМУ - специалист</a:t>
                      </a:r>
                    </a:p>
                  </a:txBody>
                  <a:tcPr marL="4693" marR="4693" marT="469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КИО</a:t>
                      </a:r>
                    </a:p>
                  </a:txBody>
                  <a:tcPr marL="4693" marR="4693" marT="469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ЧИП</a:t>
                      </a:r>
                    </a:p>
                  </a:txBody>
                  <a:tcPr marL="4693" marR="4693" marT="4693" marB="0" vert="vert27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олимпиада по окружающему миру</a:t>
                      </a:r>
                    </a:p>
                  </a:txBody>
                  <a:tcPr marL="4693" marR="4693" marT="4693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олимпиада по русскому языку</a:t>
                      </a:r>
                    </a:p>
                  </a:txBody>
                  <a:tcPr marL="4693" marR="4693" marT="469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олимпиада по математике</a:t>
                      </a:r>
                    </a:p>
                  </a:txBody>
                  <a:tcPr marL="4693" marR="4693" marT="469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олимпиада по литературному чтению</a:t>
                      </a:r>
                    </a:p>
                  </a:txBody>
                  <a:tcPr marL="4693" marR="4693" marT="469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олимпиада по информатике</a:t>
                      </a:r>
                    </a:p>
                  </a:txBody>
                  <a:tcPr marL="4693" marR="4693" marT="469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олимпиада по английскому языку</a:t>
                      </a:r>
                    </a:p>
                  </a:txBody>
                  <a:tcPr marL="4693" marR="4693" marT="469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7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Бердюгина Вера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7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Буланичев Сева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Василевская Нася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Данилов Данил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Данильчук Анна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Демидова Ксения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Горбунова Катя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Ильиных Настя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Илибаева Ангелина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Лебедев Ярослав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Лысова Саща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Макарова Женя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Масленников Дима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7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Марабян Алла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Мусинова Даша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7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Мутье Лиза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Пехташев Данил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7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Пыжьянова Софья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7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Ракитин Слава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Участие </a:t>
                      </a:r>
                    </a:p>
                  </a:txBody>
                  <a:tcPr marL="4693" marR="4693" marT="4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Сайфулин Сергей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Сазонов Дима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Тарасов Максим</a:t>
                      </a:r>
                    </a:p>
                  </a:txBody>
                  <a:tcPr marL="4693" marR="4693" marT="46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107154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Цель мониторинга уровня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УУД: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dirty="0" smtClean="0"/>
              <a:t>получение </a:t>
            </a:r>
            <a:r>
              <a:rPr lang="ru-RU" dirty="0"/>
              <a:t>объективной информации о состоянии и динамике уровня </a:t>
            </a:r>
            <a:r>
              <a:rPr lang="ru-RU" dirty="0" err="1"/>
              <a:t>сформированности</a:t>
            </a:r>
            <a:r>
              <a:rPr lang="ru-RU" dirty="0"/>
              <a:t> универсальных учебных действий у младших школьников в условиях реализации федеральных государственных стандартов нового поколения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Задачи мониторинга: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Отработка механизмов сбора информации об уровне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УУД;</a:t>
            </a:r>
          </a:p>
          <a:p>
            <a:r>
              <a:rPr lang="ru-RU" dirty="0" smtClean="0"/>
              <a:t>Выявление и анализ факторов, способствующих формированию УУД;</a:t>
            </a:r>
          </a:p>
          <a:p>
            <a:r>
              <a:rPr lang="ru-RU" dirty="0" smtClean="0"/>
              <a:t>Апробация технологических карт и методик оценки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УУД;</a:t>
            </a:r>
          </a:p>
          <a:p>
            <a:r>
              <a:rPr lang="ru-RU" dirty="0" smtClean="0"/>
              <a:t>Формирование банка методических материалов для организации и проведения мониторинга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УУД на ступени начального образования;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Методы сбора информации: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643438" y="1214422"/>
            <a:ext cx="3929090" cy="1571636"/>
          </a:xfrm>
          <a:prstGeom prst="ellipse">
            <a:avLst/>
          </a:prstGeom>
          <a:effectLst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Анкетирование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85720" y="1857364"/>
            <a:ext cx="3929090" cy="1571636"/>
          </a:xfrm>
          <a:prstGeom prst="ellipse">
            <a:avLst/>
          </a:prstGeom>
          <a:effectLst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000628" y="3643314"/>
            <a:ext cx="3929090" cy="1571636"/>
          </a:xfrm>
          <a:prstGeom prst="ellipse">
            <a:avLst/>
          </a:prstGeom>
          <a:effectLst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еседа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4282" y="4429132"/>
            <a:ext cx="3929090" cy="1571636"/>
          </a:xfrm>
          <a:prstGeom prst="ellipse">
            <a:avLst/>
          </a:prstGeom>
          <a:effectLst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13462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Личностные УУД в начальной школе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методик для мониторинга.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dirty="0"/>
              <a:t>Лесенка» (1- 4 класс).</a:t>
            </a:r>
          </a:p>
          <a:p>
            <a:r>
              <a:rPr lang="ru-RU" dirty="0"/>
              <a:t>Оценка школьной мотивации (1-2 класс).</a:t>
            </a:r>
          </a:p>
          <a:p>
            <a:r>
              <a:rPr lang="ru-RU" dirty="0"/>
              <a:t>Мотивация учения и эмоционального отношения к учению (А.Д. </a:t>
            </a:r>
            <a:r>
              <a:rPr lang="ru-RU" dirty="0" smtClean="0"/>
              <a:t>Андреева)   ( 3 -  4 класс.)    </a:t>
            </a:r>
          </a:p>
          <a:p>
            <a:r>
              <a:rPr lang="ru-RU" dirty="0"/>
              <a:t> «Что такое хорошо и что такое плохо» (1-2 класс).</a:t>
            </a:r>
          </a:p>
          <a:p>
            <a:r>
              <a:rPr lang="ru-RU" dirty="0"/>
              <a:t>«Незаконченные предложения» (3-4 класс).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«Лесенка»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выявление уровня развития самооценки.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Оцениваемые УУД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личностные УУД, самоопределение.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Возраст: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1- 4 класс. 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Форма (ситуация оценивания):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фронтальный письменный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опрос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2643182"/>
          <a:ext cx="5548330" cy="2817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Регулятивные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УУД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Методики для мониторинга.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.     «Рисование по точкам (1 класс)</a:t>
            </a:r>
          </a:p>
          <a:p>
            <a:r>
              <a:rPr lang="ru-RU" dirty="0"/>
              <a:t>2.     </a:t>
            </a:r>
            <a:r>
              <a:rPr lang="ru-RU" dirty="0" smtClean="0"/>
              <a:t>Корректурная проба </a:t>
            </a:r>
            <a:r>
              <a:rPr lang="ru-RU" dirty="0"/>
              <a:t>(2- </a:t>
            </a:r>
            <a:r>
              <a:rPr lang="ru-RU" dirty="0" smtClean="0"/>
              <a:t>4 классы)</a:t>
            </a:r>
            <a:endParaRPr lang="ru-RU" dirty="0"/>
          </a:p>
        </p:txBody>
      </p:sp>
      <p:pic>
        <p:nvPicPr>
          <p:cNvPr id="20484" name="Picture 4" descr="http://allforchildren.ru/pictures/school21_s/school21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571876"/>
            <a:ext cx="2286016" cy="30616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«Рисование по точкам (1 класс)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уровень ориентировки на заданную систему требований, может сознательно контролировать свои действия.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Оцениваемое УУД: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регулятивные УУД, умение контролировать свою деятельность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диагностика сформированности навыков учебной деятельности, самоконтрол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500438"/>
            <a:ext cx="235267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Интерпретация результатов: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57232"/>
            <a:ext cx="8686800" cy="522289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33-40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баллов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(5-6 задач) - высокий уровень ориентировки на заданную систему требований, может сознательно контролировать свои действия.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19-32 балла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(3-4 задачи) - ориентировка на систему требований развита недостаточно, что обусловлено невысоким уровнем развития произвольности.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Менее 19 баллов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(2 и менее задачи) - чрезвычайно низкий уровень регуляции действий, постоянно нарушает заданную систему требований, предложенную взрослым.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24000" y="3714752"/>
          <a:ext cx="547689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186</TotalTime>
  <Words>391</Words>
  <Application>Microsoft Office PowerPoint</Application>
  <PresentationFormat>Экран (4:3)</PresentationFormat>
  <Paragraphs>419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«Диагностика и мониторинг уровня сформированности УУД» </vt:lpstr>
      <vt:lpstr>Цель мониторинга уровня сформированности УУД:</vt:lpstr>
      <vt:lpstr>Задачи мониторинга: </vt:lpstr>
      <vt:lpstr>Методы сбора информации: </vt:lpstr>
      <vt:lpstr>Личностные УУД в начальной школе Список методик для мониторинга. </vt:lpstr>
      <vt:lpstr>«Лесенка»</vt:lpstr>
      <vt:lpstr> Регулятивные УУД. Методики для мониторинга. </vt:lpstr>
      <vt:lpstr>«Рисование по точкам (1 класс) </vt:lpstr>
      <vt:lpstr>Интерпретация результатов: </vt:lpstr>
      <vt:lpstr>Познавательные УУД Список методик для мониторинга </vt:lpstr>
      <vt:lpstr> коммуникативные УУД  Список  методик для проведения мониторинга   </vt:lpstr>
      <vt:lpstr>Слайд 12</vt:lpstr>
      <vt:lpstr>Слайд 13</vt:lpstr>
      <vt:lpstr>Слайд 14</vt:lpstr>
      <vt:lpstr>Слайд 15</vt:lpstr>
    </vt:vector>
  </TitlesOfParts>
  <Company>МБОУ СОШ № 117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«Диагностика и мониторинг уровня сформированности УУД» </dc:title>
  <dc:creator>МБОУ СОШ № 117</dc:creator>
  <cp:lastModifiedBy>МБОУ СОШ № 117</cp:lastModifiedBy>
  <cp:revision>20</cp:revision>
  <dcterms:created xsi:type="dcterms:W3CDTF">2013-02-27T02:37:24Z</dcterms:created>
  <dcterms:modified xsi:type="dcterms:W3CDTF">2013-02-28T05:24:47Z</dcterms:modified>
</cp:coreProperties>
</file>