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75" r:id="rId4"/>
    <p:sldId id="276" r:id="rId5"/>
    <p:sldId id="257" r:id="rId6"/>
    <p:sldId id="277" r:id="rId7"/>
    <p:sldId id="278" r:id="rId8"/>
    <p:sldId id="258" r:id="rId9"/>
    <p:sldId id="261" r:id="rId10"/>
    <p:sldId id="274" r:id="rId11"/>
    <p:sldId id="272" r:id="rId12"/>
    <p:sldId id="262" r:id="rId13"/>
    <p:sldId id="263" r:id="rId14"/>
    <p:sldId id="269" r:id="rId15"/>
    <p:sldId id="273" r:id="rId16"/>
    <p:sldId id="264" r:id="rId17"/>
    <p:sldId id="266" r:id="rId18"/>
    <p:sldId id="267" r:id="rId19"/>
    <p:sldId id="279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FECC-016B-4F80-BA53-FDE044F6819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08F8-7CD0-49B0-97AA-A24DC115F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FECC-016B-4F80-BA53-FDE044F6819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08F8-7CD0-49B0-97AA-A24DC115F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FECC-016B-4F80-BA53-FDE044F6819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08F8-7CD0-49B0-97AA-A24DC115F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FECC-016B-4F80-BA53-FDE044F6819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08F8-7CD0-49B0-97AA-A24DC115F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FECC-016B-4F80-BA53-FDE044F6819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08F8-7CD0-49B0-97AA-A24DC115F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FECC-016B-4F80-BA53-FDE044F6819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08F8-7CD0-49B0-97AA-A24DC115F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FECC-016B-4F80-BA53-FDE044F6819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08F8-7CD0-49B0-97AA-A24DC115F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FECC-016B-4F80-BA53-FDE044F6819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08F8-7CD0-49B0-97AA-A24DC115F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FECC-016B-4F80-BA53-FDE044F6819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08F8-7CD0-49B0-97AA-A24DC115F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FECC-016B-4F80-BA53-FDE044F6819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08F8-7CD0-49B0-97AA-A24DC115F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FECC-016B-4F80-BA53-FDE044F6819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08F8-7CD0-49B0-97AA-A24DC115F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CFECC-016B-4F80-BA53-FDE044F6819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A08F8-7CD0-49B0-97AA-A24DC115F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реподаватель\Pictures\2940853487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642919"/>
            <a:ext cx="7715304" cy="29575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Black" pitchFamily="34" charset="0"/>
              </a:rPr>
              <a:t>«Формирование информационной и коммуникационной компетентности в начальной школе в свете внедрения ФГОС второго поколения»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7272366" cy="1357322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002060"/>
                </a:solidFill>
              </a:rPr>
              <a:t>Заместитель директора по УВР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</a:rPr>
              <a:t>АСРИЕВА Лариса </a:t>
            </a:r>
            <a:r>
              <a:rPr lang="ru-RU" sz="2800" b="1" dirty="0" err="1" smtClean="0">
                <a:solidFill>
                  <a:srgbClr val="002060"/>
                </a:solidFill>
              </a:rPr>
              <a:t>Гургеновна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реподаватель\Pictures\2940853487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1942"/>
            <a:ext cx="7272366" cy="1571636"/>
          </a:xfrm>
        </p:spPr>
        <p:txBody>
          <a:bodyPr>
            <a:normAutofit/>
          </a:bodyPr>
          <a:lstStyle/>
          <a:p>
            <a:pPr algn="r"/>
            <a:endParaRPr lang="ru-RU" sz="2800" b="1" dirty="0" smtClean="0">
              <a:solidFill>
                <a:srgbClr val="002060"/>
              </a:solidFill>
            </a:endParaRPr>
          </a:p>
          <a:p>
            <a:pPr algn="r"/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71604" y="0"/>
            <a:ext cx="7286676" cy="2457442"/>
          </a:xfrm>
          <a:gradFill rotWithShape="1">
            <a:gsLst>
              <a:gs pos="0">
                <a:srgbClr val="F9A5F9"/>
              </a:gs>
              <a:gs pos="50000">
                <a:srgbClr val="A6F8B0"/>
              </a:gs>
              <a:gs pos="100000">
                <a:srgbClr val="F9A5F9"/>
              </a:gs>
            </a:gsLst>
            <a:lin ang="5400000" scaled="1"/>
          </a:gradFill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latin typeface="Arial Black" pitchFamily="34" charset="0"/>
              </a:rPr>
              <a:t>  </a:t>
            </a:r>
            <a:r>
              <a:rPr lang="ru-RU" sz="3600" b="1" dirty="0" smtClean="0">
                <a:latin typeface="Arial Black" pitchFamily="34" charset="0"/>
              </a:rPr>
              <a:t>Пробуждение живой мысли ребенка, интереса и желания познавать, умение получать и анализировать информацию. </a:t>
            </a:r>
          </a:p>
        </p:txBody>
      </p:sp>
      <p:pic>
        <p:nvPicPr>
          <p:cNvPr id="4" name="Picture 2" descr="C:\Users\Преподаватель\Pictures\п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428868"/>
            <a:ext cx="1785950" cy="1571636"/>
          </a:xfrm>
          <a:prstGeom prst="rect">
            <a:avLst/>
          </a:prstGeom>
          <a:noFill/>
        </p:spPr>
      </p:pic>
      <p:pic>
        <p:nvPicPr>
          <p:cNvPr id="1027" name="Picture 3" descr="C:\Users\Преподаватель\Pictures\index2.ph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182209"/>
            <a:ext cx="3714775" cy="2675791"/>
          </a:xfrm>
          <a:prstGeom prst="rect">
            <a:avLst/>
          </a:prstGeom>
          <a:noFill/>
        </p:spPr>
      </p:pic>
      <p:pic>
        <p:nvPicPr>
          <p:cNvPr id="1028" name="Picture 4" descr="C:\Users\Преподаватель\Pictures\278471b9-b226-43a3-b1eb-8ce69aeb11d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205217"/>
            <a:ext cx="4000496" cy="2652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реподаватель\Pictures\2940853487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1942"/>
            <a:ext cx="7272366" cy="1571636"/>
          </a:xfrm>
        </p:spPr>
        <p:txBody>
          <a:bodyPr>
            <a:normAutofit/>
          </a:bodyPr>
          <a:lstStyle/>
          <a:p>
            <a:pPr algn="r"/>
            <a:endParaRPr lang="ru-RU" sz="2800" b="1" dirty="0" smtClean="0">
              <a:solidFill>
                <a:srgbClr val="002060"/>
              </a:solidFill>
            </a:endParaRPr>
          </a:p>
          <a:p>
            <a:pPr algn="r"/>
            <a:endParaRPr lang="ru-RU" dirty="0"/>
          </a:p>
        </p:txBody>
      </p:sp>
      <p:pic>
        <p:nvPicPr>
          <p:cNvPr id="1027" name="Picture 3" descr="C:\Users\Преподаватель\Pictures\3d39ea8e20484fe08aa2716c10d8a727.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6"/>
            <a:ext cx="4500562" cy="3375422"/>
          </a:xfrm>
          <a:prstGeom prst="rect">
            <a:avLst/>
          </a:prstGeom>
          <a:noFill/>
        </p:spPr>
      </p:pic>
      <p:pic>
        <p:nvPicPr>
          <p:cNvPr id="1028" name="Picture 4" descr="C:\Users\Преподаватель\Pictures\89485173c90a46e0a5c0068eb5fe27f3.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52" y="3286124"/>
            <a:ext cx="4476748" cy="3357561"/>
          </a:xfrm>
          <a:prstGeom prst="rect">
            <a:avLst/>
          </a:prstGeom>
          <a:noFill/>
        </p:spPr>
      </p:pic>
      <p:pic>
        <p:nvPicPr>
          <p:cNvPr id="4" name="Picture 2" descr="C:\Users\Преподаватель\Pictures\0f6df70cd3be44189dad4d8597e93708.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42900"/>
            <a:ext cx="4476749" cy="3357562"/>
          </a:xfrm>
          <a:prstGeom prst="rect">
            <a:avLst/>
          </a:prstGeom>
          <a:noFill/>
        </p:spPr>
      </p:pic>
      <p:pic>
        <p:nvPicPr>
          <p:cNvPr id="1029" name="Picture 5" descr="C:\Users\Преподаватель\Pictures\e0a85ff62344407e875eaf8b882d6633.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7219" y="-142900"/>
            <a:ext cx="4476781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реподаватель\Pictures\2940853487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642918"/>
            <a:ext cx="8001056" cy="4429156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"Скажи мне, и я забуду. </a:t>
            </a:r>
            <a:b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Покажи мне, - я смогу запомнить. </a:t>
            </a:r>
            <a:b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Позволь мне это сделать самому,</a:t>
            </a:r>
            <a:b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и это станет моим навсегда".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Древняя мудрость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</a:p>
          <a:p>
            <a:pPr algn="r"/>
            <a:endParaRPr lang="ru-RU" dirty="0"/>
          </a:p>
        </p:txBody>
      </p:sp>
      <p:pic>
        <p:nvPicPr>
          <p:cNvPr id="5122" name="Picture 2" descr="C:\Users\Преподаватель\Pictures\0_60514_bef383a4_X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524250"/>
            <a:ext cx="288607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реподаватель\Pictures\2940853487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85728"/>
            <a:ext cx="7715304" cy="33147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Arial Black" pitchFamily="34" charset="0"/>
              </a:rPr>
              <a:t>«Научить человека жить 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в информационном мире 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- важнейшая задача 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современной школы». </a:t>
            </a:r>
            <a:r>
              <a:rPr lang="ru-RU" b="1" dirty="0" smtClean="0">
                <a:solidFill>
                  <a:srgbClr val="000099"/>
                </a:solidFill>
              </a:rPr>
              <a:t/>
            </a:r>
            <a:br>
              <a:rPr lang="ru-RU" b="1" dirty="0" smtClean="0">
                <a:solidFill>
                  <a:srgbClr val="000099"/>
                </a:solidFill>
              </a:rPr>
            </a:br>
            <a:r>
              <a:rPr lang="ru-RU" dirty="0" smtClean="0"/>
              <a:t>                                 </a:t>
            </a:r>
            <a:r>
              <a:rPr lang="ru-RU" b="1" dirty="0" smtClean="0"/>
              <a:t>Семенов А. П.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1942"/>
            <a:ext cx="7272366" cy="1571636"/>
          </a:xfrm>
        </p:spPr>
        <p:txBody>
          <a:bodyPr>
            <a:normAutofit/>
          </a:bodyPr>
          <a:lstStyle/>
          <a:p>
            <a:pPr algn="r"/>
            <a:endParaRPr lang="ru-RU" sz="2800" b="1" dirty="0" smtClean="0">
              <a:solidFill>
                <a:srgbClr val="002060"/>
              </a:solidFill>
            </a:endParaRPr>
          </a:p>
          <a:p>
            <a:pPr algn="r"/>
            <a:endParaRPr lang="ru-RU" dirty="0"/>
          </a:p>
        </p:txBody>
      </p:sp>
      <p:pic>
        <p:nvPicPr>
          <p:cNvPr id="6147" name="Picture 3" descr="C:\Users\Преподаватель\Pictures\15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214686"/>
            <a:ext cx="3000396" cy="3030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реподаватель\Pictures\2940853487e5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14290"/>
            <a:ext cx="7715304" cy="78581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 Black" pitchFamily="34" charset="0"/>
              </a:rPr>
              <a:t>Использование ИКТ позволяет проводить уроки:</a:t>
            </a:r>
            <a:endParaRPr lang="ru-RU" sz="3600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1942"/>
            <a:ext cx="7272366" cy="1571636"/>
          </a:xfrm>
        </p:spPr>
        <p:txBody>
          <a:bodyPr>
            <a:normAutofit/>
          </a:bodyPr>
          <a:lstStyle/>
          <a:p>
            <a:pPr algn="r"/>
            <a:endParaRPr lang="ru-RU" sz="2800" b="1" dirty="0" smtClean="0">
              <a:solidFill>
                <a:srgbClr val="002060"/>
              </a:solidFill>
            </a:endParaRPr>
          </a:p>
          <a:p>
            <a:pPr algn="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785794"/>
            <a:ext cx="77152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3200" b="1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/>
              <a:t> </a:t>
            </a:r>
            <a:r>
              <a:rPr lang="ru-RU" sz="2800" b="1" dirty="0" smtClean="0">
                <a:latin typeface="Arial Black" pitchFamily="34" charset="0"/>
              </a:rPr>
              <a:t>На высоком эстетическом и эмоциональном уровне (музыка, анимация);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sz="2800" b="1" dirty="0" smtClean="0">
              <a:latin typeface="Arial Black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b="1" dirty="0" smtClean="0">
                <a:latin typeface="Arial Black" pitchFamily="34" charset="0"/>
              </a:rPr>
              <a:t> Обеспечивает наглядность;</a:t>
            </a:r>
          </a:p>
          <a:p>
            <a:pPr>
              <a:lnSpc>
                <a:spcPct val="80000"/>
              </a:lnSpc>
            </a:pPr>
            <a:endParaRPr lang="ru-RU" sz="2800" b="1" dirty="0" smtClean="0">
              <a:latin typeface="Arial Black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b="1" dirty="0" smtClean="0">
                <a:latin typeface="Arial Black" pitchFamily="34" charset="0"/>
              </a:rPr>
              <a:t> Привлекает большое количество дидактического материала.</a:t>
            </a:r>
          </a:p>
          <a:p>
            <a:pPr>
              <a:lnSpc>
                <a:spcPct val="80000"/>
              </a:lnSpc>
            </a:pPr>
            <a:endParaRPr lang="ru-RU" sz="2800" b="1" dirty="0" smtClean="0">
              <a:latin typeface="Arial Black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b="1" dirty="0" smtClean="0">
                <a:latin typeface="Arial Black" pitchFamily="34" charset="0"/>
              </a:rPr>
              <a:t> Повышает объём выполняемой работы на уроке в 1,5-2 раза.</a:t>
            </a:r>
          </a:p>
          <a:p>
            <a:pPr>
              <a:lnSpc>
                <a:spcPct val="80000"/>
              </a:lnSpc>
            </a:pPr>
            <a:endParaRPr lang="ru-RU" sz="2800" b="1" dirty="0" smtClean="0">
              <a:latin typeface="Arial Black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b="1" dirty="0" smtClean="0">
                <a:latin typeface="Arial Black" pitchFamily="34" charset="0"/>
              </a:rPr>
              <a:t> Обеспечивает высокую степень дифференциации обучения (индивидуальный подход к ученику, применяя </a:t>
            </a:r>
            <a:r>
              <a:rPr lang="ru-RU" sz="2800" b="1" dirty="0" err="1" smtClean="0">
                <a:latin typeface="Arial Black" pitchFamily="34" charset="0"/>
              </a:rPr>
              <a:t>разноуровневые</a:t>
            </a:r>
            <a:r>
              <a:rPr lang="ru-RU" sz="2800" b="1" dirty="0" smtClean="0">
                <a:latin typeface="Arial Black" pitchFamily="34" charset="0"/>
              </a:rPr>
              <a:t> задания).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реподаватель\Pictures\2940853487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1942"/>
            <a:ext cx="7272366" cy="1571636"/>
          </a:xfrm>
        </p:spPr>
        <p:txBody>
          <a:bodyPr>
            <a:normAutofit/>
          </a:bodyPr>
          <a:lstStyle/>
          <a:p>
            <a:pPr algn="r"/>
            <a:endParaRPr lang="ru-RU" sz="2800" b="1" dirty="0" smtClean="0">
              <a:solidFill>
                <a:srgbClr val="002060"/>
              </a:solidFill>
            </a:endParaRPr>
          </a:p>
          <a:p>
            <a:pPr algn="r"/>
            <a:endParaRPr lang="ru-RU" dirty="0"/>
          </a:p>
        </p:txBody>
      </p:sp>
      <p:pic>
        <p:nvPicPr>
          <p:cNvPr id="2050" name="Picture 2" descr="C:\Users\Преподаватель\Pictures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286124"/>
            <a:ext cx="5035550" cy="3779837"/>
          </a:xfrm>
          <a:prstGeom prst="rect">
            <a:avLst/>
          </a:prstGeom>
          <a:noFill/>
        </p:spPr>
      </p:pic>
      <p:pic>
        <p:nvPicPr>
          <p:cNvPr id="2051" name="Picture 3" descr="C:\Users\Преподаватель\Pictures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6213" y="0"/>
            <a:ext cx="5157787" cy="3865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0"/>
            <a:ext cx="7715304" cy="5000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hlink"/>
                </a:solidFill>
              </a:rPr>
              <a:t>Применение ИКТ на уроках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1942"/>
            <a:ext cx="7272366" cy="1571636"/>
          </a:xfrm>
        </p:spPr>
        <p:txBody>
          <a:bodyPr>
            <a:normAutofit/>
          </a:bodyPr>
          <a:lstStyle/>
          <a:p>
            <a:pPr algn="r"/>
            <a:endParaRPr lang="ru-RU" sz="2800" b="1" dirty="0" smtClean="0">
              <a:solidFill>
                <a:srgbClr val="002060"/>
              </a:solidFill>
            </a:endParaRPr>
          </a:p>
          <a:p>
            <a:pPr algn="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500042"/>
            <a:ext cx="7858180" cy="65925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/>
              <a:t>  Использование ИКТ позволяет проводить уроки на высоком эстетическом и эмоциональном уровне; усиливает положительную мотивацию обучения, активизирует познавательную деятельность учащихся.</a:t>
            </a:r>
          </a:p>
          <a:p>
            <a:pPr>
              <a:lnSpc>
                <a:spcPct val="80000"/>
              </a:lnSpc>
            </a:pPr>
            <a:endParaRPr lang="ru-RU" sz="2400" b="1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/>
              <a:t>  Обеспечивает наглядность, привлечение большого количества дидактического материала. </a:t>
            </a:r>
          </a:p>
          <a:p>
            <a:pPr>
              <a:lnSpc>
                <a:spcPct val="80000"/>
              </a:lnSpc>
            </a:pPr>
            <a:endParaRPr lang="ru-RU" sz="2400" b="1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/>
              <a:t>  Повышается объем выполняемой работы на уроке; обеспечивается высокая степень дифференциации обучения (почти индивидуализация).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sz="2400" b="1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/>
              <a:t>  Расширяется возможность самостоятельной деятельности; формируются навыки подлинно исследовательской деятельности. </a:t>
            </a:r>
          </a:p>
          <a:p>
            <a:pPr>
              <a:lnSpc>
                <a:spcPct val="80000"/>
              </a:lnSpc>
            </a:pPr>
            <a:endParaRPr lang="ru-RU" sz="2400" b="1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/>
              <a:t>  Обеспечивается доступ к различным справочным системам, электронным библиотекам, другим информационным ресурсам.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А всё вместе, конечно же, способствует повышению качества образования. </a:t>
            </a:r>
          </a:p>
          <a:p>
            <a:pPr>
              <a:lnSpc>
                <a:spcPct val="80000"/>
              </a:lnSpc>
            </a:pPr>
            <a:endParaRPr lang="ru-RU" sz="2400" b="1" dirty="0" smtClean="0"/>
          </a:p>
        </p:txBody>
      </p:sp>
      <p:pic>
        <p:nvPicPr>
          <p:cNvPr id="6146" name="Picture 2" descr="C:\Users\Преподаватель\Pictures\2940853487e5 - коп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126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реподаватель\Pictures\2940853487e5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324" y="0"/>
            <a:ext cx="917464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"/>
            <a:ext cx="7715304" cy="12858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Arial Black" pitchFamily="34" charset="0"/>
              </a:rPr>
              <a:t>Преимущества использования ИКТ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00174"/>
            <a:ext cx="7772400" cy="5000660"/>
          </a:xfrm>
        </p:spPr>
        <p:txBody>
          <a:bodyPr>
            <a:normAutofit fontScale="92500" lnSpcReduction="10000"/>
          </a:bodyPr>
          <a:lstStyle/>
          <a:p>
            <a:pPr marL="609600" indent="-609600" algn="l">
              <a:buFontTx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Делают обучение более эффективным;</a:t>
            </a:r>
          </a:p>
          <a:p>
            <a:pPr marL="609600" indent="-609600" algn="l">
              <a:buFontTx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Способствуют индивидуализации обучения;</a:t>
            </a:r>
          </a:p>
          <a:p>
            <a:pPr marL="609600" indent="-609600" algn="l">
              <a:buFontTx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Повышается мотивация обучения;</a:t>
            </a:r>
          </a:p>
          <a:p>
            <a:pPr marL="609600" indent="-609600" algn="l">
              <a:buFontTx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Активизируется познавательная деятельность учащихся;</a:t>
            </a:r>
          </a:p>
          <a:p>
            <a:pPr marL="609600" indent="-609600" algn="l">
              <a:buFontTx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Обеспечивается оперативность и объективность контроля;</a:t>
            </a:r>
          </a:p>
          <a:p>
            <a:pPr algn="l"/>
            <a:endParaRPr lang="ru-RU" sz="2800" b="1" dirty="0" smtClean="0">
              <a:solidFill>
                <a:srgbClr val="002060"/>
              </a:solidFill>
            </a:endParaRP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реподаватель\Pictures\2940853487e5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322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14290"/>
            <a:ext cx="7715304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Arial Black" pitchFamily="34" charset="0"/>
              </a:rPr>
              <a:t>Преимущества использования ИКТ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85860"/>
            <a:ext cx="7558118" cy="5572140"/>
          </a:xfrm>
        </p:spPr>
        <p:txBody>
          <a:bodyPr>
            <a:normAutofit fontScale="77500" lnSpcReduction="20000"/>
          </a:bodyPr>
          <a:lstStyle/>
          <a:p>
            <a:pPr marL="742950" indent="-742950" algn="l">
              <a:buFont typeface="+mj-lt"/>
              <a:buAutoNum type="arabicPeriod" startAt="6"/>
            </a:pPr>
            <a:r>
              <a:rPr lang="ru-RU" sz="3800" b="1" dirty="0" smtClean="0">
                <a:solidFill>
                  <a:schemeClr val="tx1"/>
                </a:solidFill>
                <a:latin typeface="Arial Black" pitchFamily="34" charset="0"/>
              </a:rPr>
              <a:t>Дают педагогу возможность для построения индивидуальных образовательных траекторий учащихся;</a:t>
            </a:r>
          </a:p>
          <a:p>
            <a:pPr marL="742950" indent="-742950" algn="l">
              <a:buFont typeface="+mj-lt"/>
              <a:buAutoNum type="arabicPeriod" startAt="6"/>
            </a:pPr>
            <a:r>
              <a:rPr lang="ru-RU" sz="3800" b="1" dirty="0" smtClean="0">
                <a:solidFill>
                  <a:schemeClr val="tx1"/>
                </a:solidFill>
                <a:latin typeface="Arial Black" pitchFamily="34" charset="0"/>
              </a:rPr>
              <a:t>Облегчает деятельность педагога и создают эффективную обратную связь;</a:t>
            </a:r>
          </a:p>
          <a:p>
            <a:pPr marL="742950" indent="-742950" algn="l">
              <a:buFont typeface="+mj-lt"/>
              <a:buAutoNum type="arabicPeriod" startAt="6"/>
            </a:pPr>
            <a:r>
              <a:rPr lang="ru-RU" sz="3800" b="1" dirty="0" smtClean="0">
                <a:solidFill>
                  <a:schemeClr val="tx1"/>
                </a:solidFill>
                <a:latin typeface="Arial Black" pitchFamily="34" charset="0"/>
              </a:rPr>
              <a:t>Способствуют развитию у учащихся продуктивных функций и психических процессов;</a:t>
            </a:r>
          </a:p>
          <a:p>
            <a:pPr marL="742950" indent="-742950" algn="l">
              <a:buFont typeface="+mj-lt"/>
              <a:buAutoNum type="arabicPeriod" startAt="6"/>
            </a:pPr>
            <a:r>
              <a:rPr lang="ru-RU" sz="3800" b="1" dirty="0" smtClean="0">
                <a:solidFill>
                  <a:schemeClr val="tx1"/>
                </a:solidFill>
                <a:latin typeface="Arial Black" pitchFamily="34" charset="0"/>
              </a:rPr>
              <a:t>Повышается интерес к изучаемому предмету.</a:t>
            </a:r>
          </a:p>
          <a:p>
            <a:pPr algn="l"/>
            <a:endParaRPr lang="ru-RU" sz="2800" b="1" dirty="0" smtClean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реподаватель\Pictures\2940853487e5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324" y="0"/>
            <a:ext cx="9216362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58180" cy="551181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Arial Black" pitchFamily="34" charset="0"/>
              </a:rPr>
              <a:t>«Каждый ребенок имеет право на уровень жизни, </a:t>
            </a:r>
            <a:br>
              <a:rPr lang="ru-RU" sz="4000" dirty="0" smtClean="0">
                <a:latin typeface="Arial Black" pitchFamily="34" charset="0"/>
              </a:rPr>
            </a:br>
            <a:r>
              <a:rPr lang="ru-RU" sz="4000" dirty="0" smtClean="0">
                <a:latin typeface="Arial Black" pitchFamily="34" charset="0"/>
              </a:rPr>
              <a:t>необходимый для физического, умственного, духовного, </a:t>
            </a:r>
            <a:br>
              <a:rPr lang="ru-RU" sz="4000" dirty="0" smtClean="0">
                <a:latin typeface="Arial Black" pitchFamily="34" charset="0"/>
              </a:rPr>
            </a:br>
            <a:r>
              <a:rPr lang="ru-RU" sz="4000" dirty="0" smtClean="0">
                <a:latin typeface="Arial Black" pitchFamily="34" charset="0"/>
              </a:rPr>
              <a:t>нравственного и </a:t>
            </a:r>
            <a:r>
              <a:rPr lang="ru-RU" sz="4000" smtClean="0">
                <a:latin typeface="Arial Black" pitchFamily="34" charset="0"/>
              </a:rPr>
              <a:t>социального </a:t>
            </a:r>
            <a:r>
              <a:rPr lang="ru-RU" sz="4000" smtClean="0">
                <a:latin typeface="Arial Black" pitchFamily="34" charset="0"/>
              </a:rPr>
              <a:t>развития.»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</a:t>
            </a:r>
            <a:r>
              <a:rPr lang="ru-RU" sz="4000" b="1" i="1" dirty="0" smtClean="0"/>
              <a:t>(Конвенция о правах ребенка)</a:t>
            </a:r>
            <a:br>
              <a:rPr lang="ru-RU" sz="4000" b="1" i="1" dirty="0" smtClean="0"/>
            </a:b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реподаватель\Pictures\2940853487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42853"/>
            <a:ext cx="7643866" cy="345759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 Black" pitchFamily="34" charset="0"/>
              </a:rPr>
              <a:t>«Для процесса обучения в </a:t>
            </a:r>
            <a:r>
              <a:rPr lang="en-US" sz="3600" b="1" dirty="0" smtClean="0">
                <a:latin typeface="Arial Black" pitchFamily="34" charset="0"/>
              </a:rPr>
              <a:t>XXI</a:t>
            </a:r>
            <a:r>
              <a:rPr lang="ru-RU" sz="3600" b="1" dirty="0" smtClean="0">
                <a:latin typeface="Arial Black" pitchFamily="34" charset="0"/>
              </a:rPr>
              <a:t> веке пространство, наполненное добротой, любовью и положительными эмоциями, будет не роскошью, а необходимостью»</a:t>
            </a:r>
            <a:endParaRPr lang="ru-RU" sz="3600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7562"/>
            <a:ext cx="7486680" cy="2281238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 err="1" smtClean="0">
                <a:solidFill>
                  <a:schemeClr val="tx1"/>
                </a:solidFill>
              </a:rPr>
              <a:t>Набура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Кобаяси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Преподаватель\Pictures\0_60514_bef383a4_X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286124"/>
            <a:ext cx="288607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реподаватель\Pictures\2940853487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14291"/>
            <a:ext cx="7715304" cy="2286016"/>
          </a:xfrm>
        </p:spPr>
        <p:txBody>
          <a:bodyPr>
            <a:normAutofit/>
          </a:bodyPr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  <a:b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1942"/>
            <a:ext cx="7272366" cy="1571636"/>
          </a:xfrm>
        </p:spPr>
        <p:txBody>
          <a:bodyPr>
            <a:normAutofit/>
          </a:bodyPr>
          <a:lstStyle/>
          <a:p>
            <a:pPr algn="r"/>
            <a:endParaRPr lang="ru-RU" sz="2800" b="1" dirty="0" smtClean="0">
              <a:solidFill>
                <a:srgbClr val="002060"/>
              </a:solidFill>
            </a:endParaRPr>
          </a:p>
          <a:p>
            <a:pPr algn="r"/>
            <a:endParaRPr lang="ru-RU" dirty="0"/>
          </a:p>
        </p:txBody>
      </p:sp>
      <p:pic>
        <p:nvPicPr>
          <p:cNvPr id="7170" name="Picture 2" descr="C:\Users\Преподаватель\Pictures\e95f189aca827cbd7be30625f1a2767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428867"/>
            <a:ext cx="4572033" cy="4071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реподаватель\Pictures\2940853487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0"/>
            <a:ext cx="83582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реподаватель\Pictures\2940853487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0715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требования выдвигает новый стандарт?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357290" y="1571612"/>
            <a:ext cx="7572428" cy="50006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val 19"/>
          <p:cNvSpPr>
            <a:spLocks noChangeArrowheads="1"/>
          </p:cNvSpPr>
          <p:nvPr/>
        </p:nvSpPr>
        <p:spPr bwMode="auto">
          <a:xfrm>
            <a:off x="3214678" y="1643050"/>
            <a:ext cx="3571900" cy="21431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9991" tIns="46795" rIns="89991" bIns="46795" anchor="ctr"/>
          <a:lstStyle/>
          <a:p>
            <a:pPr algn="ctr">
              <a:defRPr/>
            </a:pPr>
            <a:r>
              <a:rPr lang="ru-RU" sz="2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 результатам </a:t>
            </a:r>
          </a:p>
          <a:p>
            <a:pPr algn="ctr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освоения</a:t>
            </a:r>
          </a:p>
          <a:p>
            <a:pPr algn="ctr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основных</a:t>
            </a:r>
          </a:p>
          <a:p>
            <a:pPr algn="ctr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образовательных </a:t>
            </a:r>
          </a:p>
          <a:p>
            <a:pPr algn="ctr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программ</a:t>
            </a: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1785918" y="3714752"/>
            <a:ext cx="3286148" cy="22145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9991" tIns="46795" rIns="89991" bIns="46795" anchor="ctr"/>
          <a:lstStyle/>
          <a:p>
            <a:pPr algn="ctr">
              <a:defRPr/>
            </a:pPr>
            <a:r>
              <a:rPr lang="ru-RU" sz="2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pPr algn="ctr">
              <a:defRPr/>
            </a:pPr>
            <a:r>
              <a:rPr lang="ru-RU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 структуре </a:t>
            </a:r>
          </a:p>
          <a:p>
            <a:pPr algn="ctr">
              <a:defRPr/>
            </a:pPr>
            <a:r>
              <a:rPr lang="ru-RU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основных </a:t>
            </a:r>
          </a:p>
          <a:p>
            <a:pPr algn="ctr">
              <a:defRPr/>
            </a:pPr>
            <a:r>
              <a:rPr lang="ru-RU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образовательных </a:t>
            </a:r>
          </a:p>
          <a:p>
            <a:pPr algn="ctr">
              <a:defRPr/>
            </a:pPr>
            <a:r>
              <a:rPr lang="ru-RU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</a:t>
            </a:r>
          </a:p>
        </p:txBody>
      </p:sp>
      <p:sp>
        <p:nvSpPr>
          <p:cNvPr id="8" name="Oval 20"/>
          <p:cNvSpPr>
            <a:spLocks noChangeArrowheads="1"/>
          </p:cNvSpPr>
          <p:nvPr/>
        </p:nvSpPr>
        <p:spPr bwMode="auto">
          <a:xfrm>
            <a:off x="5072066" y="3714752"/>
            <a:ext cx="3429024" cy="22145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9991" tIns="46795" rIns="89991" bIns="46795" anchor="ctr"/>
          <a:lstStyle/>
          <a:p>
            <a:pPr algn="ctr">
              <a:defRPr/>
            </a:pPr>
            <a:r>
              <a:rPr lang="ru-RU" sz="2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pPr algn="ctr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 условиям </a:t>
            </a:r>
          </a:p>
          <a:p>
            <a:pPr algn="ctr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реализации</a:t>
            </a:r>
          </a:p>
          <a:p>
            <a:pPr algn="ctr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основных</a:t>
            </a:r>
          </a:p>
          <a:p>
            <a:pPr algn="ctr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образовательных </a:t>
            </a:r>
          </a:p>
          <a:p>
            <a:pPr algn="ctr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программ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реподаватель\Pictures\2940853487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pic>
        <p:nvPicPr>
          <p:cNvPr id="2050" name="Picture 2" descr="C:\Users\Преподаватель\Pictures\96a40123e013483fa2c2a3190eaf9354.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52"/>
            <a:ext cx="4762500" cy="3571875"/>
          </a:xfrm>
          <a:prstGeom prst="rect">
            <a:avLst/>
          </a:prstGeom>
          <a:noFill/>
        </p:spPr>
      </p:pic>
      <p:pic>
        <p:nvPicPr>
          <p:cNvPr id="2052" name="Picture 4" descr="C:\Users\Преподаватель\Pictures\cb05610032fe4731bf97874690a59e7a.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реподаватель\Pictures\2940853487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5553092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ИКТ  технологии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714356"/>
            <a:ext cx="7715304" cy="574138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Важное место в Стандарте занимают информационные и коммуникационные технологии (ИКТ). Они являются инструментами деятельности ученика и учителя во всех образовательных областях.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786190"/>
            <a:ext cx="3357586" cy="291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реподаватель\Pictures\2940853487e5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324" y="0"/>
            <a:ext cx="915932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14290"/>
            <a:ext cx="8001024" cy="664371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500" b="1" u="sng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Учебная  ИКТ – компетентность</a:t>
            </a:r>
          </a:p>
          <a:p>
            <a:r>
              <a:rPr lang="ru-RU" b="1" dirty="0" smtClean="0">
                <a:latin typeface="Arial Black" pitchFamily="34" charset="0"/>
              </a:rPr>
              <a:t>Умение искать, анализировать, организовывать информацию;</a:t>
            </a:r>
          </a:p>
          <a:p>
            <a:r>
              <a:rPr lang="ru-RU" b="1" dirty="0" smtClean="0">
                <a:latin typeface="Arial Black" pitchFamily="34" charset="0"/>
              </a:rPr>
              <a:t>Запечатлевать и обрабатывать цифровые образы окружающего мира;</a:t>
            </a:r>
          </a:p>
          <a:p>
            <a:r>
              <a:rPr lang="ru-RU" b="1" dirty="0" smtClean="0">
                <a:latin typeface="Arial Black" pitchFamily="34" charset="0"/>
              </a:rPr>
              <a:t>Планировать и проектировать объекты и процессы, в том числе собственную деятельность;</a:t>
            </a:r>
          </a:p>
          <a:p>
            <a:r>
              <a:rPr lang="ru-RU" b="1" dirty="0" smtClean="0">
                <a:latin typeface="Arial Black" pitchFamily="34" charset="0"/>
              </a:rPr>
              <a:t>Вести самостоятельное исследование и фиксировать, анализировать его результаты;</a:t>
            </a:r>
          </a:p>
          <a:p>
            <a:r>
              <a:rPr lang="ru-RU" b="1" dirty="0" smtClean="0">
                <a:latin typeface="Arial Black" pitchFamily="34" charset="0"/>
              </a:rPr>
              <a:t>Общаться и действовать совместно с другими;</a:t>
            </a:r>
          </a:p>
          <a:p>
            <a:r>
              <a:rPr lang="ru-RU" b="1" dirty="0" smtClean="0">
                <a:latin typeface="Arial Black" pitchFamily="34" charset="0"/>
              </a:rPr>
              <a:t>Способность самостоятельно учиться.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реподаватель\Pictures\2940853487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pic>
        <p:nvPicPr>
          <p:cNvPr id="3074" name="Picture 2" descr="C:\Users\Преподаватель\Pictures\Мастер-класс\IMG_2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14290"/>
            <a:ext cx="4786346" cy="3655028"/>
          </a:xfrm>
          <a:prstGeom prst="rect">
            <a:avLst/>
          </a:prstGeom>
          <a:noFill/>
        </p:spPr>
      </p:pic>
      <p:pic>
        <p:nvPicPr>
          <p:cNvPr id="3075" name="Picture 3" descr="C:\Users\Преподаватель\Pictures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041650"/>
            <a:ext cx="5084763" cy="381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реподаватель\Pictures\2940853487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728"/>
            <a:ext cx="5700730" cy="535785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b="1" dirty="0">
                <a:solidFill>
                  <a:schemeClr val="tx1"/>
                </a:solidFill>
                <a:latin typeface="Arial Black" pitchFamily="34" charset="0"/>
              </a:rPr>
              <a:t>В</a:t>
            </a: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 Black" pitchFamily="34" charset="0"/>
              </a:rPr>
              <a:t>чём актуальность использования ИКТ на уроках в наши дни? </a:t>
            </a:r>
          </a:p>
          <a:p>
            <a:pPr algn="l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  Каковы </a:t>
            </a:r>
            <a:r>
              <a:rPr lang="ru-RU" b="1" dirty="0">
                <a:solidFill>
                  <a:schemeClr val="tx1"/>
                </a:solidFill>
                <a:latin typeface="Arial Black" pitchFamily="34" charset="0"/>
              </a:rPr>
              <a:t>результаты использования ИКТ в начальной школе?</a:t>
            </a:r>
          </a:p>
        </p:txBody>
      </p:sp>
      <p:pic>
        <p:nvPicPr>
          <p:cNvPr id="4098" name="Picture 2" descr="C:\Users\Преподаватель\Pictures\skola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143248"/>
            <a:ext cx="3771900" cy="345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432</Words>
  <Application>Microsoft Office PowerPoint</Application>
  <PresentationFormat>Экран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«Формирование информационной и коммуникационной компетентности в начальной школе в свете внедрения ФГОС второго поколения»</vt:lpstr>
      <vt:lpstr>«Для процесса обучения в XXI веке пространство, наполненное добротой, любовью и положительными эмоциями, будет не роскошью, а необходимостью»</vt:lpstr>
      <vt:lpstr>Слайд 3</vt:lpstr>
      <vt:lpstr>Какие требования выдвигает новый стандарт?</vt:lpstr>
      <vt:lpstr>Слайд 5</vt:lpstr>
      <vt:lpstr>ИКТ  технологии</vt:lpstr>
      <vt:lpstr>Слайд 7</vt:lpstr>
      <vt:lpstr>Слайд 8</vt:lpstr>
      <vt:lpstr>Слайд 9</vt:lpstr>
      <vt:lpstr>  Пробуждение живой мысли ребенка, интереса и желания познавать, умение получать и анализировать информацию. </vt:lpstr>
      <vt:lpstr>Слайд 11</vt:lpstr>
      <vt:lpstr>Слайд 12</vt:lpstr>
      <vt:lpstr> «Научить человека жить  в информационном мире  - важнейшая задача  современной школы».                                   Семенов А. П.  </vt:lpstr>
      <vt:lpstr>Использование ИКТ позволяет проводить уроки:</vt:lpstr>
      <vt:lpstr>Слайд 15</vt:lpstr>
      <vt:lpstr>Применение ИКТ на уроках</vt:lpstr>
      <vt:lpstr>Преимущества использования ИКТ</vt:lpstr>
      <vt:lpstr>Преимущества использования ИКТ</vt:lpstr>
      <vt:lpstr>«Каждый ребенок имеет право на уровень жизни,  необходимый для физического, умственного, духовного,  нравственного и социального развития.»               (Конвенция о правах ребенка) </vt:lpstr>
      <vt:lpstr>СПАСИБО  ЗА ВНИМАНИЕ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Преподаватель</dc:creator>
  <cp:lastModifiedBy>Преподаватель</cp:lastModifiedBy>
  <cp:revision>34</cp:revision>
  <dcterms:created xsi:type="dcterms:W3CDTF">2012-04-09T05:49:35Z</dcterms:created>
  <dcterms:modified xsi:type="dcterms:W3CDTF">2012-04-12T09:24:44Z</dcterms:modified>
</cp:coreProperties>
</file>