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70" r:id="rId4"/>
    <p:sldId id="266" r:id="rId5"/>
    <p:sldId id="271" r:id="rId6"/>
    <p:sldId id="267" r:id="rId7"/>
    <p:sldId id="272" r:id="rId8"/>
    <p:sldId id="274" r:id="rId9"/>
    <p:sldId id="269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F6DD-0669-402A-9273-0885BC4B2C8A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5960-5914-42B8-974F-6E14A0EF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9413d_8c9b52f9_X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83073"/>
            <a:ext cx="1763688" cy="2074927"/>
          </a:xfrm>
          <a:prstGeom prst="rect">
            <a:avLst/>
          </a:prstGeom>
        </p:spPr>
      </p:pic>
      <p:pic>
        <p:nvPicPr>
          <p:cNvPr id="8" name="Рисунок 7" descr="0_94207_aa570dcf_X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9838761">
            <a:off x="186148" y="241134"/>
            <a:ext cx="1269841" cy="1092064"/>
          </a:xfrm>
          <a:prstGeom prst="rect">
            <a:avLst/>
          </a:prstGeom>
        </p:spPr>
      </p:pic>
      <p:pic>
        <p:nvPicPr>
          <p:cNvPr id="7" name="Рисунок 6" descr="0_9420e_fd5efa53_X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47533" y="4005065"/>
            <a:ext cx="2396467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E0A9-D97C-4482-B009-C2805E02DD96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03B5-3225-4C32-A503-5BE7A4213B2D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C848-AA64-49F4-8144-022583A55B86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D6BE-F17A-42F2-AE72-5DB71CEA8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413d_8c9b52f9_X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7768" y="4437112"/>
            <a:ext cx="1886232" cy="2219096"/>
          </a:xfrm>
          <a:prstGeom prst="rect">
            <a:avLst/>
          </a:prstGeom>
        </p:spPr>
      </p:pic>
      <p:pic>
        <p:nvPicPr>
          <p:cNvPr id="7" name="Рисунок 6" descr="0_94207_aa570dcf_X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0365101">
            <a:off x="151428" y="376990"/>
            <a:ext cx="1269841" cy="109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A77-D395-4E0D-BE92-975EAB0953AF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A9DB-A4C0-4938-ACB8-690895A0C331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9A2C-568F-4815-B260-0A41C067F903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686D-6BAA-4A83-B173-A7DBE7B72D24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7739-072A-4DD8-B927-8941E853AE67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F171-D4A9-4F61-8483-1198A6FB5957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F572-678D-435C-8451-CC0961421B58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BAA2-A8C0-4788-8F9C-4DE6107B33F2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76C6-C334-4A59-B642-DA3D9BAE875E}" type="datetime1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7771-6B33-4472-88C0-7757F05A7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 smtClean="0"/>
              <a:t>Надпредметный</a:t>
            </a:r>
            <a:r>
              <a:rPr lang="ru-RU" sz="3600" b="1" i="1" dirty="0" smtClean="0"/>
              <a:t> курс «Мир деятельности» под ред. </a:t>
            </a:r>
            <a:r>
              <a:rPr lang="ru-RU" sz="3600" b="1" i="1" dirty="0" err="1" smtClean="0"/>
              <a:t>Л.Г.Петерсон</a:t>
            </a:r>
            <a:r>
              <a:rPr lang="ru-RU" sz="3600" b="1" i="1" dirty="0" smtClean="0"/>
              <a:t> – ключевое звено при формировании УУД в условиях реализации ФГОС во внеурочной деятельности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9361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  <a:r>
              <a:rPr lang="ru-RU" sz="30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МБОУ СОШ № 19 Ермола Т.В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Картинка 2 из 57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500063"/>
            <a:ext cx="40719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858250" cy="60007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     Изменившиеся </a:t>
            </a:r>
          </a:p>
          <a:p>
            <a:pPr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условия</a:t>
            </a:r>
            <a:r>
              <a:rPr lang="ru-RU" sz="2800" dirty="0" smtClean="0">
                <a:solidFill>
                  <a:srgbClr val="002060"/>
                </a:solidFill>
              </a:rPr>
              <a:t> жизни нашего 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79388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общества остро ставят перед 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79388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   школой, перед каждым 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79388" algn="l"/>
              </a:tabLst>
            </a:pPr>
            <a:r>
              <a:rPr lang="ru-RU" sz="2800" i="1" dirty="0" smtClean="0">
                <a:solidFill>
                  <a:srgbClr val="002060"/>
                </a:solidFill>
              </a:rPr>
              <a:t>   педагогом и родителем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79388" algn="l"/>
              </a:tabLst>
            </a:pPr>
            <a:r>
              <a:rPr lang="ru-RU" sz="2800" i="1" dirty="0" smtClean="0">
                <a:solidFill>
                  <a:srgbClr val="002060"/>
                </a:solidFill>
              </a:rPr>
              <a:t>    проблему формирования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79388" algn="l"/>
              </a:tabLst>
            </a:pPr>
            <a:r>
              <a:rPr lang="ru-RU" sz="2800" i="1" dirty="0" smtClean="0">
                <a:solidFill>
                  <a:srgbClr val="002060"/>
                </a:solidFill>
              </a:rPr>
              <a:t>    у детей универсальных учебных умений  и способностей, личностных качеств созидателя, творца , как условие безопасности 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успешной самореализации  и благополучия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каждого отдельного человека и развития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общества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>
            <a:spLocks noGrp="1" noChangeArrowheads="1"/>
          </p:cNvSpPr>
          <p:nvPr>
            <p:ph type="ctrTitle"/>
          </p:nvPr>
        </p:nvSpPr>
        <p:spPr>
          <a:xfrm>
            <a:off x="714375" y="150813"/>
            <a:ext cx="6100763" cy="2062162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>
                <a:latin typeface="Arial Black" pitchFamily="34" charset="0"/>
              </a:rPr>
              <a:t>Федеральные  государственные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образовательные стандарты</a:t>
            </a:r>
            <a:br>
              <a:rPr lang="ru-RU" sz="2800" dirty="0" smtClean="0">
                <a:latin typeface="Arial Black" pitchFamily="34" charset="0"/>
              </a:rPr>
            </a:br>
            <a:endParaRPr lang="ru-RU" dirty="0" smtClean="0">
              <a:latin typeface="Constantia" pitchFamily="18" charset="0"/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286000"/>
            <a:ext cx="7343775" cy="3416300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           Цель образования – общекультурное, личностное и познавательное развитие учащихся, обеспечивающее такую ключевую компетенцию, как умение учиться.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928938" y="1428750"/>
            <a:ext cx="2876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onstantia" pitchFamily="18" charset="0"/>
              </a:rPr>
              <a:t>ФГОС</a:t>
            </a:r>
          </a:p>
        </p:txBody>
      </p:sp>
      <p:pic>
        <p:nvPicPr>
          <p:cNvPr id="7173" name="Picture 2" descr="Картинка 1 из 57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63" y="0"/>
            <a:ext cx="21685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221163"/>
            <a:ext cx="16938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3214678" y="4929198"/>
            <a:ext cx="1537506" cy="15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1857375"/>
            <a:ext cx="21478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3571875"/>
            <a:ext cx="22383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85"/>
          <a:stretch>
            <a:fillRect/>
          </a:stretch>
        </p:blipFill>
        <p:spPr bwMode="auto">
          <a:xfrm>
            <a:off x="323850" y="260350"/>
            <a:ext cx="226853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3059113" y="439738"/>
            <a:ext cx="5616575" cy="707886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4000" b="1" dirty="0" smtClean="0">
                <a:solidFill>
                  <a:schemeClr val="accent2"/>
                </a:solidFill>
                <a:cs typeface="Arial" charset="0"/>
              </a:rPr>
              <a:t>«</a:t>
            </a:r>
            <a:r>
              <a:rPr lang="ru-RU" sz="4000" b="1" dirty="0">
                <a:solidFill>
                  <a:schemeClr val="accent2"/>
                </a:solidFill>
                <a:cs typeface="Arial" charset="0"/>
              </a:rPr>
              <a:t>Мир деятельности»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2299" name="Rectangle 8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12300" name="Rectangle 8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</p:grp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7" cstate="email"/>
          <a:srcRect l="2257" t="65302" r="2156"/>
          <a:stretch>
            <a:fillRect/>
          </a:stretch>
        </p:blipFill>
        <p:spPr bwMode="auto">
          <a:xfrm>
            <a:off x="5572125" y="1714500"/>
            <a:ext cx="22320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8" cstate="email"/>
          <a:srcRect l="55354" t="14674" r="1811" b="16243"/>
          <a:stretch>
            <a:fillRect/>
          </a:stretch>
        </p:blipFill>
        <p:spPr bwMode="auto">
          <a:xfrm>
            <a:off x="5000625" y="3571875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4293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Курс«Мир </a:t>
            </a:r>
            <a:r>
              <a:rPr lang="ru-RU" sz="6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6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системно формировать УУД, повысить качество образования в соответствии с новыми целями и задачами, поставленными ФГОС НОО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i="1" dirty="0" smtClean="0">
                <a:solidFill>
                  <a:srgbClr val="0070C0"/>
                </a:solidFill>
              </a:rPr>
              <a:t>                   </a:t>
            </a:r>
          </a:p>
        </p:txBody>
      </p:sp>
      <p:pic>
        <p:nvPicPr>
          <p:cNvPr id="11267" name="Picture 2" descr="Картинка 1 из 57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  Одним из особенностей курса «Мир                          деятельности» </a:t>
            </a:r>
            <a:r>
              <a:rPr lang="ru-RU" sz="2800" dirty="0" smtClean="0">
                <a:solidFill>
                  <a:srgbClr val="002060"/>
                </a:solidFill>
              </a:rPr>
              <a:t>является организация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работы с индивидуальной картой </a:t>
            </a:r>
            <a:r>
              <a:rPr lang="ru-RU" sz="2800" b="1" i="1" dirty="0" smtClean="0">
                <a:solidFill>
                  <a:srgbClr val="002060"/>
                </a:solidFill>
              </a:rPr>
              <a:t>«Копилка моих достижений» и «Лесенкой успеха»</a:t>
            </a:r>
            <a:r>
              <a:rPr lang="ru-RU" sz="2800" dirty="0" smtClean="0">
                <a:solidFill>
                  <a:srgbClr val="002060"/>
                </a:solidFill>
              </a:rPr>
              <a:t>. Они состоят из двух разделов: «ЗНАЮ» и «УМЕЮ»…</a:t>
            </a: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ЛЕСЕНКА УСПЕХА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5" name="Объект 8"/>
          <p:cNvPicPr>
            <a:picLocks noChangeArrowheads="1"/>
          </p:cNvPicPr>
          <p:nvPr/>
        </p:nvPicPr>
        <p:blipFill>
          <a:blip r:embed="rId2" cstate="email"/>
          <a:srcRect t="-510" r="-31" b="-751"/>
          <a:stretch>
            <a:fillRect/>
          </a:stretch>
        </p:blipFill>
        <p:spPr bwMode="auto">
          <a:xfrm>
            <a:off x="1357313" y="3571875"/>
            <a:ext cx="6500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/>
          </p:nvPr>
        </p:nvSpPr>
        <p:spPr>
          <a:xfrm>
            <a:off x="214313" y="0"/>
            <a:ext cx="8715375" cy="6429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                </a:t>
            </a: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6387" name="Picture 2" descr="C:\Documents and Settings\Администратор\Рабочий стол\печатать фото 1 2\P82015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857625"/>
            <a:ext cx="35147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F:\фото для зональн конф\мир деятельности\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3857625"/>
            <a:ext cx="34385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мир деятельности\SAM_0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7704856" cy="3513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Курс «Мир деятельности» помогает: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учиться самостоятельно открывать, осваивать и применять новые знания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е бояться трудностей в учебе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</a:rPr>
              <a:t>азвивать навыки согласованной работы в группах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</a:rPr>
              <a:t>азвивать качества: активность, доброжелательность, трудолюбие, честность 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r>
              <a:rPr lang="ru-RU" sz="2800" b="1" dirty="0" smtClean="0">
                <a:solidFill>
                  <a:schemeClr val="tx1"/>
                </a:solidFill>
              </a:rPr>
              <a:t>читься более увлеченно и              результативно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800" b="1" i="1" dirty="0" smtClean="0">
                <a:solidFill>
                  <a:schemeClr val="accent1"/>
                </a:solidFill>
              </a:rPr>
              <a:t>По каким бы стандартам ни учился  ребенок,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800" b="1" i="1" dirty="0" smtClean="0">
                <a:solidFill>
                  <a:schemeClr val="accent1"/>
                </a:solidFill>
              </a:rPr>
              <a:t>наши любовь и внимание необходимы ему, чтобы он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800" b="1" i="1" dirty="0" smtClean="0">
                <a:solidFill>
                  <a:schemeClr val="accent1"/>
                </a:solidFill>
              </a:rPr>
              <a:t>был счастлив,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800" b="1" i="1" dirty="0" smtClean="0">
                <a:solidFill>
                  <a:schemeClr val="accent1"/>
                </a:solidFill>
              </a:rPr>
              <a:t> успешен в учебе.</a:t>
            </a:r>
          </a:p>
        </p:txBody>
      </p:sp>
      <p:pic>
        <p:nvPicPr>
          <p:cNvPr id="3" name="Picture 2" descr="Картинка 1 из 57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775" y="0"/>
            <a:ext cx="2308225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7a109ac75212fb5a2fe9b79ef6c58459fff6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Надпредметный курс «Мир деятельности» под ред. Л.Г.Петерсон – ключевое звено при формировании УУД в условиях реализации ФГОС во внеурочной деятельности </vt:lpstr>
      <vt:lpstr>Слайд 2</vt:lpstr>
      <vt:lpstr>Федеральные  государственные образовательные стандарты </vt:lpstr>
      <vt:lpstr>Слайд 4</vt:lpstr>
      <vt:lpstr>Слайд 5</vt:lpstr>
      <vt:lpstr>Слайд 6</vt:lpstr>
      <vt:lpstr>Слайд 7</vt:lpstr>
      <vt:lpstr> 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1</cp:lastModifiedBy>
  <cp:revision>14</cp:revision>
  <dcterms:created xsi:type="dcterms:W3CDTF">2012-07-03T13:03:43Z</dcterms:created>
  <dcterms:modified xsi:type="dcterms:W3CDTF">2013-03-26T15:47:34Z</dcterms:modified>
</cp:coreProperties>
</file>