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1"/>
  </p:notesMasterIdLst>
  <p:sldIdLst>
    <p:sldId id="256" r:id="rId2"/>
    <p:sldId id="257" r:id="rId3"/>
    <p:sldId id="282" r:id="rId4"/>
    <p:sldId id="258" r:id="rId5"/>
    <p:sldId id="260" r:id="rId6"/>
    <p:sldId id="283" r:id="rId7"/>
    <p:sldId id="262" r:id="rId8"/>
    <p:sldId id="287" r:id="rId9"/>
    <p:sldId id="290" r:id="rId10"/>
    <p:sldId id="284" r:id="rId11"/>
    <p:sldId id="285" r:id="rId12"/>
    <p:sldId id="286" r:id="rId13"/>
    <p:sldId id="289" r:id="rId14"/>
    <p:sldId id="288" r:id="rId15"/>
    <p:sldId id="291" r:id="rId16"/>
    <p:sldId id="294" r:id="rId17"/>
    <p:sldId id="293" r:id="rId18"/>
    <p:sldId id="292" r:id="rId19"/>
    <p:sldId id="26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EB514A4-13C5-44FE-A260-CF23FCD799DD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A159FFB-3A7E-4A0F-BCA0-DF2C3E703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E0D608-4397-4D02-8017-7AC29378B615}" type="slidenum">
              <a:rPr lang="ru-RU" smtClean="0">
                <a:latin typeface="Arial" charset="0"/>
              </a:rPr>
              <a:pPr/>
              <a:t>3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B9C5-EAF9-4CD3-B7D8-8295C7B89C35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443D-8333-4052-AB1B-D214CCE50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2383-A42F-4A62-A3AC-FC9C9DDC0195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C110-F575-4125-8E34-E0430B120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790FF-DC30-4D70-8388-009A7B075428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5C965-071F-4D49-9F30-EE0751935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46CD-45DB-4C9F-9CEB-1D81BFD28939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C233-4E49-4F03-8644-66C07E7E2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876D8-A9D0-401D-90D2-94D05AEC4069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DCB5-9902-42FC-9225-784F74729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40FD-5E1C-4BA9-A09D-BA30D063CC86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F443-7162-4496-9BAA-0990FC14F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3C67-6282-4FD1-AAB4-5DD165B6AAE8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8392-7A6A-44D6-B08E-F8DE05FE4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DA2D-53F2-4F7E-B163-00FCC4E476DA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9236-B544-4994-901B-76785BC07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8D94-F806-44A0-B9B4-9391891E46C2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4441-B65D-451C-A1D5-288079C76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E3A1-2762-4F8F-A94D-A779711AA589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B843-C8E7-446E-9032-9DA332740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FA35-55B2-44C8-B686-D06AE83C3D78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E170-499B-492B-A04B-C93D34038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5AEDB8B-FA75-4C5E-A33D-DF75A25D0B18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CD33B7D-19D3-4716-B3D8-CC4573AED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25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http://alie-parusa.ucoz.ru/_pu/1/504284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5963" y="981075"/>
            <a:ext cx="3097212" cy="331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9"/>
            <a:ext cx="6000760" cy="221457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i="1" dirty="0" smtClean="0"/>
              <a:t>Создание творческой среды и система поддержки талантливых детей</a:t>
            </a:r>
            <a:endParaRPr lang="ru-RU" sz="4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5514975"/>
            <a:ext cx="7667625" cy="9144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МБОУ Гимназия № 23,г. Химки. 2012г.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Учитель начальных классов: Иванова М.Н.</a:t>
            </a:r>
            <a:endParaRPr lang="ru-RU" dirty="0"/>
          </a:p>
        </p:txBody>
      </p:sp>
      <p:pic>
        <p:nvPicPr>
          <p:cNvPr id="3077" name="Рисунок 6" descr="http://nachfml.files.wordpress.com/2011/09/d181d0bed0b2d0b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4437063"/>
            <a:ext cx="21463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работы с одаренными детьми: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 этап: </a:t>
            </a:r>
            <a:r>
              <a:rPr lang="ru-RU" sz="26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диагностико</a:t>
            </a:r>
            <a:r>
              <a:rPr lang="ru-RU" sz="2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прогностический, методологический </a:t>
            </a:r>
            <a:endParaRPr lang="ru-RU" sz="2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u="sng" dirty="0" smtClean="0"/>
              <a:t>Мониторинг одаренности</a:t>
            </a:r>
            <a:r>
              <a:rPr lang="ru-RU" dirty="0" smtClean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/>
              <a:t>Создание</a:t>
            </a:r>
            <a:r>
              <a:rPr lang="ru-RU" dirty="0" smtClean="0"/>
              <a:t>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  банка данных по одаренным детям;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  банка творческих работ учащихся;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  банка текстов олимпиад и  интеллектуальных конкурсов;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     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/>
              <a:t>Организация: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   системы дополнительного образования;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   интеллектуальных игр;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   внеклассной работы по предмету;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конкурса «Ученик года»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4" name="Рисунок 3" descr="Картинка 622 из 110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4437112"/>
            <a:ext cx="2242038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554 из 110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0365" y="2492896"/>
            <a:ext cx="2493635" cy="2005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2 этап: </a:t>
            </a:r>
            <a:r>
              <a:rPr lang="ru-RU" u="sng" dirty="0" err="1" smtClean="0"/>
              <a:t>деятельностный</a:t>
            </a:r>
            <a:r>
              <a:rPr lang="ru-RU" u="sng" dirty="0" smtClean="0"/>
              <a:t> </a:t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67287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sz="2600" dirty="0" smtClean="0"/>
              <a:t>Выявление одаренных детей на ранних этапах развития.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dirty="0" smtClean="0"/>
              <a:t> Организация системы научно-исследовательской деятельности учащихся.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dirty="0" smtClean="0"/>
              <a:t>  Внедрение метода проектов.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dirty="0" smtClean="0"/>
              <a:t>  Проведение предметных недель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dirty="0" smtClean="0"/>
              <a:t>  Учет индивидуальных достижений.   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dirty="0" smtClean="0"/>
              <a:t>  Проведение выставок детского творчества.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dirty="0" smtClean="0"/>
              <a:t>  Обобщение опыта работы по технологиям творческого и интеллектуального развития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dirty="0" smtClean="0"/>
              <a:t> Переход на систему «</a:t>
            </a:r>
            <a:r>
              <a:rPr lang="ru-RU" sz="2600" dirty="0" err="1" smtClean="0"/>
              <a:t>портфолио</a:t>
            </a:r>
            <a:r>
              <a:rPr lang="ru-RU" sz="2600" dirty="0" smtClean="0"/>
              <a:t>».</a:t>
            </a:r>
            <a:endParaRPr lang="ru-RU" sz="2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3 этап: констатирующий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sz="2400" smtClean="0"/>
              <a:t>Пополнение банка одаренных детей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pPr>
              <a:buFont typeface="Wingdings 2" pitchFamily="18" charset="2"/>
              <a:buNone/>
            </a:pPr>
            <a:r>
              <a:rPr lang="ru-RU" sz="2400" smtClean="0"/>
              <a:t>Мониторинг детских достижений в разрезе класса, школы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pPr>
              <a:buFont typeface="Wingdings 2" pitchFamily="18" charset="2"/>
              <a:buNone/>
            </a:pPr>
            <a:r>
              <a:rPr lang="ru-RU" sz="2400" smtClean="0"/>
              <a:t>Популяризация достижений талантливых детей 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pPr>
              <a:buFont typeface="Wingdings 2" pitchFamily="18" charset="2"/>
              <a:buNone/>
            </a:pPr>
            <a:r>
              <a:rPr lang="ru-RU" sz="2400" smtClean="0"/>
              <a:t>Создание банка педагогического опыта  по  работе с одаренными детьми</a:t>
            </a:r>
          </a:p>
        </p:txBody>
      </p:sp>
      <p:pic>
        <p:nvPicPr>
          <p:cNvPr id="14340" name="Рисунок 3" descr="Картинка 623 из 11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063" y="3544888"/>
            <a:ext cx="33528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Принципы педагогической деятельности </a:t>
            </a:r>
            <a:br>
              <a:rPr lang="ru-RU" sz="3600" dirty="0" smtClean="0"/>
            </a:br>
            <a:r>
              <a:rPr lang="ru-RU" sz="3600" dirty="0" smtClean="0"/>
              <a:t>в работе с одаренными детьми: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319587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принципы систематичности и последовательности обучения, прочности усвоения знаний, развития творческой индивидуальности.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  принцип максимального разнообразия предоставленных возможностей для развития личности;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  принцип возрастания роли внеурочной деятельности;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   принцип индивидуализации и дифференциации обучения;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   принцип создания условий для совместной работы учащихся при минимальном участии учителя;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  принцип свободы выбора учащимся дополнительных образовательных услуг, помощи, наставничества.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48130" name="Picture 2" descr="http://im4-tub-ru.yandex.net/i?id=223156014-03-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403648" cy="1472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Формы работы с одаренными учащимися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        творческие мастерские;</a:t>
            </a:r>
          </a:p>
          <a:p>
            <a:r>
              <a:rPr lang="ru-RU" sz="2400" smtClean="0"/>
              <a:t>        групповые занятия  с сильными учащимися;</a:t>
            </a:r>
          </a:p>
          <a:p>
            <a:r>
              <a:rPr lang="ru-RU" sz="2400" smtClean="0"/>
              <a:t>        спецкурсы;</a:t>
            </a:r>
          </a:p>
          <a:p>
            <a:r>
              <a:rPr lang="ru-RU" sz="2400" smtClean="0"/>
              <a:t>        кружки по интересам;</a:t>
            </a:r>
          </a:p>
          <a:p>
            <a:r>
              <a:rPr lang="ru-RU" sz="2400" smtClean="0"/>
              <a:t>        занятия исследовательской деятельностью;</a:t>
            </a:r>
          </a:p>
          <a:p>
            <a:r>
              <a:rPr lang="ru-RU" sz="2400" smtClean="0"/>
              <a:t>        конкурсы;</a:t>
            </a:r>
          </a:p>
          <a:p>
            <a:r>
              <a:rPr lang="ru-RU" sz="2400" smtClean="0"/>
              <a:t>        интеллектуальный марафон;</a:t>
            </a:r>
          </a:p>
          <a:p>
            <a:r>
              <a:rPr lang="ru-RU" sz="2400" smtClean="0"/>
              <a:t>        научно-практические конференции;</a:t>
            </a:r>
          </a:p>
          <a:p>
            <a:r>
              <a:rPr lang="ru-RU" sz="2400" smtClean="0"/>
              <a:t>        олимпиады;</a:t>
            </a:r>
          </a:p>
          <a:p>
            <a:r>
              <a:rPr lang="ru-RU" sz="2400" smtClean="0"/>
              <a:t>       участие в конкурсе «Ученик года»</a:t>
            </a:r>
          </a:p>
        </p:txBody>
      </p:sp>
      <p:pic>
        <p:nvPicPr>
          <p:cNvPr id="43010" name="Рисунок 13" descr="http://im2-tub-ru.yandex.net/i?id=442129302-39-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48264" y="4797152"/>
            <a:ext cx="219573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80312" cy="15567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 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Направления</a:t>
            </a:r>
            <a:r>
              <a:rPr lang="ru-RU" b="0" dirty="0" smtClean="0"/>
              <a:t> </a:t>
            </a:r>
            <a:r>
              <a:rPr lang="ru-RU" b="0" dirty="0" smtClean="0">
                <a:effectLst/>
              </a:rPr>
              <a:t>образовательно-воспитательного</a:t>
            </a:r>
            <a:r>
              <a:rPr lang="ru-RU" b="0" dirty="0" smtClean="0"/>
              <a:t> процесса в работе с одаренными детьми: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9138"/>
            <a:ext cx="7427913" cy="4319587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    развитие у одаренных детей качественно высокого уровня мировоззренческих убеждений, позволяющих им ориентироваться в сложном мире социальных отношений;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формирование различных  стилей мышления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формирование духовного потенциала личности как внутренней двигательной силы её развития, внутренней энергии, направленной на творческое самовыражение, самоутверждение и самореализацию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  утверждение здорового образа жизни школьника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   развитие научно-исследовательских навыков и творческих способностей одаренных детей</a:t>
            </a:r>
            <a:endParaRPr lang="ru-RU" dirty="0"/>
          </a:p>
        </p:txBody>
      </p:sp>
      <p:pic>
        <p:nvPicPr>
          <p:cNvPr id="46082" name="Picture 2" descr="http://im8-tub-ru.yandex.net/i?id=261305117-39-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2244" y="260648"/>
            <a:ext cx="1861756" cy="171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Работа с преподавателями образовательного учреждения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   </a:t>
            </a:r>
            <a:r>
              <a:rPr lang="ru-RU" sz="2400" smtClean="0"/>
              <a:t>— Обучающие семинары по вопросу работы с одаренными детьми «Организация поисково-исследовательской, экспериментальной деятельности в школе», «Обеспечение эмоционального положительного фона обучения»</a:t>
            </a:r>
            <a:br>
              <a:rPr lang="ru-RU" sz="2400" smtClean="0"/>
            </a:br>
            <a:r>
              <a:rPr lang="ru-RU" sz="2400" smtClean="0"/>
              <a:t>— Повышение профессионального мастерства через курсовую подготовку и аттестацию </a:t>
            </a:r>
            <a:br>
              <a:rPr lang="ru-RU" sz="2400" smtClean="0"/>
            </a:br>
            <a:r>
              <a:rPr lang="ru-RU" sz="2400" smtClean="0"/>
              <a:t>— Создание индивидуальной программы по развитию творческого потенциала талантливого ученика</a:t>
            </a:r>
          </a:p>
          <a:p>
            <a:endParaRPr lang="ru-RU" sz="2400" smtClean="0"/>
          </a:p>
        </p:txBody>
      </p:sp>
      <p:pic>
        <p:nvPicPr>
          <p:cNvPr id="64514" name="Picture 2" descr="http://im4-tub-ru.yandex.net/i?id=98138662-57-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0288" y="4724400"/>
            <a:ext cx="1500187" cy="184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Работа с родителями одаренных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  — Психологическое сопровождение родителей одаренного ребенка;</a:t>
            </a:r>
            <a:br>
              <a:rPr lang="ru-RU" smtClean="0"/>
            </a:br>
            <a:r>
              <a:rPr lang="ru-RU" smtClean="0"/>
              <a:t>— Совместная практическая деятельность одаренного ребенка и родителей;</a:t>
            </a:r>
            <a:br>
              <a:rPr lang="ru-RU" smtClean="0"/>
            </a:br>
            <a:r>
              <a:rPr lang="ru-RU" smtClean="0"/>
              <a:t>— Поддержка и поощрение родителей одаренных детей на уровне муниципалитета;</a:t>
            </a:r>
          </a:p>
          <a:p>
            <a:endParaRPr lang="ru-RU" smtClean="0"/>
          </a:p>
        </p:txBody>
      </p:sp>
      <p:pic>
        <p:nvPicPr>
          <p:cNvPr id="45060" name="Picture 4" descr="Картинка 6 из 18824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4279649"/>
            <a:ext cx="2160240" cy="257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Помощь одаренным учащимся в самореализации их творческой направленности -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354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Это создание для ученика ситуации успеха и уверенности в своих силах, оптимистическая направленность на развитие своих способностей.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3232150"/>
            <a:ext cx="8135938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11113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rgbClr val="0033CC"/>
                </a:solidFill>
              </a:rPr>
              <a:t>Не существует сколько-нибудь достоверных тестов на одаренность, кроме тех, которые проявляются в результате активного участия хотя бы в самой маленькой поисковой исследовательской работе.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Академик Колмогоров А.Н.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00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04800" y="404813"/>
            <a:ext cx="8154988" cy="4895850"/>
          </a:xfrm>
        </p:spPr>
        <p:txBody>
          <a:bodyPr>
            <a:normAutofit/>
          </a:bodyPr>
          <a:lstStyle/>
          <a:p>
            <a:pPr marL="548640" indent="-411480" algn="ct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3600" b="1" i="1" dirty="0" smtClean="0">
                <a:solidFill>
                  <a:srgbClr val="0033CC"/>
                </a:solidFill>
                <a:latin typeface="+mj-lt"/>
              </a:rPr>
              <a:t>Гений падает с неба. </a:t>
            </a:r>
          </a:p>
          <a:p>
            <a:pPr marL="548640" indent="-411480" algn="ct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3600" b="1" i="1" dirty="0" smtClean="0">
                <a:solidFill>
                  <a:srgbClr val="0033CC"/>
                </a:solidFill>
                <a:latin typeface="+mj-lt"/>
              </a:rPr>
              <a:t>И на один раз, </a:t>
            </a:r>
          </a:p>
          <a:p>
            <a:pPr marL="548640" indent="-411480" algn="ct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3600" b="1" i="1" dirty="0" smtClean="0">
                <a:solidFill>
                  <a:srgbClr val="0033CC"/>
                </a:solidFill>
                <a:latin typeface="+mj-lt"/>
              </a:rPr>
              <a:t>когда он встречает ворота дворца, </a:t>
            </a:r>
          </a:p>
          <a:p>
            <a:pPr marL="548640" indent="-411480" algn="ct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3600" b="1" i="1" dirty="0" smtClean="0">
                <a:solidFill>
                  <a:srgbClr val="0033CC"/>
                </a:solidFill>
                <a:latin typeface="+mj-lt"/>
              </a:rPr>
              <a:t>приходится сто тысяч случаев, </a:t>
            </a:r>
          </a:p>
          <a:p>
            <a:pPr marL="548640" indent="-411480" algn="ct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3600" b="1" i="1" dirty="0" smtClean="0">
                <a:solidFill>
                  <a:srgbClr val="0033CC"/>
                </a:solidFill>
                <a:latin typeface="+mj-lt"/>
              </a:rPr>
              <a:t>когда он падает мимо. </a:t>
            </a:r>
          </a:p>
          <a:p>
            <a:pPr marL="548640" indent="-411480" algn="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Дидро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600" dirty="0" smtClean="0"/>
          </a:p>
        </p:txBody>
      </p:sp>
      <p:pic>
        <p:nvPicPr>
          <p:cNvPr id="4099" name="Рисунок 4" descr="http://vospitanie.26421nov1.edusite.ru/images/podumay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625" y="4049713"/>
            <a:ext cx="23764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5" descr="Картинка 488 из 11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3500438"/>
            <a:ext cx="3240087" cy="285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50"/>
                            </p:stCondLst>
                            <p:childTnLst>
                              <p:par>
                                <p:cTn id="29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300"/>
                            </p:stCondLst>
                            <p:childTnLst>
                              <p:par>
                                <p:cTn id="3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323850" y="2565400"/>
            <a:ext cx="6105525" cy="2951163"/>
          </a:xfrm>
        </p:spPr>
        <p:txBody>
          <a:bodyPr>
            <a:noAutofit/>
          </a:bodyPr>
          <a:lstStyle/>
          <a:p>
            <a:pPr marL="3175" indent="11113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Дети – национальное достояние любой страны, а одаренные дети – её интеллектуальный и творческий потенциал. Чем раньше учитель обнаружит незаурядные  способности в своих учениках и сумеет создать для них условия для обучения, тем  больше  надежд  на то, что  в будущем эти дети составят гордость и славу своего Отечества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. </a:t>
            </a:r>
          </a:p>
        </p:txBody>
      </p:sp>
      <p:pic>
        <p:nvPicPr>
          <p:cNvPr id="4" name="Picture 5" descr="diplo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63" y="1428750"/>
            <a:ext cx="1970087" cy="4751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al3.ucoz.ru/sh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188640"/>
            <a:ext cx="424847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250825" y="5949950"/>
            <a:ext cx="6607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В </a:t>
            </a:r>
            <a:r>
              <a:rPr lang="ru-RU" sz="2400" b="1" dirty="0">
                <a:latin typeface="+mn-lt"/>
              </a:rPr>
              <a:t>каждом</a:t>
            </a:r>
            <a:r>
              <a:rPr lang="ru-RU" sz="2400" dirty="0">
                <a:latin typeface="+mn-lt"/>
              </a:rPr>
              <a:t> </a:t>
            </a:r>
            <a:r>
              <a:rPr lang="ru-RU" sz="2400" b="1" dirty="0">
                <a:latin typeface="+mn-lt"/>
              </a:rPr>
              <a:t>ребенке</a:t>
            </a:r>
            <a:r>
              <a:rPr lang="ru-RU" sz="2400" dirty="0">
                <a:latin typeface="+mn-lt"/>
              </a:rPr>
              <a:t> скрыт </a:t>
            </a:r>
            <a:r>
              <a:rPr lang="ru-RU" sz="2400" b="1" dirty="0">
                <a:latin typeface="+mn-lt"/>
              </a:rPr>
              <a:t>талант</a:t>
            </a:r>
            <a:r>
              <a:rPr lang="ru-RU" sz="2400" dirty="0">
                <a:latin typeface="+mn-lt"/>
              </a:rPr>
              <a:t>, нужно только вовремя его обнаружить и развить</a:t>
            </a:r>
            <a:r>
              <a:rPr lang="ru-RU" sz="20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>
            <a:normAutofit/>
          </a:bodyPr>
          <a:lstStyle/>
          <a:p>
            <a:pPr marL="3175" indent="350838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u="sng" dirty="0" smtClean="0"/>
              <a:t>Талантом </a:t>
            </a:r>
            <a:r>
              <a:rPr lang="ru-RU" sz="2400" dirty="0" smtClean="0"/>
              <a:t>называют выдающиеся способности, высокую степень одаренности в какой-либо деятельности. Чаще всего талант проявляется в какой-то определенной сфере.</a:t>
            </a:r>
          </a:p>
          <a:p>
            <a:pPr marL="3175" indent="350838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u="sng" dirty="0" smtClean="0"/>
              <a:t>Одаренность </a:t>
            </a:r>
            <a:r>
              <a:rPr lang="ru-RU" sz="2400" dirty="0" smtClean="0"/>
              <a:t>— это системное, развивающееся в течение жизни качество психики, которое определяет возможность достижения человеком более высоких, незаурядных результатов в одном или нескольких видах деятельности по сравнению с другими людьми. </a:t>
            </a:r>
          </a:p>
          <a:p>
            <a:pPr marL="3175" indent="3508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i="1" u="sng" dirty="0" smtClean="0"/>
              <a:t>Одаренный ребенок </a:t>
            </a:r>
            <a:r>
              <a:rPr lang="ru-RU" sz="2400" dirty="0" smtClean="0"/>
              <a:t>– это ребенок,                                   который  выделяется яркими, </a:t>
            </a:r>
            <a:r>
              <a:rPr lang="ru-RU" sz="2400" dirty="0" err="1" smtClean="0"/>
              <a:t>очевид</a:t>
            </a:r>
            <a:r>
              <a:rPr lang="ru-RU" sz="2400" dirty="0" smtClean="0"/>
              <a:t>-                                       </a:t>
            </a:r>
            <a:r>
              <a:rPr lang="ru-RU" sz="2400" dirty="0" err="1" smtClean="0"/>
              <a:t>ными</a:t>
            </a:r>
            <a:r>
              <a:rPr lang="ru-RU" sz="2400" dirty="0" smtClean="0"/>
              <a:t>, иногда выдающимися </a:t>
            </a:r>
            <a:r>
              <a:rPr lang="ru-RU" sz="2400" dirty="0" err="1" smtClean="0"/>
              <a:t>достиже</a:t>
            </a:r>
            <a:r>
              <a:rPr lang="ru-RU" sz="2400" dirty="0" smtClean="0"/>
              <a:t>-                                         </a:t>
            </a:r>
            <a:r>
              <a:rPr lang="ru-RU" sz="2400" dirty="0" err="1" smtClean="0"/>
              <a:t>ниями</a:t>
            </a:r>
            <a:r>
              <a:rPr lang="ru-RU" sz="2400" dirty="0" smtClean="0"/>
              <a:t> (или имеет внутренние </a:t>
            </a:r>
            <a:r>
              <a:rPr lang="ru-RU" sz="2400" dirty="0" err="1" smtClean="0"/>
              <a:t>предпо</a:t>
            </a:r>
            <a:r>
              <a:rPr lang="ru-RU" sz="2400" dirty="0" smtClean="0"/>
              <a:t>-                                         </a:t>
            </a:r>
            <a:r>
              <a:rPr lang="ru-RU" sz="2400" dirty="0" err="1" smtClean="0"/>
              <a:t>сылки</a:t>
            </a:r>
            <a:r>
              <a:rPr lang="ru-RU" sz="2400" dirty="0" smtClean="0"/>
              <a:t> для таких достижений) в том                     или ином виде деятельности.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3645024"/>
            <a:ext cx="312738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Каких детей считают одаренными?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Char char=""/>
            </a:pPr>
            <a:r>
              <a:rPr lang="ru-RU" sz="2400" smtClean="0"/>
              <a:t>детей с высокими показателями по специальным тестам интеллекта;</a:t>
            </a:r>
          </a:p>
          <a:p>
            <a:pPr>
              <a:buFont typeface="Wingdings 2" pitchFamily="18" charset="2"/>
              <a:buChar char=""/>
            </a:pPr>
            <a:r>
              <a:rPr lang="ru-RU" sz="2400" smtClean="0"/>
              <a:t>детей с высоким уровнем творческих способностей;</a:t>
            </a:r>
          </a:p>
          <a:p>
            <a:pPr>
              <a:buFont typeface="Wingdings 2" pitchFamily="18" charset="2"/>
              <a:buChar char=""/>
            </a:pPr>
            <a:r>
              <a:rPr lang="ru-RU" sz="2400" smtClean="0"/>
              <a:t>детей, достигших успехов в каких-либо областях деятельности;</a:t>
            </a:r>
          </a:p>
          <a:p>
            <a:pPr>
              <a:buFont typeface="Wingdings 2" pitchFamily="18" charset="2"/>
              <a:buChar char=""/>
            </a:pPr>
            <a:r>
              <a:rPr lang="ru-RU" sz="2400" smtClean="0"/>
              <a:t>детей, хорошо обучающихся в школе;</a:t>
            </a:r>
          </a:p>
          <a:p>
            <a:pPr>
              <a:buFont typeface="Wingdings 2" pitchFamily="18" charset="2"/>
              <a:buChar char=""/>
            </a:pPr>
            <a:r>
              <a:rPr lang="ru-RU" sz="2400" smtClean="0"/>
              <a:t>детей, которые любят спорт, игры, хорошо развиты физически, энергичны.</a:t>
            </a:r>
          </a:p>
          <a:p>
            <a:pPr>
              <a:buFont typeface="Wingdings 2" pitchFamily="18" charset="2"/>
              <a:buChar char=""/>
            </a:pPr>
            <a:endParaRPr lang="ru-RU" sz="2400" smtClean="0"/>
          </a:p>
        </p:txBody>
      </p:sp>
      <p:pic>
        <p:nvPicPr>
          <p:cNvPr id="7172" name="Рисунок 3" descr="Картинка 808 из 11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9563" y="4652963"/>
            <a:ext cx="2235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Одаренность бывает: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557338"/>
            <a:ext cx="8686800" cy="4708525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sz="2400" dirty="0" smtClean="0"/>
              <a:t>-академической (способность учиться);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/>
              <a:t> -интеллектуальной (умение анализировать, мыслить);</a:t>
            </a:r>
          </a:p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spc="150" dirty="0" smtClean="0"/>
              <a:t> -художественной (музыкально-художественной);</a:t>
            </a:r>
          </a:p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/>
              <a:t> -творческой (не шаблонное мышление);</a:t>
            </a:r>
          </a:p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/>
              <a:t>-психомоторной (спортивной).</a:t>
            </a:r>
            <a:endParaRPr lang="ru-RU" sz="2400" spc="150" dirty="0"/>
          </a:p>
        </p:txBody>
      </p:sp>
      <p:pic>
        <p:nvPicPr>
          <p:cNvPr id="8196" name="Рисунок 4" descr="http://gymn4.ru/asp/blog/query/image.asp?id=6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6192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5" descr="http://sch-mousosh13.narod.ru/fizkulturno-ozdorovitelnaya_i_sportivno-massovaya_rabota_/f1.png?rand=9610402778984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363" y="3860800"/>
            <a:ext cx="11969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6" descr="Картинка 495 из 110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64388" y="3860800"/>
            <a:ext cx="1655762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7" descr="Картинка 13 из 4545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67625" y="692150"/>
            <a:ext cx="10890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8" descr="Картинка 923 из 110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813" y="5084763"/>
            <a:ext cx="2160587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Портрет одаренного ребенка: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-180975" y="1196975"/>
            <a:ext cx="8785225" cy="5472113"/>
          </a:xfrm>
        </p:spPr>
        <p:txBody>
          <a:bodyPr/>
          <a:lstStyle/>
          <a:p>
            <a:pPr algn="just"/>
            <a:r>
              <a:rPr lang="ru-RU" sz="2000" smtClean="0"/>
              <a:t>Проявляет любопытство ко многим вещам, постоянно задает вопросы.</a:t>
            </a:r>
          </a:p>
          <a:p>
            <a:pPr algn="just"/>
            <a:r>
              <a:rPr lang="ru-RU" sz="2000" smtClean="0"/>
              <a:t>Предлагает много идей, решений задач, ответов на вопросы.</a:t>
            </a:r>
          </a:p>
          <a:p>
            <a:pPr algn="just"/>
            <a:r>
              <a:rPr lang="ru-RU" sz="2000" smtClean="0"/>
              <a:t>Свободно высказывает свое мнение, настойчиво, энергично </a:t>
            </a:r>
          </a:p>
          <a:p>
            <a:pPr algn="just">
              <a:buFont typeface="Wingdings 2" pitchFamily="18" charset="2"/>
              <a:buNone/>
            </a:pPr>
            <a:r>
              <a:rPr lang="ru-RU" sz="2000" smtClean="0"/>
              <a:t>      отстаивает его.</a:t>
            </a:r>
          </a:p>
          <a:p>
            <a:pPr algn="just"/>
            <a:r>
              <a:rPr lang="ru-RU" sz="2000" smtClean="0"/>
              <a:t>Склонен к рискованным действиям.</a:t>
            </a:r>
          </a:p>
          <a:p>
            <a:pPr algn="just"/>
            <a:r>
              <a:rPr lang="ru-RU" sz="2000" smtClean="0"/>
              <a:t>Обладает богатой фантазией, воображением.</a:t>
            </a:r>
          </a:p>
          <a:p>
            <a:pPr algn="just">
              <a:buFont typeface="Wingdings 2" pitchFamily="18" charset="2"/>
              <a:buNone/>
            </a:pPr>
            <a:r>
              <a:rPr lang="ru-RU" sz="2000" smtClean="0"/>
              <a:t>     Часто озабочен преобразованием, улучшением  общества,</a:t>
            </a:r>
          </a:p>
          <a:p>
            <a:pPr algn="just">
              <a:buFont typeface="Wingdings 2" pitchFamily="18" charset="2"/>
              <a:buNone/>
            </a:pPr>
            <a:r>
              <a:rPr lang="ru-RU" sz="2000" smtClean="0"/>
              <a:t>      предметов.</a:t>
            </a:r>
          </a:p>
          <a:p>
            <a:pPr algn="just"/>
            <a:r>
              <a:rPr lang="ru-RU" sz="2000" smtClean="0"/>
              <a:t>Обладает хорошо развитым чувством юмора, видит юмор </a:t>
            </a:r>
          </a:p>
          <a:p>
            <a:pPr algn="just">
              <a:buFont typeface="Wingdings 2" pitchFamily="18" charset="2"/>
              <a:buNone/>
            </a:pPr>
            <a:r>
              <a:rPr lang="ru-RU" sz="2000" smtClean="0"/>
              <a:t>      в ситуациях, которые могут не казаться другим смешными.</a:t>
            </a:r>
          </a:p>
          <a:p>
            <a:pPr algn="just"/>
            <a:r>
              <a:rPr lang="ru-RU" sz="2000" smtClean="0"/>
              <a:t>Чувствителен к красоте, внимателен к эстетике вещей.</a:t>
            </a:r>
          </a:p>
          <a:p>
            <a:pPr algn="just"/>
            <a:r>
              <a:rPr lang="ru-RU" sz="2000" smtClean="0"/>
              <a:t>Не конфликтен, не приспособленец, не боится отличиться от других.</a:t>
            </a:r>
          </a:p>
          <a:p>
            <a:pPr algn="just"/>
            <a:r>
              <a:rPr lang="ru-RU" sz="2000" smtClean="0"/>
              <a:t>Конструктивно критичен, не принимает авторитарных указаний без критического изучения.</a:t>
            </a:r>
          </a:p>
          <a:p>
            <a:pPr algn="just"/>
            <a:r>
              <a:rPr lang="ru-RU" sz="2000" smtClean="0"/>
              <a:t>Стремится к самовыражению, творческому использованию предметов.</a:t>
            </a:r>
          </a:p>
        </p:txBody>
      </p:sp>
      <p:pic>
        <p:nvPicPr>
          <p:cNvPr id="9220" name="Рисунок 3" descr="http://www.motivators.ru/sites/default/files/imagecache/main-motivator/motivator-25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1989138"/>
            <a:ext cx="19796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Задачи педагога  в работе с одаренными детьми :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7740650" cy="4708525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 Создание творческой среды для развития талантов детей</a:t>
            </a:r>
            <a:r>
              <a:rPr lang="ru-RU" i="1" dirty="0" smtClean="0"/>
              <a:t>. (Творчество –</a:t>
            </a:r>
            <a:r>
              <a:rPr lang="ru-RU" dirty="0" smtClean="0"/>
              <a:t> деятельность, порождающая нечто качественно новое и отличающееся неповторимостью, оригинальностью)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 Создание системы поддержки талантливых и одаренных  детей на уровне муниципалитета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Определение этапов, форм, принципов и направлений педагогической деятельности в работе с талантливыми детьми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Развитие талантливых и высокомотивированных детей в рамках общеобразовательного учреждения;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Помощь одарённым учащимся в самореализации их творческой направленности;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Выбор дальнейшего жизненного пути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44034" name="Рисунок 10" descr="http://im7-tub-ru.yandex.net/i?id=178618057-21-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304" y="1921416"/>
            <a:ext cx="1835696" cy="193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0" name="Picture 8" descr="http://im8-tub-ru.yandex.net/i?id=410963222-37-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8962" y="5373216"/>
            <a:ext cx="1840640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5089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система работы с талантливыми (одаренными) детьми  строится на четырех базовых идеях: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7885113" cy="4708525"/>
          </a:xfrm>
        </p:spPr>
        <p:txBody>
          <a:bodyPr>
            <a:normAutofit fontScale="850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-  осознание </a:t>
            </a:r>
            <a:r>
              <a:rPr lang="ru-RU" dirty="0" err="1" smtClean="0"/>
              <a:t>самоценности</a:t>
            </a:r>
            <a:r>
              <a:rPr lang="ru-RU" dirty="0" smtClean="0"/>
              <a:t> каждого школьника как уникальной, неповторимой личности;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- неисчерпаемость возможностей развития каждого ребенка, в том числе его творческих способностей;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- приоритет внутренней свободы перед внешней,</a:t>
            </a:r>
            <a:r>
              <a:rPr lang="ru-RU" b="1" dirty="0" smtClean="0"/>
              <a:t> </a:t>
            </a:r>
            <a:r>
              <a:rPr lang="ru-RU" dirty="0" smtClean="0"/>
              <a:t>как свободы, необходимой для творческого саморазвития;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- понимание природы творческого саморазвития как интегральной характеристики «самости», изначальными компонентами которой являются самопознание, творческое самоопределение, самоорганизация, самоуправление, творческое самосовершенствование и самореализация      личности школьника.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4" name="Рисунок 3" descr="Картинка 591 из 110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04248" y="4509120"/>
            <a:ext cx="2123728" cy="2088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590</TotalTime>
  <Words>640</Words>
  <Application>Microsoft Office PowerPoint</Application>
  <PresentationFormat>Экран (4:3)</PresentationFormat>
  <Paragraphs>117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Создание творческой среды и система поддержки талантливых детей</vt:lpstr>
      <vt:lpstr>Слайд 2</vt:lpstr>
      <vt:lpstr>Слайд 3</vt:lpstr>
      <vt:lpstr>Слайд 4</vt:lpstr>
      <vt:lpstr>Каких детей считают одаренными?</vt:lpstr>
      <vt:lpstr>Одаренность бывает:</vt:lpstr>
      <vt:lpstr>Портрет одаренного ребенка:</vt:lpstr>
      <vt:lpstr>Задачи педагога  в работе с одаренными детьми :   </vt:lpstr>
      <vt:lpstr>Педагогическая система работы с талантливыми (одаренными) детьми  строится на четырех базовых идеях: </vt:lpstr>
      <vt:lpstr>Этапы работы с одаренными детьми: </vt:lpstr>
      <vt:lpstr>2 этап: деятельностный  </vt:lpstr>
      <vt:lpstr>3 этап: констатирующий  </vt:lpstr>
      <vt:lpstr>Принципы педагогической деятельности  в работе с одаренными детьми: </vt:lpstr>
      <vt:lpstr>Формы работы с одаренными учащимися </vt:lpstr>
      <vt:lpstr>  Направления образовательно-воспитательного процесса в работе с одаренными детьми:</vt:lpstr>
      <vt:lpstr>Работа с преподавателями образовательного учреждения </vt:lpstr>
      <vt:lpstr>Работа с родителями одаренных детей </vt:lpstr>
      <vt:lpstr>Помощь одаренным учащимся в самореализации их творческой направленности - 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выявления одарённых детей в начальных классах</dc:title>
  <dc:creator>User</dc:creator>
  <cp:lastModifiedBy>Vlad</cp:lastModifiedBy>
  <cp:revision>53</cp:revision>
  <dcterms:created xsi:type="dcterms:W3CDTF">2011-01-08T13:37:13Z</dcterms:created>
  <dcterms:modified xsi:type="dcterms:W3CDTF">2013-07-03T17:56:31Z</dcterms:modified>
</cp:coreProperties>
</file>