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6" r:id="rId9"/>
    <p:sldId id="271" r:id="rId10"/>
    <p:sldId id="265" r:id="rId11"/>
    <p:sldId id="264" r:id="rId12"/>
    <p:sldId id="274" r:id="rId13"/>
    <p:sldId id="267" r:id="rId14"/>
    <p:sldId id="270" r:id="rId15"/>
    <p:sldId id="273" r:id="rId16"/>
    <p:sldId id="268" r:id="rId17"/>
    <p:sldId id="263" r:id="rId18"/>
    <p:sldId id="272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77558E-CFA5-423C-B5FB-04B56C6D29A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391A6FE-1272-4897-B54B-55B97825C0B6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Мотивация</a:t>
          </a:r>
          <a:endParaRPr lang="ru-RU" sz="2500" b="1" dirty="0">
            <a:solidFill>
              <a:schemeClr val="tx1"/>
            </a:solidFill>
          </a:endParaRPr>
        </a:p>
      </dgm:t>
    </dgm:pt>
    <dgm:pt modelId="{728E7783-D4B5-4182-A6B4-63E81A014D79}" type="parTrans" cxnId="{C711663D-72DA-4966-A4D9-DC5095303350}">
      <dgm:prSet/>
      <dgm:spPr/>
      <dgm:t>
        <a:bodyPr/>
        <a:lstStyle/>
        <a:p>
          <a:endParaRPr lang="ru-RU"/>
        </a:p>
      </dgm:t>
    </dgm:pt>
    <dgm:pt modelId="{B9A98E95-03F6-4A83-B112-6DD8885D70A5}" type="sibTrans" cxnId="{C711663D-72DA-4966-A4D9-DC5095303350}">
      <dgm:prSet/>
      <dgm:spPr/>
      <dgm:t>
        <a:bodyPr/>
        <a:lstStyle/>
        <a:p>
          <a:endParaRPr lang="ru-RU"/>
        </a:p>
      </dgm:t>
    </dgm:pt>
    <dgm:pt modelId="{F2634CF9-54EA-4BE3-988F-77FAB58F37D5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tx1"/>
              </a:solidFill>
            </a:rPr>
            <a:t>Пробное</a:t>
          </a:r>
          <a:r>
            <a:rPr lang="ru-RU" sz="2500" b="1" dirty="0" smtClean="0">
              <a:solidFill>
                <a:schemeClr val="tx1"/>
              </a:solidFill>
            </a:rPr>
            <a:t> </a:t>
          </a:r>
          <a:r>
            <a:rPr lang="ru-RU" sz="3600" b="1" dirty="0" smtClean="0">
              <a:solidFill>
                <a:schemeClr val="tx1"/>
              </a:solidFill>
            </a:rPr>
            <a:t>действие</a:t>
          </a:r>
          <a:endParaRPr lang="ru-RU" sz="2500" b="1" dirty="0">
            <a:solidFill>
              <a:schemeClr val="tx1"/>
            </a:solidFill>
          </a:endParaRPr>
        </a:p>
      </dgm:t>
    </dgm:pt>
    <dgm:pt modelId="{29BBD8CD-2DDA-405F-A462-0753ABC00D86}" type="parTrans" cxnId="{E3DEADCB-1390-4378-ABF4-EA93124EF0B7}">
      <dgm:prSet/>
      <dgm:spPr/>
      <dgm:t>
        <a:bodyPr/>
        <a:lstStyle/>
        <a:p>
          <a:endParaRPr lang="ru-RU"/>
        </a:p>
      </dgm:t>
    </dgm:pt>
    <dgm:pt modelId="{052B1987-0803-4490-B57E-8765EE7F033F}" type="sibTrans" cxnId="{E3DEADCB-1390-4378-ABF4-EA93124EF0B7}">
      <dgm:prSet/>
      <dgm:spPr/>
      <dgm:t>
        <a:bodyPr/>
        <a:lstStyle/>
        <a:p>
          <a:endParaRPr lang="ru-RU"/>
        </a:p>
      </dgm:t>
    </dgm:pt>
    <dgm:pt modelId="{DC74C369-3644-4A9E-9117-8677B0A86477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Затруднение(коллизии</a:t>
          </a:r>
          <a:r>
            <a:rPr lang="ru-RU" sz="3200" b="1" dirty="0" smtClean="0">
              <a:solidFill>
                <a:schemeClr val="tx1"/>
              </a:solidFill>
            </a:rPr>
            <a:t>)</a:t>
          </a:r>
          <a:endParaRPr lang="ru-RU" sz="3200" b="1" dirty="0">
            <a:solidFill>
              <a:schemeClr val="tx1"/>
            </a:solidFill>
          </a:endParaRPr>
        </a:p>
      </dgm:t>
    </dgm:pt>
    <dgm:pt modelId="{5C32CCBD-8244-4AB3-8EFE-4C61FB1C02C7}" type="parTrans" cxnId="{2DEB88CE-E7CC-4917-BFB8-F3A57E3811C4}">
      <dgm:prSet/>
      <dgm:spPr/>
      <dgm:t>
        <a:bodyPr/>
        <a:lstStyle/>
        <a:p>
          <a:endParaRPr lang="ru-RU"/>
        </a:p>
      </dgm:t>
    </dgm:pt>
    <dgm:pt modelId="{1DD9D132-E21C-454F-9DB3-E841302ECDAE}" type="sibTrans" cxnId="{2DEB88CE-E7CC-4917-BFB8-F3A57E3811C4}">
      <dgm:prSet/>
      <dgm:spPr/>
      <dgm:t>
        <a:bodyPr/>
        <a:lstStyle/>
        <a:p>
          <a:endParaRPr lang="ru-RU"/>
        </a:p>
      </dgm:t>
    </dgm:pt>
    <dgm:pt modelId="{23AA32B3-B979-4BB2-A49D-E250D708372A}">
      <dgm:prSet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Реализация проекта выхода из затруднения</a:t>
          </a:r>
          <a:endParaRPr lang="ru-RU" sz="3200" b="1" dirty="0">
            <a:solidFill>
              <a:schemeClr val="tx1"/>
            </a:solidFill>
          </a:endParaRPr>
        </a:p>
      </dgm:t>
    </dgm:pt>
    <dgm:pt modelId="{0FBE62B7-1888-4954-AC88-2A306F146981}" type="parTrans" cxnId="{B62EB1A0-0506-445D-A783-4928AE2F66F5}">
      <dgm:prSet/>
      <dgm:spPr/>
      <dgm:t>
        <a:bodyPr/>
        <a:lstStyle/>
        <a:p>
          <a:endParaRPr lang="ru-RU"/>
        </a:p>
      </dgm:t>
    </dgm:pt>
    <dgm:pt modelId="{C106E79F-792B-4B25-A5C6-F79096C43CE5}" type="sibTrans" cxnId="{B62EB1A0-0506-445D-A783-4928AE2F66F5}">
      <dgm:prSet/>
      <dgm:spPr/>
      <dgm:t>
        <a:bodyPr/>
        <a:lstStyle/>
        <a:p>
          <a:endParaRPr lang="ru-RU"/>
        </a:p>
      </dgm:t>
    </dgm:pt>
    <dgm:pt modelId="{34CF0E8C-921A-4646-BDCC-467A9BFFFF6F}">
      <dgm:prSet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Самоконтроль и самооценка </a:t>
          </a:r>
          <a:endParaRPr lang="ru-RU" sz="3200" b="1" dirty="0">
            <a:solidFill>
              <a:schemeClr val="tx1"/>
            </a:solidFill>
          </a:endParaRPr>
        </a:p>
      </dgm:t>
    </dgm:pt>
    <dgm:pt modelId="{F4111829-E169-461A-A5CF-0A3B5A5DE65A}" type="parTrans" cxnId="{14E2FF64-2D90-4A51-8AEF-344F9888CE01}">
      <dgm:prSet/>
      <dgm:spPr/>
      <dgm:t>
        <a:bodyPr/>
        <a:lstStyle/>
        <a:p>
          <a:endParaRPr lang="ru-RU"/>
        </a:p>
      </dgm:t>
    </dgm:pt>
    <dgm:pt modelId="{D2477FE9-E3D4-4A1D-9BA3-4928472872B1}" type="sibTrans" cxnId="{14E2FF64-2D90-4A51-8AEF-344F9888CE01}">
      <dgm:prSet/>
      <dgm:spPr/>
      <dgm:t>
        <a:bodyPr/>
        <a:lstStyle/>
        <a:p>
          <a:endParaRPr lang="ru-RU"/>
        </a:p>
      </dgm:t>
    </dgm:pt>
    <dgm:pt modelId="{1DD4D1ED-7F24-4C70-9762-7832F2A40A39}" type="pres">
      <dgm:prSet presAssocID="{4677558E-CFA5-423C-B5FB-04B56C6D29A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7EBCA2-E5E5-4DD9-9E0D-1114E0F2D282}" type="pres">
      <dgm:prSet presAssocID="{4677558E-CFA5-423C-B5FB-04B56C6D29AE}" presName="dummyMaxCanvas" presStyleCnt="0">
        <dgm:presLayoutVars/>
      </dgm:prSet>
      <dgm:spPr/>
    </dgm:pt>
    <dgm:pt modelId="{C18E713F-1BAD-4CA3-96AF-0F737A025751}" type="pres">
      <dgm:prSet presAssocID="{4677558E-CFA5-423C-B5FB-04B56C6D29AE}" presName="FiveNodes_1" presStyleLbl="node1" presStyleIdx="0" presStyleCnt="5" custLinFactNeighborX="-1101" custLinFactNeighborY="-8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93FEC3-9166-4B9C-A4A5-6C3540E676BC}" type="pres">
      <dgm:prSet presAssocID="{4677558E-CFA5-423C-B5FB-04B56C6D29AE}" presName="FiveNodes_2" presStyleLbl="node1" presStyleIdx="1" presStyleCnt="5" custLinFactNeighborX="237" custLinFactNeighborY="-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CA8B7-2FD5-4E80-89E9-083C99871642}" type="pres">
      <dgm:prSet presAssocID="{4677558E-CFA5-423C-B5FB-04B56C6D29AE}" presName="FiveNodes_3" presStyleLbl="node1" presStyleIdx="2" presStyleCnt="5" custScaleX="115717" custLinFactNeighborX="473" custLinFactNeighborY="-2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50F5F-AB25-4997-947A-94B8318C6AE4}" type="pres">
      <dgm:prSet presAssocID="{4677558E-CFA5-423C-B5FB-04B56C6D29AE}" presName="FiveNodes_4" presStyleLbl="node1" presStyleIdx="3" presStyleCnt="5" custScaleX="113206" custLinFactNeighborX="1810" custLinFactNeighborY="-3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48D3E-8E61-44C5-ADF8-332D6A409841}" type="pres">
      <dgm:prSet presAssocID="{4677558E-CFA5-423C-B5FB-04B56C6D29AE}" presName="FiveNodes_5" presStyleLbl="node1" presStyleIdx="4" presStyleCnt="5" custScaleX="111006" custLinFactNeighborX="-154" custLinFactNeighborY="-4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2F3B7-C1D7-4849-B9FB-002E572F92D3}" type="pres">
      <dgm:prSet presAssocID="{4677558E-CFA5-423C-B5FB-04B56C6D29A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6E6A7-FFCF-4E2B-BB6D-C36F6B21DF5B}" type="pres">
      <dgm:prSet presAssocID="{4677558E-CFA5-423C-B5FB-04B56C6D29A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A483A-ABF8-437D-92AB-83667B89F7DF}" type="pres">
      <dgm:prSet presAssocID="{4677558E-CFA5-423C-B5FB-04B56C6D29A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6C601-CE3F-4552-911A-9D41622269C3}" type="pres">
      <dgm:prSet presAssocID="{4677558E-CFA5-423C-B5FB-04B56C6D29A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9043C-BD84-423D-B7AE-A3088AE9C6D2}" type="pres">
      <dgm:prSet presAssocID="{4677558E-CFA5-423C-B5FB-04B56C6D29A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F6A27-1201-435E-8E26-327E4F410AF8}" type="pres">
      <dgm:prSet presAssocID="{4677558E-CFA5-423C-B5FB-04B56C6D29A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97BF6D-867E-4DC0-A6A8-58727962DEB5}" type="pres">
      <dgm:prSet presAssocID="{4677558E-CFA5-423C-B5FB-04B56C6D29A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40129-9B05-4004-8275-88D5B824851D}" type="pres">
      <dgm:prSet presAssocID="{4677558E-CFA5-423C-B5FB-04B56C6D29A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E87DD4-5FCE-4105-9736-9CBA7313F793}" type="pres">
      <dgm:prSet presAssocID="{4677558E-CFA5-423C-B5FB-04B56C6D29A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D82134-D241-450E-98C1-1922E33F8235}" type="presOf" srcId="{C106E79F-792B-4B25-A5C6-F79096C43CE5}" destId="{0DB6C601-CE3F-4552-911A-9D41622269C3}" srcOrd="0" destOrd="0" presId="urn:microsoft.com/office/officeart/2005/8/layout/vProcess5"/>
    <dgm:cxn modelId="{01E918BB-8D3D-4F20-A404-42AE30196D8E}" type="presOf" srcId="{23AA32B3-B979-4BB2-A49D-E250D708372A}" destId="{73C50F5F-AB25-4997-947A-94B8318C6AE4}" srcOrd="0" destOrd="0" presId="urn:microsoft.com/office/officeart/2005/8/layout/vProcess5"/>
    <dgm:cxn modelId="{E3DEADCB-1390-4378-ABF4-EA93124EF0B7}" srcId="{4677558E-CFA5-423C-B5FB-04B56C6D29AE}" destId="{F2634CF9-54EA-4BE3-988F-77FAB58F37D5}" srcOrd="1" destOrd="0" parTransId="{29BBD8CD-2DDA-405F-A462-0753ABC00D86}" sibTransId="{052B1987-0803-4490-B57E-8765EE7F033F}"/>
    <dgm:cxn modelId="{406E22BE-50CA-485D-A6AF-DFF614D04117}" type="presOf" srcId="{4677558E-CFA5-423C-B5FB-04B56C6D29AE}" destId="{1DD4D1ED-7F24-4C70-9762-7832F2A40A39}" srcOrd="0" destOrd="0" presId="urn:microsoft.com/office/officeart/2005/8/layout/vProcess5"/>
    <dgm:cxn modelId="{E42F09B4-B27C-4188-A0F6-23B12657F619}" type="presOf" srcId="{23AA32B3-B979-4BB2-A49D-E250D708372A}" destId="{C8340129-9B05-4004-8275-88D5B824851D}" srcOrd="1" destOrd="0" presId="urn:microsoft.com/office/officeart/2005/8/layout/vProcess5"/>
    <dgm:cxn modelId="{BDEF1AFE-F81B-4F60-934A-353A87817D07}" type="presOf" srcId="{F2634CF9-54EA-4BE3-988F-77FAB58F37D5}" destId="{E27F6A27-1201-435E-8E26-327E4F410AF8}" srcOrd="1" destOrd="0" presId="urn:microsoft.com/office/officeart/2005/8/layout/vProcess5"/>
    <dgm:cxn modelId="{AACEF452-DABE-4BAC-A2D1-CBD38A502FFB}" type="presOf" srcId="{B391A6FE-1272-4897-B54B-55B97825C0B6}" destId="{C18E713F-1BAD-4CA3-96AF-0F737A025751}" srcOrd="0" destOrd="0" presId="urn:microsoft.com/office/officeart/2005/8/layout/vProcess5"/>
    <dgm:cxn modelId="{B62EB1A0-0506-445D-A783-4928AE2F66F5}" srcId="{4677558E-CFA5-423C-B5FB-04B56C6D29AE}" destId="{23AA32B3-B979-4BB2-A49D-E250D708372A}" srcOrd="3" destOrd="0" parTransId="{0FBE62B7-1888-4954-AC88-2A306F146981}" sibTransId="{C106E79F-792B-4B25-A5C6-F79096C43CE5}"/>
    <dgm:cxn modelId="{5777E55F-12ED-4420-A464-0D4EDE54F4DD}" type="presOf" srcId="{052B1987-0803-4490-B57E-8765EE7F033F}" destId="{C7E6E6A7-FFCF-4E2B-BB6D-C36F6B21DF5B}" srcOrd="0" destOrd="0" presId="urn:microsoft.com/office/officeart/2005/8/layout/vProcess5"/>
    <dgm:cxn modelId="{E8AB40D6-B36B-4867-AE99-7A1FC6AB340D}" type="presOf" srcId="{F2634CF9-54EA-4BE3-988F-77FAB58F37D5}" destId="{8D93FEC3-9166-4B9C-A4A5-6C3540E676BC}" srcOrd="0" destOrd="0" presId="urn:microsoft.com/office/officeart/2005/8/layout/vProcess5"/>
    <dgm:cxn modelId="{DEB1061B-37C8-420D-93DC-6F1961F38AFC}" type="presOf" srcId="{DC74C369-3644-4A9E-9117-8677B0A86477}" destId="{2DECA8B7-2FD5-4E80-89E9-083C99871642}" srcOrd="0" destOrd="0" presId="urn:microsoft.com/office/officeart/2005/8/layout/vProcess5"/>
    <dgm:cxn modelId="{C711663D-72DA-4966-A4D9-DC5095303350}" srcId="{4677558E-CFA5-423C-B5FB-04B56C6D29AE}" destId="{B391A6FE-1272-4897-B54B-55B97825C0B6}" srcOrd="0" destOrd="0" parTransId="{728E7783-D4B5-4182-A6B4-63E81A014D79}" sibTransId="{B9A98E95-03F6-4A83-B112-6DD8885D70A5}"/>
    <dgm:cxn modelId="{822A92ED-A7E0-4D95-9474-DD1446F5426A}" type="presOf" srcId="{1DD9D132-E21C-454F-9DB3-E841302ECDAE}" destId="{EEAA483A-ABF8-437D-92AB-83667B89F7DF}" srcOrd="0" destOrd="0" presId="urn:microsoft.com/office/officeart/2005/8/layout/vProcess5"/>
    <dgm:cxn modelId="{15E400DB-2F5F-473F-9FF7-180EBFAE5B68}" type="presOf" srcId="{B9A98E95-03F6-4A83-B112-6DD8885D70A5}" destId="{DB62F3B7-C1D7-4849-B9FB-002E572F92D3}" srcOrd="0" destOrd="0" presId="urn:microsoft.com/office/officeart/2005/8/layout/vProcess5"/>
    <dgm:cxn modelId="{93208E93-4AB2-4AEC-B2E0-A785999CA8FF}" type="presOf" srcId="{DC74C369-3644-4A9E-9117-8677B0A86477}" destId="{7C97BF6D-867E-4DC0-A6A8-58727962DEB5}" srcOrd="1" destOrd="0" presId="urn:microsoft.com/office/officeart/2005/8/layout/vProcess5"/>
    <dgm:cxn modelId="{0E338776-0010-443D-A3F7-4880365F1381}" type="presOf" srcId="{B391A6FE-1272-4897-B54B-55B97825C0B6}" destId="{8DA9043C-BD84-423D-B7AE-A3088AE9C6D2}" srcOrd="1" destOrd="0" presId="urn:microsoft.com/office/officeart/2005/8/layout/vProcess5"/>
    <dgm:cxn modelId="{14E2FF64-2D90-4A51-8AEF-344F9888CE01}" srcId="{4677558E-CFA5-423C-B5FB-04B56C6D29AE}" destId="{34CF0E8C-921A-4646-BDCC-467A9BFFFF6F}" srcOrd="4" destOrd="0" parTransId="{F4111829-E169-461A-A5CF-0A3B5A5DE65A}" sibTransId="{D2477FE9-E3D4-4A1D-9BA3-4928472872B1}"/>
    <dgm:cxn modelId="{352E2921-2E68-46A2-B52C-539B9E67916A}" type="presOf" srcId="{34CF0E8C-921A-4646-BDCC-467A9BFFFF6F}" destId="{C6E87DD4-5FCE-4105-9736-9CBA7313F793}" srcOrd="1" destOrd="0" presId="urn:microsoft.com/office/officeart/2005/8/layout/vProcess5"/>
    <dgm:cxn modelId="{2DEB88CE-E7CC-4917-BFB8-F3A57E3811C4}" srcId="{4677558E-CFA5-423C-B5FB-04B56C6D29AE}" destId="{DC74C369-3644-4A9E-9117-8677B0A86477}" srcOrd="2" destOrd="0" parTransId="{5C32CCBD-8244-4AB3-8EFE-4C61FB1C02C7}" sibTransId="{1DD9D132-E21C-454F-9DB3-E841302ECDAE}"/>
    <dgm:cxn modelId="{6663927E-3367-4CC4-A4B8-9CD7D0D671BC}" type="presOf" srcId="{34CF0E8C-921A-4646-BDCC-467A9BFFFF6F}" destId="{17D48D3E-8E61-44C5-ADF8-332D6A409841}" srcOrd="0" destOrd="0" presId="urn:microsoft.com/office/officeart/2005/8/layout/vProcess5"/>
    <dgm:cxn modelId="{70EAD06C-3E97-405D-9AD9-F3576445EC29}" type="presParOf" srcId="{1DD4D1ED-7F24-4C70-9762-7832F2A40A39}" destId="{DE7EBCA2-E5E5-4DD9-9E0D-1114E0F2D282}" srcOrd="0" destOrd="0" presId="urn:microsoft.com/office/officeart/2005/8/layout/vProcess5"/>
    <dgm:cxn modelId="{9292F828-F6B6-41C7-87F7-2AA586ADF14A}" type="presParOf" srcId="{1DD4D1ED-7F24-4C70-9762-7832F2A40A39}" destId="{C18E713F-1BAD-4CA3-96AF-0F737A025751}" srcOrd="1" destOrd="0" presId="urn:microsoft.com/office/officeart/2005/8/layout/vProcess5"/>
    <dgm:cxn modelId="{634089C3-F6F6-48B0-BF68-1257F2C31373}" type="presParOf" srcId="{1DD4D1ED-7F24-4C70-9762-7832F2A40A39}" destId="{8D93FEC3-9166-4B9C-A4A5-6C3540E676BC}" srcOrd="2" destOrd="0" presId="urn:microsoft.com/office/officeart/2005/8/layout/vProcess5"/>
    <dgm:cxn modelId="{85965DAC-2DE8-4B49-89C6-1EB09911FE1F}" type="presParOf" srcId="{1DD4D1ED-7F24-4C70-9762-7832F2A40A39}" destId="{2DECA8B7-2FD5-4E80-89E9-083C99871642}" srcOrd="3" destOrd="0" presId="urn:microsoft.com/office/officeart/2005/8/layout/vProcess5"/>
    <dgm:cxn modelId="{A084F944-4BE8-4617-AF7A-8548A370539D}" type="presParOf" srcId="{1DD4D1ED-7F24-4C70-9762-7832F2A40A39}" destId="{73C50F5F-AB25-4997-947A-94B8318C6AE4}" srcOrd="4" destOrd="0" presId="urn:microsoft.com/office/officeart/2005/8/layout/vProcess5"/>
    <dgm:cxn modelId="{1011DCEC-22F3-4773-9711-E9FE27842C5C}" type="presParOf" srcId="{1DD4D1ED-7F24-4C70-9762-7832F2A40A39}" destId="{17D48D3E-8E61-44C5-ADF8-332D6A409841}" srcOrd="5" destOrd="0" presId="urn:microsoft.com/office/officeart/2005/8/layout/vProcess5"/>
    <dgm:cxn modelId="{49B2519A-C8C2-4D48-92EC-D33439F276A0}" type="presParOf" srcId="{1DD4D1ED-7F24-4C70-9762-7832F2A40A39}" destId="{DB62F3B7-C1D7-4849-B9FB-002E572F92D3}" srcOrd="6" destOrd="0" presId="urn:microsoft.com/office/officeart/2005/8/layout/vProcess5"/>
    <dgm:cxn modelId="{5E9319B6-A491-42BA-AF18-1A1290B7EC27}" type="presParOf" srcId="{1DD4D1ED-7F24-4C70-9762-7832F2A40A39}" destId="{C7E6E6A7-FFCF-4E2B-BB6D-C36F6B21DF5B}" srcOrd="7" destOrd="0" presId="urn:microsoft.com/office/officeart/2005/8/layout/vProcess5"/>
    <dgm:cxn modelId="{F063EEF2-58A8-4CA3-9401-7612EC62FB91}" type="presParOf" srcId="{1DD4D1ED-7F24-4C70-9762-7832F2A40A39}" destId="{EEAA483A-ABF8-437D-92AB-83667B89F7DF}" srcOrd="8" destOrd="0" presId="urn:microsoft.com/office/officeart/2005/8/layout/vProcess5"/>
    <dgm:cxn modelId="{471D5BD6-4EF9-462A-BC62-398524CDDB9A}" type="presParOf" srcId="{1DD4D1ED-7F24-4C70-9762-7832F2A40A39}" destId="{0DB6C601-CE3F-4552-911A-9D41622269C3}" srcOrd="9" destOrd="0" presId="urn:microsoft.com/office/officeart/2005/8/layout/vProcess5"/>
    <dgm:cxn modelId="{DDB778F3-58AD-4FDD-9D22-A35A546F5467}" type="presParOf" srcId="{1DD4D1ED-7F24-4C70-9762-7832F2A40A39}" destId="{8DA9043C-BD84-423D-B7AE-A3088AE9C6D2}" srcOrd="10" destOrd="0" presId="urn:microsoft.com/office/officeart/2005/8/layout/vProcess5"/>
    <dgm:cxn modelId="{68F8E24D-E2D3-4BA6-B3DE-6DDA642F2001}" type="presParOf" srcId="{1DD4D1ED-7F24-4C70-9762-7832F2A40A39}" destId="{E27F6A27-1201-435E-8E26-327E4F410AF8}" srcOrd="11" destOrd="0" presId="urn:microsoft.com/office/officeart/2005/8/layout/vProcess5"/>
    <dgm:cxn modelId="{4B1BCB41-0D52-4DEC-83E8-3A94B11AF847}" type="presParOf" srcId="{1DD4D1ED-7F24-4C70-9762-7832F2A40A39}" destId="{7C97BF6D-867E-4DC0-A6A8-58727962DEB5}" srcOrd="12" destOrd="0" presId="urn:microsoft.com/office/officeart/2005/8/layout/vProcess5"/>
    <dgm:cxn modelId="{0BFC624E-2071-45D6-AFC5-892CD7E3A632}" type="presParOf" srcId="{1DD4D1ED-7F24-4C70-9762-7832F2A40A39}" destId="{C8340129-9B05-4004-8275-88D5B824851D}" srcOrd="13" destOrd="0" presId="urn:microsoft.com/office/officeart/2005/8/layout/vProcess5"/>
    <dgm:cxn modelId="{47D446EE-7572-4C00-894F-7489347003B0}" type="presParOf" srcId="{1DD4D1ED-7F24-4C70-9762-7832F2A40A39}" destId="{C6E87DD4-5FCE-4105-9736-9CBA7313F79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8E713F-1BAD-4CA3-96AF-0F737A025751}">
      <dsp:nvSpPr>
        <dsp:cNvPr id="0" name=""/>
        <dsp:cNvSpPr/>
      </dsp:nvSpPr>
      <dsp:spPr>
        <a:xfrm>
          <a:off x="-180020" y="0"/>
          <a:ext cx="6542646" cy="894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Мотивация</a:t>
          </a:r>
          <a:endParaRPr lang="ru-RU" sz="2500" b="1" kern="1200" dirty="0">
            <a:solidFill>
              <a:schemeClr val="tx1"/>
            </a:solidFill>
          </a:endParaRPr>
        </a:p>
      </dsp:txBody>
      <dsp:txXfrm>
        <a:off x="-180020" y="0"/>
        <a:ext cx="5525335" cy="894339"/>
      </dsp:txXfrm>
    </dsp:sp>
    <dsp:sp modelId="{8D93FEC3-9166-4B9C-A4A5-6C3540E676BC}">
      <dsp:nvSpPr>
        <dsp:cNvPr id="0" name=""/>
        <dsp:cNvSpPr/>
      </dsp:nvSpPr>
      <dsp:spPr>
        <a:xfrm>
          <a:off x="324059" y="1008116"/>
          <a:ext cx="6542646" cy="894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</a:rPr>
            <a:t>Пробное</a:t>
          </a:r>
          <a:r>
            <a:rPr lang="ru-RU" sz="2500" b="1" kern="1200" dirty="0" smtClean="0">
              <a:solidFill>
                <a:schemeClr val="tx1"/>
              </a:solidFill>
            </a:rPr>
            <a:t> </a:t>
          </a:r>
          <a:r>
            <a:rPr lang="ru-RU" sz="3600" b="1" kern="1200" dirty="0" smtClean="0">
              <a:solidFill>
                <a:schemeClr val="tx1"/>
              </a:solidFill>
            </a:rPr>
            <a:t>действие</a:t>
          </a:r>
          <a:endParaRPr lang="ru-RU" sz="2500" b="1" kern="1200" dirty="0">
            <a:solidFill>
              <a:schemeClr val="tx1"/>
            </a:solidFill>
          </a:endParaRPr>
        </a:p>
      </dsp:txBody>
      <dsp:txXfrm>
        <a:off x="324059" y="1008116"/>
        <a:ext cx="5472752" cy="894339"/>
      </dsp:txXfrm>
    </dsp:sp>
    <dsp:sp modelId="{2DECA8B7-2FD5-4E80-89E9-083C99871642}">
      <dsp:nvSpPr>
        <dsp:cNvPr id="0" name=""/>
        <dsp:cNvSpPr/>
      </dsp:nvSpPr>
      <dsp:spPr>
        <a:xfrm>
          <a:off x="313920" y="2016223"/>
          <a:ext cx="7570954" cy="894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Затруднение(коллизии</a:t>
          </a:r>
          <a:r>
            <a:rPr lang="ru-RU" sz="3200" b="1" kern="1200" dirty="0" smtClean="0">
              <a:solidFill>
                <a:schemeClr val="tx1"/>
              </a:solidFill>
            </a:rPr>
            <a:t>)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313920" y="2016223"/>
        <a:ext cx="6332904" cy="894339"/>
      </dsp:txXfrm>
    </dsp:sp>
    <dsp:sp modelId="{73C50F5F-AB25-4997-947A-94B8318C6AE4}">
      <dsp:nvSpPr>
        <dsp:cNvPr id="0" name=""/>
        <dsp:cNvSpPr/>
      </dsp:nvSpPr>
      <dsp:spPr>
        <a:xfrm>
          <a:off x="972112" y="3024339"/>
          <a:ext cx="7406668" cy="894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Реализация проекта выхода из затруднения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972112" y="3024339"/>
        <a:ext cx="6195483" cy="894339"/>
      </dsp:txXfrm>
    </dsp:sp>
    <dsp:sp modelId="{17D48D3E-8E61-44C5-ADF8-332D6A409841}">
      <dsp:nvSpPr>
        <dsp:cNvPr id="0" name=""/>
        <dsp:cNvSpPr/>
      </dsp:nvSpPr>
      <dsp:spPr>
        <a:xfrm>
          <a:off x="1404158" y="4032446"/>
          <a:ext cx="7262730" cy="894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Самоконтроль и самооценка 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1404158" y="4032446"/>
        <a:ext cx="6075083" cy="894339"/>
      </dsp:txXfrm>
    </dsp:sp>
    <dsp:sp modelId="{DB62F3B7-C1D7-4849-B9FB-002E572F92D3}">
      <dsp:nvSpPr>
        <dsp:cNvPr id="0" name=""/>
        <dsp:cNvSpPr/>
      </dsp:nvSpPr>
      <dsp:spPr>
        <a:xfrm>
          <a:off x="5781305" y="653364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5781305" y="653364"/>
        <a:ext cx="581320" cy="581320"/>
      </dsp:txXfrm>
    </dsp:sp>
    <dsp:sp modelId="{C7E6E6A7-FFCF-4E2B-BB6D-C36F6B21DF5B}">
      <dsp:nvSpPr>
        <dsp:cNvPr id="0" name=""/>
        <dsp:cNvSpPr/>
      </dsp:nvSpPr>
      <dsp:spPr>
        <a:xfrm>
          <a:off x="6269879" y="1671917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269879" y="1671917"/>
        <a:ext cx="581320" cy="581320"/>
      </dsp:txXfrm>
    </dsp:sp>
    <dsp:sp modelId="{EEAA483A-ABF8-437D-92AB-83667B89F7DF}">
      <dsp:nvSpPr>
        <dsp:cNvPr id="0" name=""/>
        <dsp:cNvSpPr/>
      </dsp:nvSpPr>
      <dsp:spPr>
        <a:xfrm>
          <a:off x="6758453" y="2675565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758453" y="2675565"/>
        <a:ext cx="581320" cy="581320"/>
      </dsp:txXfrm>
    </dsp:sp>
    <dsp:sp modelId="{0DB6C601-CE3F-4552-911A-9D41622269C3}">
      <dsp:nvSpPr>
        <dsp:cNvPr id="0" name=""/>
        <dsp:cNvSpPr/>
      </dsp:nvSpPr>
      <dsp:spPr>
        <a:xfrm>
          <a:off x="7247028" y="3704055"/>
          <a:ext cx="581320" cy="58132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7247028" y="3704055"/>
        <a:ext cx="581320" cy="581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77B464-EF70-42CB-8E56-063E2813F95A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B1429-3922-4088-BE0D-FDAA5F4FA9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1609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B1429-3922-4088-BE0D-FDAA5F4FA93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100355" name="Заметки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1061392" y="4350019"/>
            <a:ext cx="4740978" cy="3436298"/>
          </a:xfrm>
          <a:noFill/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>
              <a:spcBef>
                <a:spcPct val="0"/>
              </a:spcBef>
            </a:pPr>
            <a:endParaRPr lang="de-DE" sz="2100" dirty="0" smtClean="0">
              <a:solidFill>
                <a:srgbClr val="000000"/>
              </a:solidFill>
              <a:latin typeface="Thorndale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59D73-33F5-4844-9C24-1766DB7AB7A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E168E6-9EE2-4A78-9B39-9DABC6EBE98D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ED0094-28B0-4772-82DB-FCBF25E74C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Деятельностный</a:t>
            </a:r>
            <a:r>
              <a:rPr lang="ru-RU" dirty="0" smtClean="0"/>
              <a:t> подход- основной подход </a:t>
            </a:r>
            <a:br>
              <a:rPr lang="ru-RU" dirty="0" smtClean="0"/>
            </a:br>
            <a:r>
              <a:rPr lang="ru-RU" dirty="0" smtClean="0"/>
              <a:t>к современному уроку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4953000" cy="1752600"/>
          </a:xfrm>
        </p:spPr>
        <p:txBody>
          <a:bodyPr/>
          <a:lstStyle/>
          <a:p>
            <a:r>
              <a:rPr lang="ru-RU" sz="3200" dirty="0" smtClean="0"/>
              <a:t>Добровольская Н.Я., </a:t>
            </a:r>
            <a:r>
              <a:rPr lang="ru-RU" dirty="0" smtClean="0"/>
              <a:t>зам.директора по УВР </a:t>
            </a:r>
          </a:p>
          <a:p>
            <a:r>
              <a:rPr lang="ru-RU" dirty="0" smtClean="0"/>
              <a:t>МОУ «СОШ № 84»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0081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Деятельностный подход </a:t>
            </a:r>
            <a:endParaRPr lang="ru-RU" sz="40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96944" cy="4873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психика человека неразрывно связана с его </a:t>
            </a:r>
            <a:r>
              <a:rPr lang="ru-RU" sz="2800" b="1" dirty="0" smtClean="0"/>
              <a:t>деятельностью </a:t>
            </a:r>
            <a:r>
              <a:rPr lang="ru-RU" sz="2800" dirty="0" smtClean="0"/>
              <a:t>и деятельностью обусловлена;</a:t>
            </a:r>
          </a:p>
          <a:p>
            <a:r>
              <a:rPr lang="ru-RU" sz="2800" dirty="0" smtClean="0"/>
              <a:t> деятельность понимается как </a:t>
            </a:r>
            <a:r>
              <a:rPr lang="ru-RU" sz="2800" b="1" i="1" dirty="0" smtClean="0"/>
              <a:t>преднамеренная активность </a:t>
            </a:r>
            <a:r>
              <a:rPr lang="ru-RU" sz="2800" dirty="0" smtClean="0"/>
              <a:t>человека, проявляемая в процессе его взаимодействия с окружающим миром, и это взаимодействие заключается в </a:t>
            </a:r>
            <a:r>
              <a:rPr lang="ru-RU" sz="2800" b="1" i="1" dirty="0" smtClean="0"/>
              <a:t>решении </a:t>
            </a:r>
            <a:r>
              <a:rPr lang="ru-RU" sz="2800" dirty="0" smtClean="0"/>
              <a:t>жизненно важных </a:t>
            </a:r>
            <a:r>
              <a:rPr lang="ru-RU" sz="2800" b="1" i="1" dirty="0" smtClean="0"/>
              <a:t>задач</a:t>
            </a:r>
            <a:r>
              <a:rPr lang="ru-RU" sz="2800" i="1" dirty="0" smtClean="0"/>
              <a:t>, </a:t>
            </a:r>
            <a:r>
              <a:rPr lang="ru-RU" sz="2800" dirty="0" smtClean="0"/>
              <a:t>определяющих существование и развитие человека.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>
            <a:off x="4499994" y="1556794"/>
            <a:ext cx="3168350" cy="25202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/>
          <a:lstStyle/>
          <a:p>
            <a:pPr eaLnBrk="1" hangingPunct="1"/>
            <a:r>
              <a:rPr lang="ru-RU" b="1" i="1" dirty="0" err="1" smtClean="0">
                <a:latin typeface="+mn-lt"/>
                <a:cs typeface="Times New Roman" pitchFamily="18" charset="0"/>
              </a:rPr>
              <a:t>Деятельностный</a:t>
            </a:r>
            <a:r>
              <a:rPr lang="ru-RU" b="1" i="1" dirty="0" smtClean="0">
                <a:latin typeface="+mn-lt"/>
                <a:cs typeface="Times New Roman" pitchFamily="18" charset="0"/>
              </a:rPr>
              <a:t> подход</a:t>
            </a:r>
          </a:p>
        </p:txBody>
      </p:sp>
      <p:sp>
        <p:nvSpPr>
          <p:cNvPr id="7172" name="Содержимое 4"/>
          <p:cNvSpPr>
            <a:spLocks noGrp="1"/>
          </p:cNvSpPr>
          <p:nvPr>
            <p:ph idx="1"/>
          </p:nvPr>
        </p:nvSpPr>
        <p:spPr>
          <a:xfrm>
            <a:off x="0" y="1928813"/>
            <a:ext cx="8686800" cy="41973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искать                                 думать                                 сотрудничать</a:t>
            </a:r>
          </a:p>
          <a:p>
            <a:pPr eaLnBrk="1" hangingPunct="1">
              <a:buFont typeface="Arial" charset="0"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приниматься за дело                         </a:t>
            </a:r>
          </a:p>
          <a:p>
            <a:pPr algn="r" eaLnBrk="1" hangingPunct="1">
              <a:buFont typeface="Arial" charset="0"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адаптироваться</a:t>
            </a:r>
          </a:p>
          <a:p>
            <a:pPr eaLnBrk="1" hangingPunct="1">
              <a:buFont typeface="Arial" charset="0"/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499992" y="1484784"/>
            <a:ext cx="2560836" cy="6710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619672" y="1484784"/>
            <a:ext cx="2929508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4498975" y="1628800"/>
            <a:ext cx="1017" cy="11572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195736" y="1556792"/>
            <a:ext cx="2286000" cy="1944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7" name="Picture 10" descr="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4143375"/>
            <a:ext cx="4143375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80920" cy="12961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+mn-lt"/>
              </a:rPr>
              <a:t>Основные положения технологии </a:t>
            </a:r>
            <a:br>
              <a:rPr lang="ru-RU" sz="2800" b="1" dirty="0" smtClean="0">
                <a:solidFill>
                  <a:schemeClr val="accent1"/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/>
                </a:solidFill>
                <a:latin typeface="+mn-lt"/>
              </a:rPr>
              <a:t>деятельностного метода </a:t>
            </a:r>
            <a:r>
              <a:rPr lang="ru-RU" sz="2800" b="1" dirty="0" smtClean="0">
                <a:solidFill>
                  <a:schemeClr val="accent1"/>
                </a:solidFill>
                <a:latin typeface="+mn-lt"/>
              </a:rPr>
              <a:t>обучения</a:t>
            </a:r>
            <a:endParaRPr lang="ru-RU" sz="2800" b="1" dirty="0" smtClean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195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www.themegallery.com</a:t>
            </a:r>
          </a:p>
        </p:txBody>
      </p:sp>
      <p:sp>
        <p:nvSpPr>
          <p:cNvPr id="8196" name="Oval 7"/>
          <p:cNvSpPr>
            <a:spLocks noGrp="1" noChangeArrowheads="1"/>
          </p:cNvSpPr>
          <p:nvPr>
            <p:ph idx="1"/>
          </p:nvPr>
        </p:nvSpPr>
        <p:spPr bwMode="auto">
          <a:xfrm>
            <a:off x="539750" y="1700213"/>
            <a:ext cx="2952750" cy="33131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0650">
            <a:solidFill>
              <a:schemeClr val="tx1"/>
            </a:solidFill>
            <a:prstDash val="dash"/>
            <a:round/>
          </a:ln>
        </p:spPr>
        <p:txBody>
          <a:bodyPr wrap="none"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00FF"/>
                </a:solidFill>
              </a:rPr>
              <a:t>Процесс обучения есть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00FF"/>
                </a:solidFill>
              </a:rPr>
              <a:t>всегда обучение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1800" i="1" dirty="0" smtClean="0">
                <a:solidFill>
                  <a:srgbClr val="0000FF"/>
                </a:solidFill>
              </a:rPr>
              <a:t> деятельности</a:t>
            </a:r>
            <a:r>
              <a:rPr lang="ru-RU" sz="2000" i="1" dirty="0" smtClean="0">
                <a:solidFill>
                  <a:srgbClr val="0000FF"/>
                </a:solidFill>
              </a:rPr>
              <a:t>. </a:t>
            </a:r>
          </a:p>
          <a:p>
            <a:pPr algn="ctr">
              <a:defRPr/>
            </a:pPr>
            <a:endParaRPr lang="ru-RU" dirty="0" smtClean="0"/>
          </a:p>
        </p:txBody>
      </p:sp>
      <p:sp>
        <p:nvSpPr>
          <p:cNvPr id="8197" name="Oval 8"/>
          <p:cNvSpPr>
            <a:spLocks noChangeArrowheads="1"/>
          </p:cNvSpPr>
          <p:nvPr/>
        </p:nvSpPr>
        <p:spPr bwMode="auto">
          <a:xfrm>
            <a:off x="2843213" y="2205038"/>
            <a:ext cx="3241675" cy="363378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06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Сам процесс учения </a:t>
            </a: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должен быть </a:t>
            </a: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творческим 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8198" name="Oval 9"/>
          <p:cNvSpPr>
            <a:spLocks noChangeArrowheads="1"/>
          </p:cNvSpPr>
          <p:nvPr/>
        </p:nvSpPr>
        <p:spPr bwMode="auto">
          <a:xfrm>
            <a:off x="5364163" y="2852738"/>
            <a:ext cx="3384550" cy="33956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06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i="1" dirty="0">
              <a:solidFill>
                <a:srgbClr val="0000FF"/>
              </a:solidFill>
            </a:endParaRP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Обучение деятельности </a:t>
            </a: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предполагает </a:t>
            </a: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совместную </a:t>
            </a: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учебно-познавательную</a:t>
            </a: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 деятельность группы </a:t>
            </a: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учащихся под </a:t>
            </a:r>
          </a:p>
          <a:p>
            <a:pPr algn="ctr">
              <a:defRPr/>
            </a:pPr>
            <a:r>
              <a:rPr lang="ru-RU" i="1" dirty="0">
                <a:solidFill>
                  <a:srgbClr val="0000FF"/>
                </a:solidFill>
              </a:rPr>
              <a:t>руководством учителя. </a:t>
            </a:r>
          </a:p>
          <a:p>
            <a:pPr algn="ctr">
              <a:defRPr/>
            </a:pPr>
            <a:endParaRPr lang="ru-RU" dirty="0"/>
          </a:p>
        </p:txBody>
      </p:sp>
      <p:pic>
        <p:nvPicPr>
          <p:cNvPr id="81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5084763"/>
            <a:ext cx="1951037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nimBg="1"/>
      <p:bldP spid="8197" grpId="0" animBg="1"/>
      <p:bldP spid="81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92240" y="405526"/>
            <a:ext cx="5040744" cy="6191826"/>
            <a:chOff x="1006" y="1031"/>
            <a:chExt cx="3325" cy="2889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gray">
            <a:xfrm>
              <a:off x="2627" y="1969"/>
              <a:ext cx="126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gray">
            <a:xfrm>
              <a:off x="2627" y="2305"/>
              <a:ext cx="42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gray">
            <a:xfrm>
              <a:off x="2627" y="2641"/>
              <a:ext cx="429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>
                  <a:solidFill>
                    <a:schemeClr val="bg1"/>
                  </a:solidFill>
                </a:rPr>
                <a:t>Text</a:t>
              </a:r>
            </a:p>
          </p:txBody>
        </p:sp>
        <p:sp>
          <p:nvSpPr>
            <p:cNvPr id="45065" name="AutoShape 9"/>
            <p:cNvSpPr>
              <a:spLocks noChangeArrowheads="1"/>
            </p:cNvSpPr>
            <p:nvPr/>
          </p:nvSpPr>
          <p:spPr bwMode="gray">
            <a:xfrm>
              <a:off x="1872" y="1680"/>
              <a:ext cx="336" cy="1297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0" name="AutoShape 14"/>
            <p:cNvSpPr>
              <a:spLocks noChangeArrowheads="1"/>
            </p:cNvSpPr>
            <p:nvPr/>
          </p:nvSpPr>
          <p:spPr bwMode="gray">
            <a:xfrm>
              <a:off x="3458" y="1680"/>
              <a:ext cx="334" cy="1297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1" name="AutoShape 15"/>
            <p:cNvSpPr>
              <a:spLocks noChangeArrowheads="1"/>
            </p:cNvSpPr>
            <p:nvPr/>
          </p:nvSpPr>
          <p:spPr bwMode="gray">
            <a:xfrm>
              <a:off x="1006" y="1031"/>
              <a:ext cx="3325" cy="765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gray">
            <a:xfrm>
              <a:off x="1243" y="1199"/>
              <a:ext cx="28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4000" dirty="0">
                  <a:solidFill>
                    <a:schemeClr val="bg1"/>
                  </a:solidFill>
                </a:rPr>
                <a:t>деятельность</a:t>
              </a:r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13330" name="AutoShape 18"/>
            <p:cNvSpPr>
              <a:spLocks noChangeArrowheads="1"/>
            </p:cNvSpPr>
            <p:nvPr/>
          </p:nvSpPr>
          <p:spPr bwMode="gray">
            <a:xfrm>
              <a:off x="1006" y="3067"/>
              <a:ext cx="3325" cy="853"/>
            </a:xfrm>
            <a:prstGeom prst="can">
              <a:avLst>
                <a:gd name="adj" fmla="val 32032"/>
              </a:avLst>
            </a:pr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gray">
            <a:xfrm>
              <a:off x="1671" y="3416"/>
              <a:ext cx="2517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ru-RU" sz="4800" dirty="0">
                  <a:solidFill>
                    <a:schemeClr val="bg1"/>
                  </a:solidFill>
                </a:rPr>
                <a:t>личность</a:t>
              </a:r>
              <a:endParaRPr lang="en-US" sz="4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323528" y="1844824"/>
            <a:ext cx="8136904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/>
              <a:t>Деятельность</a:t>
            </a:r>
          </a:p>
          <a:p>
            <a:pPr algn="ctr"/>
            <a:r>
              <a:rPr lang="ru-RU" sz="3600" i="1" dirty="0" smtClean="0"/>
              <a:t> становится источником внутреннего развития школьника, формирования его творческих способностей и личностных качеств.</a:t>
            </a:r>
            <a:endParaRPr lang="ru-RU" sz="3600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251521" y="2852936"/>
            <a:ext cx="8568952" cy="3395464"/>
          </a:xfrm>
        </p:spPr>
        <p:txBody>
          <a:bodyPr>
            <a:normAutofit/>
          </a:bodyPr>
          <a:lstStyle/>
          <a:p>
            <a:pPr lvl="0"/>
            <a:r>
              <a:rPr lang="ru-RU" sz="3600" dirty="0" smtClean="0"/>
              <a:t>Деятельность по восприятию учебной информации.</a:t>
            </a:r>
          </a:p>
          <a:p>
            <a:pPr lvl="0"/>
            <a:r>
              <a:rPr lang="ru-RU" sz="3600" dirty="0" smtClean="0"/>
              <a:t>Деятельность по усвоению.</a:t>
            </a:r>
          </a:p>
          <a:p>
            <a:r>
              <a:rPr lang="ru-RU" sz="3600" dirty="0" smtClean="0"/>
              <a:t>Контрольно – корректировочная деятельность.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23528" y="404664"/>
            <a:ext cx="6912768" cy="1800200"/>
          </a:xfrm>
        </p:spPr>
        <p:txBody>
          <a:bodyPr/>
          <a:lstStyle/>
          <a:p>
            <a:pPr algn="ctr"/>
            <a:r>
              <a:rPr lang="ru-RU" sz="4000" dirty="0" smtClean="0"/>
              <a:t>Развивающее обучение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648"/>
            <a:ext cx="91440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/>
            </a:r>
            <a:br>
              <a:rPr lang="ru-RU" sz="2000" b="0" dirty="0" smtClean="0"/>
            </a:br>
            <a:r>
              <a:rPr lang="ru-RU" sz="2000" b="0" dirty="0" smtClean="0"/>
              <a:t>                                                                                                                         </a:t>
            </a: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Структура учебной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8436" name="Содержимое 2"/>
          <p:cNvSpPr>
            <a:spLocks noGrp="1"/>
          </p:cNvSpPr>
          <p:nvPr>
            <p:ph idx="4294967295"/>
          </p:nvPr>
        </p:nvSpPr>
        <p:spPr>
          <a:xfrm>
            <a:off x="827088" y="1628775"/>
            <a:ext cx="8191500" cy="4713288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323528" y="1556792"/>
          <a:ext cx="849694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91264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0" dirty="0" smtClean="0"/>
              <a:t/>
            </a:r>
            <a:br>
              <a:rPr lang="ru-RU" sz="2400" b="0" dirty="0" smtClean="0"/>
            </a:br>
            <a:r>
              <a:rPr lang="ru-RU" sz="2400" b="0" dirty="0" smtClean="0">
                <a:latin typeface="+mn-lt"/>
              </a:rPr>
              <a:t/>
            </a:r>
            <a:br>
              <a:rPr lang="ru-RU" sz="2400" b="0" dirty="0" smtClean="0">
                <a:latin typeface="+mn-lt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Базовые 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образовательные технологии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20483" name="Содержимое 3"/>
          <p:cNvSpPr>
            <a:spLocks noGrp="1"/>
          </p:cNvSpPr>
          <p:nvPr>
            <p:ph idx="1"/>
          </p:nvPr>
        </p:nvSpPr>
        <p:spPr>
          <a:xfrm>
            <a:off x="323528" y="2492896"/>
            <a:ext cx="8820472" cy="38884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b="1" dirty="0" smtClean="0"/>
              <a:t> </a:t>
            </a:r>
          </a:p>
          <a:p>
            <a:pPr marL="0" indent="0" algn="ctr">
              <a:buFont typeface="Wingdings" pitchFamily="2" charset="2"/>
              <a:buNone/>
            </a:pPr>
            <a:endParaRPr lang="ru-RU" b="1" dirty="0" smtClean="0"/>
          </a:p>
          <a:p>
            <a:pPr marL="0" indent="0" algn="ctr">
              <a:buFont typeface="Wingdings" pitchFamily="2" charset="2"/>
              <a:buNone/>
            </a:pPr>
            <a:endParaRPr lang="ru-RU" b="1" dirty="0" smtClean="0"/>
          </a:p>
          <a:p>
            <a:pPr marL="0" indent="0" algn="ctr">
              <a:buFont typeface="Wingdings" pitchFamily="2" charset="2"/>
              <a:buNone/>
            </a:pPr>
            <a:endParaRPr lang="ru-RU" b="1" dirty="0" smtClean="0"/>
          </a:p>
          <a:p>
            <a:pPr marL="0" indent="0" algn="ctr">
              <a:buFont typeface="Wingdings" pitchFamily="2" charset="2"/>
              <a:buNone/>
            </a:pPr>
            <a:endParaRPr lang="ru-RU" b="1" dirty="0" smtClean="0"/>
          </a:p>
          <a:p>
            <a:pPr marL="0" indent="0" algn="ctr">
              <a:buFont typeface="Wingdings" pitchFamily="2" charset="2"/>
              <a:buNone/>
            </a:pPr>
            <a:endParaRPr lang="ru-RU" sz="2000" dirty="0" smtClean="0"/>
          </a:p>
          <a:p>
            <a:pPr marL="0" indent="0" algn="ctr">
              <a:buFont typeface="Wingdings" pitchFamily="2" charset="2"/>
              <a:buNone/>
            </a:pPr>
            <a:endParaRPr lang="ru-RU" sz="2000" dirty="0" smtClean="0"/>
          </a:p>
          <a:p>
            <a:pPr marL="0" indent="0" algn="ctr">
              <a:buFont typeface="Wingdings" pitchFamily="2" charset="2"/>
              <a:buNone/>
            </a:pPr>
            <a:endParaRPr lang="ru-RU" sz="2000" dirty="0" smtClean="0"/>
          </a:p>
          <a:p>
            <a:pPr marL="0" indent="0" algn="ctr">
              <a:buFont typeface="Wingdings" pitchFamily="2" charset="2"/>
              <a:buChar char="v"/>
            </a:pPr>
            <a:endParaRPr lang="ru-RU" sz="2800" dirty="0" smtClean="0"/>
          </a:p>
          <a:p>
            <a:pPr marL="0" indent="0" algn="ctr">
              <a:buFont typeface="Wingdings" pitchFamily="2" charset="2"/>
              <a:buChar char="v"/>
            </a:pPr>
            <a:endParaRPr lang="ru-RU" sz="2800" dirty="0" smtClean="0"/>
          </a:p>
          <a:p>
            <a:pPr marL="0" indent="0" algn="ctr">
              <a:buFont typeface="Wingdings" pitchFamily="2" charset="2"/>
              <a:buChar char="v"/>
            </a:pPr>
            <a:endParaRPr lang="ru-RU" sz="2800" dirty="0" smtClean="0"/>
          </a:p>
          <a:p>
            <a:pPr marL="0" indent="0" algn="just">
              <a:buFont typeface="Wingdings" pitchFamily="2" charset="2"/>
              <a:buChar char="v"/>
            </a:pPr>
            <a:r>
              <a:rPr lang="ru-RU" sz="6200" dirty="0" smtClean="0"/>
              <a:t> </a:t>
            </a:r>
            <a:r>
              <a:rPr lang="ru-RU" sz="12800" dirty="0" smtClean="0"/>
              <a:t>обучение на основе «учебных ситуаций»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sz="12800" dirty="0" smtClean="0"/>
              <a:t> проектная деятельность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sz="12800" dirty="0" smtClean="0"/>
              <a:t> информационные технологии 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sz="12800" dirty="0" smtClean="0"/>
              <a:t> уровневая дифференциация    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sz="12800" dirty="0" smtClean="0"/>
              <a:t> групповое и коллективное  обучение</a:t>
            </a:r>
          </a:p>
          <a:p>
            <a:pPr marL="0" indent="0" algn="just">
              <a:buFont typeface="Wingdings" pitchFamily="2" charset="2"/>
              <a:buChar char="v"/>
            </a:pPr>
            <a:r>
              <a:rPr lang="ru-RU" sz="12800" dirty="0" smtClean="0"/>
              <a:t> проблемное обучение</a:t>
            </a:r>
          </a:p>
          <a:p>
            <a:pPr marL="0" indent="0">
              <a:buFont typeface="Wingdings" pitchFamily="2" charset="2"/>
              <a:buChar char="v"/>
            </a:pPr>
            <a:endParaRPr lang="ru-RU" sz="8600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</a:t>
            </a:r>
            <a:endParaRPr lang="ru-RU" sz="3200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1844824"/>
            <a:ext cx="806526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Образовательная задача состоит </a:t>
            </a:r>
            <a:endParaRPr lang="ru-RU" sz="3200" dirty="0" smtClean="0"/>
          </a:p>
          <a:p>
            <a:pPr algn="ctr">
              <a:defRPr/>
            </a:pPr>
            <a:r>
              <a:rPr lang="ru-RU" sz="3200" dirty="0" smtClean="0"/>
              <a:t>в </a:t>
            </a:r>
            <a:r>
              <a:rPr lang="ru-RU" sz="3200" dirty="0"/>
              <a:t>организации условий, провоцирующих детское </a:t>
            </a:r>
            <a:r>
              <a:rPr lang="ru-RU" sz="3200" dirty="0" smtClean="0"/>
              <a:t>действие.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72808" cy="1296144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latin typeface="+mn-lt"/>
                <a:cs typeface="Times New Roman" pitchFamily="18" charset="0"/>
              </a:rPr>
              <a:t>Активные</a:t>
            </a:r>
            <a:br>
              <a:rPr lang="ru-RU" sz="3600" b="1" i="1" dirty="0" smtClean="0">
                <a:latin typeface="+mn-lt"/>
                <a:cs typeface="Times New Roman" pitchFamily="18" charset="0"/>
              </a:rPr>
            </a:br>
            <a:r>
              <a:rPr lang="ru-RU" sz="3600" b="1" i="1" dirty="0" smtClean="0">
                <a:latin typeface="+mn-lt"/>
                <a:cs typeface="Times New Roman" pitchFamily="18" charset="0"/>
              </a:rPr>
              <a:t>  формы  и  методы  обучения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ru-RU" sz="3200" dirty="0" smtClean="0">
                <a:ea typeface="MingLiU" pitchFamily="49" charset="-120"/>
                <a:cs typeface="Times New Roman" pitchFamily="18" charset="0"/>
              </a:rPr>
              <a:t>- игра, (различные  виды  игр);</a:t>
            </a:r>
          </a:p>
          <a:p>
            <a:pPr eaLnBrk="1" hangingPunct="1">
              <a:buFont typeface="Arial" charset="0"/>
              <a:buNone/>
            </a:pPr>
            <a:r>
              <a:rPr lang="ru-RU" sz="3200" dirty="0" smtClean="0">
                <a:ea typeface="MingLiU" pitchFamily="49" charset="-120"/>
                <a:cs typeface="Times New Roman" pitchFamily="18" charset="0"/>
              </a:rPr>
              <a:t>-  проблемная  ситуация;</a:t>
            </a:r>
          </a:p>
          <a:p>
            <a:pPr eaLnBrk="1" hangingPunct="1">
              <a:buFont typeface="Arial" charset="0"/>
              <a:buNone/>
            </a:pPr>
            <a:r>
              <a:rPr lang="ru-RU" sz="3200" dirty="0" smtClean="0">
                <a:ea typeface="MingLiU" pitchFamily="49" charset="-120"/>
                <a:cs typeface="Times New Roman" pitchFamily="18" charset="0"/>
              </a:rPr>
              <a:t>-  обучение  через  деятельность;</a:t>
            </a:r>
          </a:p>
          <a:p>
            <a:pPr eaLnBrk="1" hangingPunct="1">
              <a:buFont typeface="Arial" charset="0"/>
              <a:buNone/>
            </a:pPr>
            <a:r>
              <a:rPr lang="ru-RU" sz="3200" dirty="0" smtClean="0">
                <a:ea typeface="MingLiU" pitchFamily="49" charset="-120"/>
                <a:cs typeface="Times New Roman" pitchFamily="18" charset="0"/>
              </a:rPr>
              <a:t>-  групповая  и  парная  работа;</a:t>
            </a:r>
          </a:p>
          <a:p>
            <a:pPr eaLnBrk="1" hangingPunct="1">
              <a:buFont typeface="Arial" charset="0"/>
              <a:buNone/>
            </a:pPr>
            <a:r>
              <a:rPr lang="ru-RU" sz="3200" dirty="0" smtClean="0">
                <a:ea typeface="MingLiU" pitchFamily="49" charset="-120"/>
                <a:cs typeface="Times New Roman" pitchFamily="18" charset="0"/>
              </a:rPr>
              <a:t>-  «оценочная»  деятельность  учащихся (результат).</a:t>
            </a:r>
          </a:p>
          <a:p>
            <a:pPr eaLnBrk="1" hangingPunct="1"/>
            <a:endParaRPr lang="ru-RU" dirty="0" smtClean="0">
              <a:ea typeface="MingLiU" pitchFamily="49" charset="-120"/>
            </a:endParaRPr>
          </a:p>
        </p:txBody>
      </p:sp>
      <p:pic>
        <p:nvPicPr>
          <p:cNvPr id="4100" name="Picture 2" descr="4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4500563"/>
            <a:ext cx="407193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pe0228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284984"/>
            <a:ext cx="223202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Позиционирование учителя</a:t>
            </a:r>
          </a:p>
        </p:txBody>
      </p:sp>
      <p:sp>
        <p:nvSpPr>
          <p:cNvPr id="25604" name="Содержимое 4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80526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sz="5100" u="sng" dirty="0" smtClean="0">
                <a:solidFill>
                  <a:srgbClr val="0070C0"/>
                </a:solidFill>
              </a:rPr>
              <a:t>Позиция учителя-профессионала</a:t>
            </a:r>
          </a:p>
          <a:p>
            <a:r>
              <a:rPr lang="ru-RU" sz="4000" dirty="0" smtClean="0"/>
              <a:t>Демонстрирует культурные образцы действий</a:t>
            </a:r>
          </a:p>
          <a:p>
            <a:r>
              <a:rPr lang="ru-RU" sz="4000" dirty="0" smtClean="0"/>
              <a:t>Инициирует подобные действия детей</a:t>
            </a:r>
          </a:p>
          <a:p>
            <a:r>
              <a:rPr lang="ru-RU" sz="4000" dirty="0" smtClean="0"/>
              <a:t>Консультирует, корректирует действия</a:t>
            </a:r>
          </a:p>
          <a:p>
            <a:r>
              <a:rPr lang="ru-RU" sz="4000" dirty="0" smtClean="0"/>
              <a:t>Ищет способы включить в работу каждого</a:t>
            </a:r>
          </a:p>
          <a:p>
            <a:r>
              <a:rPr lang="ru-RU" sz="4000" dirty="0" smtClean="0"/>
              <a:t> Создает условия для приобретения детьми </a:t>
            </a:r>
          </a:p>
          <a:p>
            <a:pPr>
              <a:buFont typeface="Wingdings" pitchFamily="2" charset="2"/>
              <a:buNone/>
            </a:pPr>
            <a:r>
              <a:rPr lang="ru-RU" sz="4000" dirty="0" smtClean="0"/>
              <a:t> жизненного опыта</a:t>
            </a:r>
          </a:p>
          <a:p>
            <a:r>
              <a:rPr lang="ru-RU" sz="4000" dirty="0" smtClean="0"/>
              <a:t> «</a:t>
            </a:r>
            <a:r>
              <a:rPr lang="ru-RU" sz="4000" dirty="0" err="1" smtClean="0"/>
              <a:t>Со-участник</a:t>
            </a:r>
            <a:r>
              <a:rPr lang="ru-RU" sz="4000" dirty="0" smtClean="0"/>
              <a:t>»</a:t>
            </a:r>
          </a:p>
          <a:p>
            <a:r>
              <a:rPr lang="ru-RU" sz="4000" dirty="0" smtClean="0"/>
              <a:t> «Третейский судья»</a:t>
            </a:r>
          </a:p>
          <a:p>
            <a:pPr>
              <a:buFont typeface="Wingdings" pitchFamily="2" charset="2"/>
              <a:buNone/>
            </a:pPr>
            <a:r>
              <a:rPr lang="ru-RU" sz="5100" u="sng" dirty="0" smtClean="0">
                <a:solidFill>
                  <a:srgbClr val="0070C0"/>
                </a:solidFill>
              </a:rPr>
              <a:t>Позиция педагогической поддержки</a:t>
            </a:r>
          </a:p>
          <a:p>
            <a:r>
              <a:rPr lang="ru-RU" sz="4000" dirty="0" smtClean="0"/>
              <a:t>Оказывать адресную помощь ребенку:</a:t>
            </a:r>
          </a:p>
          <a:p>
            <a:pPr>
              <a:buNone/>
            </a:pPr>
            <a:r>
              <a:rPr lang="ru-RU" sz="4000" dirty="0" smtClean="0"/>
              <a:t> не избавляя от проблемной ситуации, </a:t>
            </a:r>
          </a:p>
          <a:p>
            <a:pPr>
              <a:buNone/>
            </a:pPr>
            <a:r>
              <a:rPr lang="ru-RU" sz="4000" dirty="0" smtClean="0"/>
              <a:t>но помогая ее преодолеть.</a:t>
            </a:r>
          </a:p>
          <a:p>
            <a:endParaRPr lang="ru-RU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60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6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6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3568" y="1556792"/>
            <a:ext cx="7849518" cy="165618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5400" i="1" dirty="0" smtClean="0">
                <a:solidFill>
                  <a:srgbClr val="FF0000"/>
                </a:solidFill>
              </a:rPr>
              <a:t>Спасибо  за  внимание!</a:t>
            </a:r>
            <a:endParaRPr lang="en-US" sz="5400" i="1" dirty="0" smtClean="0">
              <a:solidFill>
                <a:srgbClr val="FF0000"/>
              </a:solidFill>
            </a:endParaRPr>
          </a:p>
        </p:txBody>
      </p:sp>
      <p:sp>
        <p:nvSpPr>
          <p:cNvPr id="26628" name="WordArt 3"/>
          <p:cNvSpPr>
            <a:spLocks noChangeArrowheads="1" noChangeShapeType="1" noTextEdit="1"/>
          </p:cNvSpPr>
          <p:nvPr/>
        </p:nvSpPr>
        <p:spPr bwMode="gray">
          <a:xfrm>
            <a:off x="3886200" y="2819400"/>
            <a:ext cx="46482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endParaRPr lang="ru-RU" sz="5400" b="1" kern="1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tx1"/>
                  </a:gs>
                </a:gsLst>
                <a:lin ang="540000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861048"/>
            <a:ext cx="5472608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Творческих</a:t>
            </a:r>
          </a:p>
          <a:p>
            <a:pPr algn="ctr">
              <a:defRPr/>
            </a:pPr>
            <a:r>
              <a:rPr lang="ru-RU" sz="4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48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Вам </a:t>
            </a:r>
            <a:endParaRPr lang="ru-RU" sz="4800" kern="10" dirty="0" smtClean="0">
              <a:ln w="12700">
                <a:solidFill>
                  <a:srgbClr val="3333CC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0501">
                    <a:srgbClr val="0819FB"/>
                  </a:gs>
                  <a:gs pos="17500">
                    <a:srgbClr val="1A8D48"/>
                  </a:gs>
                  <a:gs pos="25999">
                    <a:srgbClr val="FFFF00"/>
                  </a:gs>
                  <a:gs pos="36501">
                    <a:srgbClr val="EE3F17"/>
                  </a:gs>
                  <a:gs pos="44000">
                    <a:srgbClr val="E81766"/>
                  </a:gs>
                  <a:gs pos="50000">
                    <a:srgbClr val="A603AB"/>
                  </a:gs>
                  <a:gs pos="56000">
                    <a:srgbClr val="E81766"/>
                  </a:gs>
                  <a:gs pos="63499">
                    <a:srgbClr val="EE3F17"/>
                  </a:gs>
                  <a:gs pos="74001">
                    <a:srgbClr val="FFFF00"/>
                  </a:gs>
                  <a:gs pos="82500">
                    <a:srgbClr val="1A8D48"/>
                  </a:gs>
                  <a:gs pos="89500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 algn="ctr">
              <a:defRPr/>
            </a:pPr>
            <a:r>
              <a:rPr lang="ru-RU" sz="4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успехов</a:t>
            </a:r>
            <a:r>
              <a:rPr lang="ru-RU" sz="48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0501">
                      <a:srgbClr val="0819FB"/>
                    </a:gs>
                    <a:gs pos="17500">
                      <a:srgbClr val="1A8D48"/>
                    </a:gs>
                    <a:gs pos="25999">
                      <a:srgbClr val="FFFF00"/>
                    </a:gs>
                    <a:gs pos="36501">
                      <a:srgbClr val="EE3F17"/>
                    </a:gs>
                    <a:gs pos="44000">
                      <a:srgbClr val="E81766"/>
                    </a:gs>
                    <a:gs pos="50000">
                      <a:srgbClr val="A603AB"/>
                    </a:gs>
                    <a:gs pos="56000">
                      <a:srgbClr val="E81766"/>
                    </a:gs>
                    <a:gs pos="63499">
                      <a:srgbClr val="EE3F17"/>
                    </a:gs>
                    <a:gs pos="74001">
                      <a:srgbClr val="FFFF00"/>
                    </a:gs>
                    <a:gs pos="82500">
                      <a:srgbClr val="1A8D48"/>
                    </a:gs>
                    <a:gs pos="89500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!</a:t>
            </a:r>
            <a:endParaRPr lang="ru-RU" sz="4800" dirty="0">
              <a:latin typeface="Arial" pitchFamily="34" charset="0"/>
            </a:endParaRPr>
          </a:p>
        </p:txBody>
      </p:sp>
      <p:pic>
        <p:nvPicPr>
          <p:cNvPr id="7" name="Picture 7" descr="pe0182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474144" cy="2147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482453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МОУ «СОШ № 84»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u="sng" dirty="0" smtClean="0"/>
              <a:t>18 начальных классов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«Планета знаний»- 2 класса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«Школа 2100»-         2 класса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«Гармония» -             4 класса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«Перспективная начальная школа»-                         4 класса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/>
              <a:t>«Развивающая система Л.В. </a:t>
            </a:r>
            <a:r>
              <a:rPr lang="ru-RU" sz="4000" dirty="0" err="1" smtClean="0"/>
              <a:t>Занкова</a:t>
            </a:r>
            <a:r>
              <a:rPr lang="ru-RU" sz="4000" dirty="0" smtClean="0"/>
              <a:t>»-                     6 классов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483488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«Планета знаний»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 </a:t>
            </a:r>
            <a:r>
              <a:rPr lang="ru-RU" sz="3000" dirty="0" smtClean="0"/>
              <a:t>новый учебно-методический комплект для начальной школы. Основная его особенность - единство структуры учебников, сквозных линий типовых заданий, подходов к организации урочной и внеурочной деятельности;</a:t>
            </a:r>
          </a:p>
          <a:p>
            <a:pPr algn="just"/>
            <a:r>
              <a:rPr lang="ru-RU" sz="3000" dirty="0" smtClean="0"/>
              <a:t>позволяют прежде всего формировать у учащихся такие </a:t>
            </a:r>
            <a:r>
              <a:rPr lang="ru-RU" sz="3000" b="1" i="1" dirty="0" err="1" smtClean="0"/>
              <a:t>общеучебные</a:t>
            </a:r>
            <a:r>
              <a:rPr lang="ru-RU" sz="3000" b="1" i="1" dirty="0" smtClean="0"/>
              <a:t> умения и навыки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4114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«Школа 2100»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945736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базируется на системе принципов развивающего образования и реализует современные образовательные технологии деятельностного типа: технологию проблемно-диалогического обучения, технологию формирования типа правильной читательской деятельности (продуктивного чтения). Учебные программы на основе концепции реализуются в системе школьного и дошкольного</a:t>
            </a:r>
            <a:r>
              <a:rPr lang="ru-RU" i="1" dirty="0" smtClean="0"/>
              <a:t> </a:t>
            </a:r>
            <a:r>
              <a:rPr lang="ru-RU" dirty="0" smtClean="0"/>
              <a:t>образования. 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4186808" cy="1066800"/>
          </a:xfrm>
        </p:spPr>
        <p:txBody>
          <a:bodyPr/>
          <a:lstStyle/>
          <a:p>
            <a:pPr algn="ctr"/>
            <a:r>
              <a:rPr lang="ru-RU" b="1" dirty="0" smtClean="0">
                <a:latin typeface="+mn-lt"/>
              </a:rPr>
              <a:t>«Гармония»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25112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методические подходы создают условия для понимания ребенком изучаемых вопросов, для гармоничных отношений педагога с учеником и детей друг с другом, обеспечивают ситуации успеха за счет мер по целенаправленному преодолению трудностей обучения.</a:t>
            </a:r>
            <a:endParaRPr lang="ru-RU" sz="3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640871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«Перспективная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 начальная школа»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предусматривает  единство установки формирования таких общих учебных умений, как умение работать с учебником и с несколькими источниками информации;</a:t>
            </a:r>
          </a:p>
          <a:p>
            <a:pPr algn="just"/>
            <a:r>
              <a:rPr lang="ru-RU" dirty="0" smtClean="0"/>
              <a:t>это предметно-методические механизмы, способствующие практическому применению получаемых знаний;</a:t>
            </a:r>
          </a:p>
          <a:p>
            <a:pPr algn="just"/>
            <a:r>
              <a:rPr lang="ru-RU" dirty="0" smtClean="0"/>
              <a:t>выстраивает систему интерактивного общения со школьниками посредством систематического обмена письмами между героями учебников и школьниками.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264696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«Развивающая</a:t>
            </a:r>
            <a:br>
              <a:rPr lang="ru-RU" b="1" dirty="0" smtClean="0">
                <a:latin typeface="+mn-lt"/>
              </a:rPr>
            </a:br>
            <a:r>
              <a:rPr lang="ru-RU" b="1" dirty="0" smtClean="0">
                <a:latin typeface="+mn-lt"/>
              </a:rPr>
              <a:t> система Л.В. </a:t>
            </a:r>
            <a:r>
              <a:rPr lang="ru-RU" b="1" dirty="0" err="1" smtClean="0">
                <a:latin typeface="+mn-lt"/>
              </a:rPr>
              <a:t>Занкова</a:t>
            </a:r>
            <a:r>
              <a:rPr lang="ru-RU" b="1" dirty="0" smtClean="0">
                <a:latin typeface="+mn-lt"/>
              </a:rPr>
              <a:t>»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 </a:t>
            </a:r>
            <a:r>
              <a:rPr lang="ru-RU" b="1" dirty="0" smtClean="0"/>
              <a:t>главной задачей </a:t>
            </a:r>
            <a:r>
              <a:rPr lang="ru-RU" dirty="0" smtClean="0"/>
              <a:t>ставит общее развитие учащихся, которое понимается как развитие ума, воли, чувств школьников и как надежная основа усвоения ими знаний, умений и навыков;</a:t>
            </a:r>
          </a:p>
          <a:p>
            <a:pPr algn="just"/>
            <a:r>
              <a:rPr lang="ru-RU" dirty="0" smtClean="0"/>
              <a:t>характерно более богатое содержание образования, обеспечивающее многообразие видов деятельности учащихся;</a:t>
            </a:r>
          </a:p>
          <a:p>
            <a:pPr algn="just"/>
            <a:r>
              <a:rPr lang="ru-RU" dirty="0" smtClean="0"/>
              <a:t>целенаправленная и систематическая работа над общим развитием всех учащихся.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ФГОС НОО 2009г.</a:t>
            </a:r>
            <a:endParaRPr lang="ru-RU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/>
              <a:t>  </a:t>
            </a:r>
            <a:r>
              <a:rPr lang="ru-RU" sz="4800" i="1" dirty="0" smtClean="0"/>
              <a:t>Цель обучения </a:t>
            </a:r>
            <a:r>
              <a:rPr lang="ru-RU" sz="4800" dirty="0" smtClean="0"/>
              <a:t>– </a:t>
            </a:r>
          </a:p>
          <a:p>
            <a:pPr>
              <a:buNone/>
            </a:pPr>
            <a:r>
              <a:rPr lang="ru-RU" sz="4800" dirty="0" smtClean="0"/>
              <a:t>  не вооружение знаниями, </a:t>
            </a:r>
          </a:p>
          <a:p>
            <a:pPr>
              <a:buNone/>
            </a:pPr>
            <a:r>
              <a:rPr lang="ru-RU" sz="4800" dirty="0" smtClean="0"/>
              <a:t>  не накопление их, </a:t>
            </a:r>
          </a:p>
          <a:p>
            <a:pPr>
              <a:buNone/>
            </a:pPr>
            <a:r>
              <a:rPr lang="ru-RU" sz="4800" dirty="0" smtClean="0"/>
              <a:t>  а формирование умения действовать </a:t>
            </a:r>
          </a:p>
          <a:p>
            <a:pPr>
              <a:buNone/>
            </a:pPr>
            <a:r>
              <a:rPr lang="ru-RU" sz="4800" dirty="0" smtClean="0"/>
              <a:t>  со знанием дела.</a:t>
            </a: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2539559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bd0722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149080"/>
            <a:ext cx="2420887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672480" y="1633132"/>
            <a:ext cx="8144640" cy="4553758"/>
          </a:xfrm>
        </p:spPr>
        <p:txBody>
          <a:bodyPr lIns="82945" tIns="41473" rIns="82945" bIns="41473" anchor="ctr"/>
          <a:lstStyle/>
          <a:p>
            <a:pPr indent="-195843" algn="just">
              <a:spcBef>
                <a:spcPct val="0"/>
              </a:spcBef>
              <a:buClr>
                <a:srgbClr val="000000"/>
              </a:buClr>
              <a:buSzPct val="45000"/>
              <a:buNone/>
            </a:pPr>
            <a:endParaRPr dirty="0" smtClean="0">
              <a:latin typeface="Thorndale"/>
              <a:ea typeface="Andale Sans UI"/>
              <a:cs typeface="Andale Sans UI"/>
            </a:endParaRPr>
          </a:p>
          <a:p>
            <a:pPr indent="-195843" algn="just">
              <a:spcBef>
                <a:spcPct val="0"/>
              </a:spcBef>
              <a:buClr>
                <a:srgbClr val="000000"/>
              </a:buClr>
              <a:buSzPct val="45000"/>
              <a:buNone/>
            </a:pPr>
            <a:endParaRPr dirty="0" smtClean="0">
              <a:latin typeface="Thorndale"/>
              <a:ea typeface="Andale Sans UI"/>
              <a:cs typeface="Andale Sans UI"/>
            </a:endParaRPr>
          </a:p>
        </p:txBody>
      </p:sp>
      <p:sp>
        <p:nvSpPr>
          <p:cNvPr id="43012" name="TextBox 11"/>
          <p:cNvSpPr txBox="1">
            <a:spLocks noChangeArrowheads="1"/>
          </p:cNvSpPr>
          <p:nvPr/>
        </p:nvSpPr>
        <p:spPr bwMode="auto">
          <a:xfrm>
            <a:off x="323528" y="1"/>
            <a:ext cx="8352928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indent="-195843" algn="ctr" hangingPunct="0">
              <a:buClr>
                <a:srgbClr val="000000"/>
              </a:buClr>
              <a:buSzPct val="45000"/>
            </a:pPr>
            <a:endParaRPr lang="ru-RU" sz="4000" b="1" i="1" dirty="0">
              <a:solidFill>
                <a:srgbClr val="FF420E"/>
              </a:solidFill>
              <a:latin typeface="Times New Roman" pitchFamily="18" charset="0"/>
              <a:ea typeface="Andale Sans UI"/>
              <a:cs typeface="Tahoma" pitchFamily="34" charset="0"/>
            </a:endParaRPr>
          </a:p>
          <a:p>
            <a:pPr indent="-195843" algn="ctr" hangingPunct="0">
              <a:buClr>
                <a:srgbClr val="000000"/>
              </a:buClr>
              <a:buSzPct val="45000"/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ndale Sans UI"/>
              <a:cs typeface="Tahoma" pitchFamily="34" charset="0"/>
            </a:endParaRPr>
          </a:p>
          <a:p>
            <a:pPr indent="-195843" algn="ctr" hangingPunct="0">
              <a:buClr>
                <a:srgbClr val="000000"/>
              </a:buClr>
              <a:buSzPct val="45000"/>
            </a:pPr>
            <a:endParaRPr lang="ru-RU" sz="3300" dirty="0">
              <a:solidFill>
                <a:srgbClr val="000000"/>
              </a:solidFill>
              <a:latin typeface="Times New Roman" pitchFamily="18" charset="0"/>
              <a:ea typeface="Andale Sans UI"/>
              <a:cs typeface="Tahoma" pitchFamily="34" charset="0"/>
            </a:endParaRPr>
          </a:p>
        </p:txBody>
      </p:sp>
      <p:sp>
        <p:nvSpPr>
          <p:cNvPr id="43013" name="TextBox 12"/>
          <p:cNvSpPr txBox="1">
            <a:spLocks noChangeArrowheads="1"/>
          </p:cNvSpPr>
          <p:nvPr/>
        </p:nvSpPr>
        <p:spPr bwMode="auto">
          <a:xfrm>
            <a:off x="395536" y="224664"/>
            <a:ext cx="8136904" cy="118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indent="-195843" algn="ctr" hangingPunct="0">
              <a:buClr>
                <a:srgbClr val="000000"/>
              </a:buClr>
              <a:buSzPct val="45000"/>
            </a:pP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ndale Sans UI"/>
                <a:cs typeface="Tahoma" pitchFamily="34" charset="0"/>
              </a:rPr>
              <a:t>Универсальные </a:t>
            </a:r>
            <a:endParaRPr lang="ru-RU" sz="4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ndale Sans UI"/>
              <a:cs typeface="Tahoma" pitchFamily="34" charset="0"/>
            </a:endParaRPr>
          </a:p>
          <a:p>
            <a:pPr indent="-195843" algn="ctr" hangingPunct="0">
              <a:buClr>
                <a:srgbClr val="000000"/>
              </a:buClr>
              <a:buSzPct val="45000"/>
            </a:pP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ndale Sans UI"/>
                <a:cs typeface="Tahoma" pitchFamily="34" charset="0"/>
              </a:rPr>
              <a:t>учебные </a:t>
            </a: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ndale Sans UI"/>
                <a:cs typeface="Tahoma" pitchFamily="34" charset="0"/>
              </a:rPr>
              <a:t>действия</a:t>
            </a:r>
            <a:endParaRPr lang="ru-RU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ndale Sans UI"/>
              <a:cs typeface="Tahom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79513" y="1412775"/>
          <a:ext cx="8640960" cy="5040562"/>
        </p:xfrm>
        <a:graphic>
          <a:graphicData uri="http://schemas.openxmlformats.org/drawingml/2006/table">
            <a:tbl>
              <a:tblPr/>
              <a:tblGrid>
                <a:gridCol w="2592287"/>
                <a:gridCol w="6048673"/>
              </a:tblGrid>
              <a:tr h="845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Типы </a:t>
                      </a:r>
                      <a:r>
                        <a:rPr lang="ru-RU" sz="2200" b="1" kern="50" dirty="0" smtClean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УУД</a:t>
                      </a:r>
                      <a:endParaRPr lang="ru-RU" sz="2200" b="1" kern="50" dirty="0">
                        <a:solidFill>
                          <a:srgbClr val="FF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 smtClean="0">
                          <a:solidFill>
                            <a:srgbClr val="FF0000"/>
                          </a:solidFill>
                          <a:latin typeface="Times New Roman"/>
                          <a:ea typeface="Lucida Sans Unicode"/>
                          <a:cs typeface="Times New Roman"/>
                        </a:rPr>
                        <a:t>Содержание УУД</a:t>
                      </a:r>
                      <a:endParaRPr lang="ru-RU" sz="2200" b="1" kern="50" dirty="0">
                        <a:solidFill>
                          <a:srgbClr val="FF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>
                          <a:latin typeface="Times New Roman"/>
                          <a:ea typeface="NewtonCSanPin-Regular"/>
                          <a:cs typeface="Times New Roman"/>
                        </a:rPr>
                        <a:t>Личностные</a:t>
                      </a:r>
                      <a:endParaRPr lang="ru-RU" sz="2200" b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>
                          <a:latin typeface="Times New Roman"/>
                          <a:ea typeface="Lucida Sans Unicode"/>
                          <a:cs typeface="Times New Roman"/>
                        </a:rPr>
                        <a:t>Самоопределения; </a:t>
                      </a:r>
                      <a:r>
                        <a:rPr lang="ru-RU" sz="22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смыслообразования</a:t>
                      </a:r>
                      <a:r>
                        <a:rPr lang="ru-RU" sz="2200" kern="50" dirty="0">
                          <a:latin typeface="Times New Roman"/>
                          <a:ea typeface="Lucida Sans Unicode"/>
                          <a:cs typeface="Times New Roman"/>
                        </a:rPr>
                        <a:t>; нравственно-этической ориентации</a:t>
                      </a:r>
                      <a:endParaRPr lang="ru-RU" sz="2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>
                          <a:latin typeface="Times New Roman"/>
                          <a:ea typeface="NewtonCSanPin-Regular"/>
                          <a:cs typeface="Times New Roman"/>
                        </a:rPr>
                        <a:t>Регулятивные</a:t>
                      </a:r>
                      <a:endParaRPr lang="ru-RU" sz="2200" b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Целеполагания</a:t>
                      </a:r>
                      <a:r>
                        <a:rPr lang="ru-RU" sz="2200" kern="50" dirty="0">
                          <a:latin typeface="Times New Roman"/>
                          <a:ea typeface="Lucida Sans Unicode"/>
                          <a:cs typeface="Times New Roman"/>
                        </a:rPr>
                        <a:t>; планирования; осуществления учебных действий; прогнозирования; контроля; коррекции; оценки; </a:t>
                      </a:r>
                      <a:r>
                        <a:rPr lang="ru-RU" sz="2200" kern="50" dirty="0" err="1">
                          <a:latin typeface="Times New Roman"/>
                          <a:ea typeface="Lucida Sans Unicode"/>
                          <a:cs typeface="Times New Roman"/>
                        </a:rPr>
                        <a:t>саморегуляции</a:t>
                      </a:r>
                      <a:endParaRPr lang="ru-RU" sz="2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>
                          <a:latin typeface="Times New Roman"/>
                          <a:ea typeface="NewtonCSanPin-Regular"/>
                          <a:cs typeface="Times New Roman"/>
                        </a:rPr>
                        <a:t>Познавательные</a:t>
                      </a:r>
                      <a:endParaRPr lang="ru-RU" sz="2200" b="1" kern="5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>
                          <a:latin typeface="Times New Roman"/>
                          <a:ea typeface="Lucida Sans Unicode"/>
                          <a:cs typeface="Times New Roman"/>
                        </a:rPr>
                        <a:t>Общеучебные; знаково-символические; информационные; </a:t>
                      </a:r>
                      <a:r>
                        <a:rPr lang="ru-RU" sz="2200" kern="50" dirty="0" smtClean="0">
                          <a:latin typeface="Times New Roman"/>
                          <a:ea typeface="Lucida Sans Unicode"/>
                          <a:cs typeface="Times New Roman"/>
                        </a:rPr>
                        <a:t> логические</a:t>
                      </a:r>
                      <a:endParaRPr lang="ru-RU" sz="2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3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 smtClean="0">
                          <a:latin typeface="Times New Roman"/>
                          <a:ea typeface="NewtonCSanPin-Regular"/>
                          <a:cs typeface="Times New Roman"/>
                        </a:rPr>
                        <a:t>Коммуникативные</a:t>
                      </a:r>
                      <a:endParaRPr lang="ru-RU" sz="2200" b="1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>
                          <a:latin typeface="Times New Roman"/>
                          <a:ea typeface="Lucida Sans Unicode"/>
                          <a:cs typeface="Times New Roman"/>
                        </a:rPr>
                        <a:t>Инициативного сотрудничества; планирования учебного сотрудничества; взаимодействия; управление коммуникацией.</a:t>
                      </a:r>
                      <a:endParaRPr lang="ru-RU" sz="2200" kern="50" dirty="0"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31680" marR="31680" marT="31683" marB="3168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290</TotalTime>
  <Words>480</Words>
  <Application>Microsoft Office PowerPoint</Application>
  <PresentationFormat>Экран (4:3)</PresentationFormat>
  <Paragraphs>132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Деятельностный подход- основной подход  к современному уроку</vt:lpstr>
      <vt:lpstr>МОУ «СОШ № 84» </vt:lpstr>
      <vt:lpstr>«Планета знаний»</vt:lpstr>
      <vt:lpstr>«Школа 2100»</vt:lpstr>
      <vt:lpstr>«Гармония»</vt:lpstr>
      <vt:lpstr>«Перспективная  начальная школа»</vt:lpstr>
      <vt:lpstr>«Развивающая  система Л.В. Занкова»</vt:lpstr>
      <vt:lpstr>   ФГОС НОО 2009г.</vt:lpstr>
      <vt:lpstr>Слайд 9</vt:lpstr>
      <vt:lpstr>Деятельностный подход </vt:lpstr>
      <vt:lpstr>Деятельностный подход</vt:lpstr>
      <vt:lpstr>Основные положения технологии  деятельностного метода обучения</vt:lpstr>
      <vt:lpstr>Слайд 13</vt:lpstr>
      <vt:lpstr>Слайд 14</vt:lpstr>
      <vt:lpstr>                                                                                                                           Структура учебной деятельности </vt:lpstr>
      <vt:lpstr>  Базовые  образовательные технологии  </vt:lpstr>
      <vt:lpstr>Активные   формы  и  методы  обучения</vt:lpstr>
      <vt:lpstr>Позиционирование учителя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подход- основной подход  к современному уроку</dc:title>
  <dc:creator>admin</dc:creator>
  <cp:lastModifiedBy>admin</cp:lastModifiedBy>
  <cp:revision>20</cp:revision>
  <dcterms:created xsi:type="dcterms:W3CDTF">2012-12-12T16:25:59Z</dcterms:created>
  <dcterms:modified xsi:type="dcterms:W3CDTF">2012-12-13T18:31:41Z</dcterms:modified>
</cp:coreProperties>
</file>