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8" r:id="rId3"/>
    <p:sldId id="267" r:id="rId4"/>
    <p:sldId id="259" r:id="rId5"/>
    <p:sldId id="257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3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3DA74-1AEB-4A73-A652-134E751DA6F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906E3-B9AD-432D-831E-1B393FB4E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ПЧЕ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     Н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  СА ЖИ   Ф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906E3-B9AD-432D-831E-1B393FB4EB4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906E3-B9AD-432D-831E-1B393FB4EB4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F8A4-C777-4FA3-A7DE-55681C3F945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5172-2771-40A7-8F6A-BF00BD14F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F8A4-C777-4FA3-A7DE-55681C3F945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5172-2771-40A7-8F6A-BF00BD14F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F8A4-C777-4FA3-A7DE-55681C3F945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5172-2771-40A7-8F6A-BF00BD14F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F8A4-C777-4FA3-A7DE-55681C3F945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5172-2771-40A7-8F6A-BF00BD14F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F8A4-C777-4FA3-A7DE-55681C3F945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5172-2771-40A7-8F6A-BF00BD14F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F8A4-C777-4FA3-A7DE-55681C3F945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5172-2771-40A7-8F6A-BF00BD14F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F8A4-C777-4FA3-A7DE-55681C3F945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5172-2771-40A7-8F6A-BF00BD14F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F8A4-C777-4FA3-A7DE-55681C3F945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5172-2771-40A7-8F6A-BF00BD14F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F8A4-C777-4FA3-A7DE-55681C3F945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5172-2771-40A7-8F6A-BF00BD14F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F8A4-C777-4FA3-A7DE-55681C3F945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5172-2771-40A7-8F6A-BF00BD14F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F8A4-C777-4FA3-A7DE-55681C3F945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5172-2771-40A7-8F6A-BF00BD14F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CF8A4-C777-4FA3-A7DE-55681C3F945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5172-2771-40A7-8F6A-BF00BD14F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14.jpeg"/><Relationship Id="rId7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12.jpeg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Дидактическое пособие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по логопедии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для учащихся  1 класса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Выполнила: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Кожина Лариса Владимировна  учитель-логопед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МАОУ «</a:t>
            </a:r>
            <a:r>
              <a:rPr lang="ru-RU" dirty="0" err="1" smtClean="0">
                <a:solidFill>
                  <a:srgbClr val="7030A0"/>
                </a:solidFill>
              </a:rPr>
              <a:t>Ашапская</a:t>
            </a:r>
            <a:r>
              <a:rPr lang="ru-RU" dirty="0" smtClean="0">
                <a:solidFill>
                  <a:srgbClr val="7030A0"/>
                </a:solidFill>
              </a:rPr>
              <a:t> СОШ»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Pictures\2330942-58197cd9a3d6b1f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869138"/>
            <a:ext cx="4500584" cy="375048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61555" y="4786322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>
                  <a:prstDash val="solid"/>
                </a:ln>
                <a:solidFill>
                  <a:srgbClr val="D60093"/>
                </a:solidFill>
              </a:rPr>
              <a:t>ЗА РАБОТУ!</a:t>
            </a:r>
            <a:endParaRPr lang="ru-RU" sz="5400" b="1" i="1" cap="none" spc="0" dirty="0">
              <a:ln>
                <a:prstDash val="solid"/>
              </a:ln>
              <a:solidFill>
                <a:srgbClr val="D600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Различаем звуки </a:t>
            </a:r>
            <a:r>
              <a:rPr lang="en-US" b="1" dirty="0" smtClean="0">
                <a:solidFill>
                  <a:srgbClr val="002060"/>
                </a:solidFill>
              </a:rPr>
              <a:t>[P] – [</a:t>
            </a:r>
            <a:r>
              <a:rPr lang="ru-RU" b="1" dirty="0" smtClean="0">
                <a:solidFill>
                  <a:srgbClr val="002060"/>
                </a:solidFill>
              </a:rPr>
              <a:t>Л</a:t>
            </a:r>
            <a:r>
              <a:rPr lang="en-US" b="1" dirty="0">
                <a:solidFill>
                  <a:srgbClr val="002060"/>
                </a:solidFill>
              </a:rPr>
              <a:t>]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643182"/>
            <a:ext cx="4321175" cy="3360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Назови звук</a:t>
            </a:r>
            <a:endParaRPr lang="ru-RU" b="1" dirty="0">
              <a:solidFill>
                <a:srgbClr val="002060"/>
              </a:solidFill>
            </a:endParaRPr>
          </a:p>
        </p:txBody>
      </p:sp>
      <p:grpSp>
        <p:nvGrpSpPr>
          <p:cNvPr id="4" name="Group 10"/>
          <p:cNvGrpSpPr>
            <a:grpSpLocks noGrp="1"/>
          </p:cNvGrpSpPr>
          <p:nvPr>
            <p:ph idx="1"/>
          </p:nvPr>
        </p:nvGrpSpPr>
        <p:grpSpPr bwMode="auto">
          <a:xfrm>
            <a:off x="457200" y="1600200"/>
            <a:ext cx="2471726" cy="4525963"/>
            <a:chOff x="567" y="981"/>
            <a:chExt cx="1580" cy="2904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67" y="981"/>
              <a:ext cx="1580" cy="2904"/>
              <a:chOff x="567" y="981"/>
              <a:chExt cx="1580" cy="2904"/>
            </a:xfrm>
          </p:grpSpPr>
          <p:pic>
            <p:nvPicPr>
              <p:cNvPr id="8" name="Picture 12" descr="профиль звука Р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67" y="2568"/>
                <a:ext cx="1580" cy="1317"/>
              </a:xfrm>
              <a:prstGeom prst="rect">
                <a:avLst/>
              </a:prstGeom>
            </p:spPr>
          </p:pic>
          <p:pic>
            <p:nvPicPr>
              <p:cNvPr id="9" name="Picture 13" descr="профиль звука Л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7" y="981"/>
                <a:ext cx="1308" cy="1237"/>
              </a:xfrm>
              <a:prstGeom prst="rect">
                <a:avLst/>
              </a:prstGeom>
            </p:spPr>
          </p:pic>
        </p:grpSp>
        <p:pic>
          <p:nvPicPr>
            <p:cNvPr id="6" name="Picture 14" descr="звонок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10" y="1888"/>
              <a:ext cx="394" cy="313"/>
            </a:xfrm>
            <a:prstGeom prst="rect">
              <a:avLst/>
            </a:prstGeom>
            <a:noFill/>
          </p:spPr>
        </p:pic>
        <p:pic>
          <p:nvPicPr>
            <p:cNvPr id="7" name="Picture 15" descr="звонок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46" y="3566"/>
              <a:ext cx="394" cy="313"/>
            </a:xfrm>
            <a:prstGeom prst="rect">
              <a:avLst/>
            </a:prstGeom>
            <a:noFill/>
          </p:spPr>
        </p:pic>
      </p:grp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6143636" y="1285860"/>
            <a:ext cx="2374900" cy="2301876"/>
            <a:chOff x="3424" y="799"/>
            <a:chExt cx="1496" cy="1649"/>
          </a:xfrm>
        </p:grpSpPr>
        <p:pic>
          <p:nvPicPr>
            <p:cNvPr id="11" name="Picture 4" descr="собака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424" y="799"/>
              <a:ext cx="1496" cy="1328"/>
            </a:xfrm>
            <a:prstGeom prst="rect">
              <a:avLst/>
            </a:prstGeom>
          </p:spPr>
        </p:pic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3923" y="2160"/>
              <a:ext cx="7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/>
                <a:t>Р-Р-Р</a:t>
              </a:r>
            </a:p>
          </p:txBody>
        </p:sp>
      </p:grpSp>
      <p:grpSp>
        <p:nvGrpSpPr>
          <p:cNvPr id="13" name="Group 6"/>
          <p:cNvGrpSpPr>
            <a:grpSpLocks/>
          </p:cNvGrpSpPr>
          <p:nvPr/>
        </p:nvGrpSpPr>
        <p:grpSpPr bwMode="auto">
          <a:xfrm>
            <a:off x="5929322" y="4214818"/>
            <a:ext cx="2665413" cy="1968500"/>
            <a:chOff x="3470" y="2614"/>
            <a:chExt cx="1679" cy="1240"/>
          </a:xfrm>
        </p:grpSpPr>
        <p:pic>
          <p:nvPicPr>
            <p:cNvPr id="14" name="Picture 7" descr="самлдеь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470" y="2614"/>
              <a:ext cx="1679" cy="1172"/>
            </a:xfrm>
            <a:prstGeom prst="rect">
              <a:avLst/>
            </a:prstGeom>
          </p:spPr>
        </p:pic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3742" y="3566"/>
              <a:ext cx="7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/>
                <a:t>Л-Л-Л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36233 -0.38843 " pathEditMode="relative" ptsTypes="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55556E-6 L -0.29132 0.4095 " pathEditMode="relative" ptsTypes="AA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ЖИВОТНЫЕ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5" descr="волк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929066"/>
            <a:ext cx="1623060" cy="1883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зебр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000504"/>
            <a:ext cx="1627187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белка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714488"/>
            <a:ext cx="180022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жираф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1714488"/>
            <a:ext cx="116205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слон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4071942"/>
            <a:ext cx="1525587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 descr="рысь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1785926"/>
            <a:ext cx="1728787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КАТЕР - ЛОДКА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катер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4229100" cy="1751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лодка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285992"/>
            <a:ext cx="375285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ка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4229100" cy="1751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лодка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071546"/>
            <a:ext cx="375285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 descr="рысь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857496"/>
            <a:ext cx="1728787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зебр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572008"/>
            <a:ext cx="1627187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белка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2857496"/>
            <a:ext cx="180022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слон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4643446"/>
            <a:ext cx="1525587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жираф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6578" y="2643182"/>
            <a:ext cx="116205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волк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16" y="4500570"/>
            <a:ext cx="1623060" cy="1883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6296E-6 L 0.16545 -0.29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05503 -0.5328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-0.00799 -0.6613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11273 L 0.26406 -0.3541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27812 -0.573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57344 -0.2423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ЧИТАЕМ СЛОГИ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Picture 4" descr="4R25SCAHG4SH9CA05V8XECAT03XAGCA1FGJ2LCA02OE7HCAHWEMXRCA6I1P52CA3HA8IDCAR50URWCAVG6NDXCAFW9P2OCA29OFT1CALLX62PCAASR7L8CAZS01B1CA97NII7CA6ILRJBCA3Y36LBCAVJ2M5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03314" cy="71438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     </a:t>
            </a:r>
            <a:r>
              <a:rPr lang="ru-RU" sz="4400" b="1" dirty="0" smtClean="0"/>
              <a:t>ЛА                              РА</a:t>
            </a:r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      ЛО                                      РО</a:t>
            </a:r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  ЛУ                                                 РУ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4.81481E-6 C 0.00296 0.02477 0.01251 0.04676 0.01615 0.07107 C 0.01772 0.08218 0.01963 0.0919 0.02431 0.10116 C 0.02779 0.11991 0.03838 0.13519 0.04845 0.14838 C 0.05001 0.15046 0.05122 0.15394 0.05331 0.15486 C 0.05661 0.15625 0.06303 0.15926 0.06303 0.15926 C 0.07171 0.16736 0.08456 0.16991 0.09515 0.16991 " pathEditMode="relative" ptsTypes="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14 0.1699 C 0.10261 0.16921 0.11024 0.16898 0.11771 0.16782 C 0.12778 0.1662 0.13768 0.15856 0.1467 0.15277 C 0.16667 0.14004 0.19115 0.13356 0.21285 0.13124 C 0.22205 0.13194 0.23125 0.13171 0.24028 0.13333 C 0.24375 0.13402 0.2467 0.13634 0.25 0.13773 C 0.25156 0.13842 0.25486 0.13981 0.25486 0.13981 C 0.26094 0.14513 0.26736 0.14745 0.27413 0.15069 C 0.2783 0.15486 0.28212 0.15786 0.28542 0.16342 C 0.28785 0.16759 0.29184 0.17638 0.29184 0.17638 C 0.29132 0.18356 0.29115 0.19073 0.29028 0.19791 C 0.28941 0.20578 0.28524 0.2118 0.28386 0.21944 C 0.28177 0.23101 0.27917 0.24166 0.27413 0.25161 C 0.26997 0.27476 0.2757 0.24698 0.26927 0.26666 C 0.26476 0.28032 0.26285 0.29305 0.25643 0.30532 C 0.25417 0.32083 0.24792 0.3324 0.24358 0.34629 C 0.23507 0.37384 0.24288 0.3581 0.23542 0.37198 C 0.23229 0.39351 0.22639 0.41296 0.22413 0.43448 C 0.22465 0.44513 0.22448 0.45601 0.2257 0.46666 C 0.22865 0.49444 0.24549 0.51573 0.25643 0.53773 C 0.27483 0.57476 0.28646 0.58911 0.31441 0.61296 C 0.32674 0.62361 0.33872 0.63356 0.35156 0.64305 C 0.35851 0.64837 0.36632 0.65648 0.37413 0.66018 C 0.38125 0.66365 0.39097 0.66643 0.39844 0.66898 C 0.46302 0.66527 0.4224 0.67615 0.4467 0.66018 C 0.46545 0.64768 0.44306 0.66666 0.46441 0.64745 C 0.46771 0.64444 0.47413 0.63865 0.47413 0.63865 C 0.48351 0.62106 0.49792 0.60277 0.50972 0.58703 C 0.51285 0.57847 0.51702 0.57129 0.52101 0.56342 C 0.52344 0.54722 0.53316 0.52962 0.54028 0.5162 C 0.54653 0.50439 0.5507 0.48796 0.55643 0.47523 C 0.55729 0.47013 0.55799 0.46504 0.55972 0.46018 C 0.56181 0.45439 0.56615 0.44305 0.56615 0.44305 C 0.56806 0.43286 0.57031 0.42893 0.5757 0.42152 C 0.58004 0.40046 0.58698 0.3993 0.59358 0.38078 C 0.60104 0.35972 0.61441 0.33148 0.62899 0.31828 C 0.63438 0.30763 0.64722 0.29768 0.65643 0.29467 C 0.67327 0.27939 0.64792 0.30115 0.66771 0.28819 C 0.67118 0.28587 0.67413 0.2824 0.67743 0.27962 C 0.68143 0.27615 0.69028 0.27106 0.69028 0.27106 C 0.69184 0.26898 0.69323 0.2662 0.69514 0.26458 C 0.69653 0.26342 0.69879 0.26411 0.7 0.26249 C 0.70278 0.25879 0.70643 0.24953 0.70643 0.24953 C 0.71302 0.22361 0.71285 0.2324 0.71285 0.19583 " pathEditMode="relative" ptsTypes="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285 0.19583 C 0.71389 0.19374 0.71528 0.19166 0.71615 0.18935 C 0.71754 0.18518 0.71945 0.17638 0.71945 0.17638 C 0.71893 0.16064 0.7191 0.1449 0.71771 0.12916 C 0.71702 0.12198 0.70973 0.11273 0.70643 0.10763 C 0.68976 0.08171 0.66875 0.07152 0.64514 0.06018 C 0.62257 0.06087 0.6 0.06111 0.57743 0.06249 C 0.57101 0.06296 0.57032 0.06597 0.56459 0.06898 C 0.56146 0.0706 0.55487 0.07314 0.55487 0.07314 C 0.5408 0.08587 0.55851 0.0706 0.54514 0.07962 C 0.53612 0.08564 0.52934 0.09351 0.51945 0.09675 C 0.51268 0.10277 0.50556 0.103 0.49844 0.10763 C 0.48421 0.11712 0.47066 0.12847 0.45643 0.13773 C 0.454 0.13935 0.45243 0.14259 0.45 0.14421 C 0.44688 0.14629 0.44341 0.14675 0.44028 0.14837 C 0.43004 0.1537 0.43733 0.15161 0.42743 0.15925 C 0.39254 0.18657 0.43368 0.15092 0.40487 0.17638 C 0.40209 0.18796 0.39671 0.18657 0.38872 0.18935 C 0.37466 0.20138 0.3941 0.18564 0.37743 0.19583 C 0.37136 0.19953 0.3658 0.20509 0.35973 0.20856 C 0.35243 0.21273 0.34462 0.2155 0.33716 0.21944 C 0.33073 0.22291 0.32396 0.23171 0.31771 0.23448 C 0.31459 0.23587 0.30816 0.23865 0.30816 0.23865 C 0.29428 0.25208 0.27969 0.26527 0.26459 0.27523 C 0.25521 0.28148 0.24896 0.29143 0.23872 0.29467 C 0.22761 0.30208 0.21598 0.30902 0.20487 0.3162 C 0.19289 0.32384 0.18195 0.33634 0.16945 0.34189 C 0.16042 0.35393 0.16511 0.34884 0.1533 0.35925 C 0.15174 0.36064 0.15 0.36203 0.14844 0.36342 C 0.14688 0.36481 0.14358 0.36782 0.14358 0.36782 C 0.14254 0.3699 0.14167 0.37268 0.14028 0.3743 C 0.13733 0.37777 0.13073 0.38286 0.13073 0.38286 " pathEditMode="relative" ptsTypes="fffffffffffffffffffffffffffffff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73 0.3831 C 0.12778 0.36666 0.12014 0.34583 0.10817 0.33796 C 0.09271 0.32777 0.06667 0.32453 0.05018 0.32083 C 0.03889 0.32152 0.02744 0.32106 0.01615 0.32291 C 0.0106 0.32384 0.00573 0.32824 0.00018 0.32939 C -0.01128 0.33981 0.0033 0.32777 -0.01284 0.33587 C -0.01475 0.3368 -0.01597 0.33911 -0.0177 0.34027 C -0.02326 0.34398 -0.02864 0.34606 -0.03385 0.35092 C -0.03489 0.353 -0.03558 0.35555 -0.03697 0.3574 C -0.03836 0.35925 -0.04062 0.35949 -0.04183 0.36157 C -0.04288 0.36342 -0.0427 0.36597 -0.0434 0.36805 C -0.04427 0.37106 -0.04583 0.37361 -0.0467 0.37661 C -0.04791 0.38078 -0.04982 0.38958 -0.04982 0.38958 C -0.04791 0.41365 -0.04444 0.42476 -0.03211 0.4412 C -0.01545 0.48703 0.02032 0.51111 0.0533 0.53148 C 0.06146 0.53657 0.07119 0.53911 0.07917 0.54444 C 0.08889 0.55115 0.09948 0.55439 0.10973 0.55949 C 0.11962 0.56435 0.12674 0.56967 0.13716 0.57245 C 0.14688 0.5787 0.1573 0.58078 0.16789 0.5831 C 0.18803 0.59236 0.20869 0.59907 0.22917 0.60694 C 0.23803 0.61041 0.2566 0.61319 0.2566 0.61319 C 0.27883 0.62546 0.29376 0.6287 0.31789 0.63263 C 0.34219 0.6405 0.36858 0.64444 0.39358 0.64768 C 0.43924 0.64652 0.46997 0.67152 0.49185 0.62824 C 0.49792 0.59583 0.49289 0.54791 0.48073 0.51643 C 0.47639 0.49351 0.47067 0.47106 0.46789 0.44768 C 0.47014 0.43124 0.46806 0.42754 0.47431 0.41759 C 0.4816 0.40624 0.49167 0.40486 0.50174 0.40046 C 0.51511 0.39444 0.52813 0.38911 0.54202 0.38541 C 0.56337 0.37384 0.58872 0.37291 0.61146 0.37036 C 0.62674 0.36481 0.64237 0.36504 0.65817 0.36388 C 0.72448 0.36504 0.74271 0.35763 0.78872 0.37245 C 0.79289 0.38055 0.79723 0.38634 0.8033 0.39166 C 0.80469 0.39699 0.80955 0.40925 0.80487 0.4155 C 0.80244 0.41874 0.79532 0.41967 0.79532 0.41967 C 0.7856 0.42847 0.7698 0.43055 0.75817 0.43055 " pathEditMode="relative" ptsTypes="fffffffffffffffffffffffffffffffffff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817 0.43055 C 0.75608 0.45092 0.75261 0.47013 0.73872 0.48217 C 0.73369 0.4912 0.72917 0.49768 0.72101 0.50161 C 0.71511 0.50948 0.70921 0.51735 0.70331 0.52522 C 0.69532 0.53587 0.7014 0.53217 0.69358 0.54467 C 0.69063 0.5493 0.68716 0.55323 0.68386 0.5574 C 0.67744 0.56596 0.67275 0.5787 0.66615 0.58749 C 0.65417 0.60346 0.63456 0.61296 0.61945 0.62198 C 0.58542 0.64235 0.55192 0.6655 0.51459 0.6736 C 0.50209 0.68032 0.48907 0.68448 0.47588 0.68657 C 0.36181 0.7236 0.58699 0.69166 0.15643 0.68865 C 0.13907 0.68541 0.12223 0.68055 0.10487 0.678 C 0.09758 0.67453 0.08994 0.67314 0.0823 0.67152 C 0.07657 0.66643 0.07935 0.66712 0.07431 0.66712 " pathEditMode="relative" ptsTypes="fffffffffffff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31 0.66713 C 0.07865 0.66319 0.08073 0.66204 0.08403 0.65625 C 0.08646 0.65231 0.09045 0.64352 0.09045 0.64352 C 0.09149 0.63889 0.09514 0.63542 0.09531 0.63055 C 0.09705 0.59745 0.08559 0.57893 0.06615 0.5618 C 0.0625 0.55856 0.05747 0.55926 0.0533 0.55741 C 0.0401 0.55185 0.02674 0.54907 0.01302 0.54676 C -0.00417 0.54815 -0.02135 0.54907 -0.03854 0.55093 C -0.04479 0.55162 -0.04306 0.5537 -0.0467 0.55949 C -0.05538 0.57338 -0.05677 0.58495 -0.06285 0.60046 C -0.06632 0.62917 -0.06424 0.61782 -0.06771 0.63472 C -0.06719 0.65116 -0.06701 0.66782 -0.06597 0.68426 C -0.06545 0.69213 -0.06076 0.6993 -0.05799 0.70579 C -0.05017 0.72384 -0.03611 0.7375 -0.02083 0.74236 C -0.00694 0.75185 0.00747 0.75324 0.02274 0.75532 C 0.07847 0.77338 0.1441 0.76667 0.20017 0.76805 C 0.2224 0.77037 0.2441 0.77546 0.26615 0.77893 C 0.27483 0.78032 0.29201 0.7831 0.29201 0.7831 C 0.40104 0.78241 0.54306 0.79954 0.66458 0.77454 C 0.67622 0.76944 0.66389 0.7743 0.68715 0.77037 C 0.70573 0.76713 0.72517 0.75833 0.74358 0.75301 C 0.74931 0.74815 0.75504 0.74745 0.76146 0.74444 C 0.76632 0.73773 0.77014 0.73657 0.77587 0.73171 C 0.78056 0.72245 0.78264 0.71412 0.78889 0.70579 C 0.79028 0.69977 0.79167 0.69514 0.79531 0.69074 " pathEditMode="relative" ptsTypes="ffffffffffffffffffffffff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ДОБАВЬ СЛОГ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" name="Picture 3" descr="жираф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929066"/>
            <a:ext cx="838200" cy="1838325"/>
          </a:xfrm>
          <a:prstGeom prst="rect">
            <a:avLst/>
          </a:prstGeom>
          <a:noFill/>
        </p:spPr>
      </p:pic>
      <p:pic>
        <p:nvPicPr>
          <p:cNvPr id="7" name="Picture 5" descr="крыс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1857364"/>
            <a:ext cx="1162050" cy="1171575"/>
          </a:xfrm>
          <a:prstGeom prst="rect">
            <a:avLst/>
          </a:prstGeom>
          <a:noFill/>
        </p:spPr>
      </p:pic>
      <p:pic>
        <p:nvPicPr>
          <p:cNvPr id="8" name="Picture 7" descr="пчел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1428736"/>
            <a:ext cx="1447800" cy="1333500"/>
          </a:xfrm>
          <a:prstGeom prst="rect">
            <a:avLst/>
          </a:prstGeom>
          <a:noFill/>
        </p:spPr>
      </p:pic>
      <p:pic>
        <p:nvPicPr>
          <p:cNvPr id="9" name="Picture 8" descr="слон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42" y="4143380"/>
            <a:ext cx="1781175" cy="135255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71472" y="3000371"/>
            <a:ext cx="13573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ПЧЕ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2975" y="5572140"/>
            <a:ext cx="23574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     Н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29322" y="3214686"/>
            <a:ext cx="27146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      СА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29322" y="5572140"/>
            <a:ext cx="29722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      Ф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428736"/>
            <a:ext cx="18573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29190" y="1428736"/>
            <a:ext cx="15716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43240" y="2928934"/>
            <a:ext cx="1119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86314" y="2928934"/>
            <a:ext cx="9476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95 0.0125 -0.00087 0.00116 0.00643 0.01065 C 0.00834 0.0132 0.00973 0.01621 0.01129 0.01922 C 0.01233 0.0213 0.01302 0.02385 0.01441 0.0257 C 0.0158 0.02755 0.01788 0.02824 0.01927 0.0301 C 0.03195 0.04699 0.02049 0.0338 0.029 0.05162 C 0.03195 0.05787 0.03733 0.06459 0.04184 0.06875 C 0.0474 0.08959 0.03837 0.05834 0.04827 0.08172 C 0.04931 0.08426 0.04913 0.0875 0.05 0.09028 C 0.0507 0.0926 0.05209 0.09468 0.05313 0.09676 C 0.05521 0.10695 0.05851 0.12292 0.06285 0.13102 C 0.06459 0.14028 0.06615 0.14838 0.06927 0.15695 C 0.07032 0.16875 0.07153 0.17801 0.07413 0.18912 C 0.07674 0.21852 0.07795 0.22431 0.07413 0.26436 C 0.07327 0.27292 0.06268 0.28149 0.05799 0.28588 C 0.03368 0.3088 0.01354 0.3176 -0.01614 0.32037 C -0.03021 0.32408 -0.0335 0.32454 -0.05 0.32246 C -0.05295 0.31135 -0.06024 0.31019 -0.06788 0.30533 C -0.07187 0.29468 -0.07604 0.29121 -0.08385 0.28588 C -0.09132 0.27107 -0.08246 0.28565 -0.09201 0.27732 C -0.09392 0.2757 -0.09496 0.27269 -0.09687 0.27084 C -0.09982 0.26806 -0.10468 0.26598 -0.10816 0.26436 C -0.11771 0.2551 -0.12534 0.25348 -0.13715 0.25162 C -0.14566 0.24699 -0.15434 0.24445 -0.16302 0.24074 C -0.16406 0.23866 -0.16475 0.23611 -0.16614 0.23426 C -0.16753 0.23241 -0.171 0.2301 -0.171 0.2301 " pathEditMode="relative" ptsTypes="fffffffffffffffffffffffff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4601 -0.00602 -0.04514 -0.00394 -0.11614 -0.00232 C -0.12413 0.00185 -0.13368 0.00925 -0.14201 0.01273 C -0.1467 0.01898 -0.1493 0.02523 -0.15486 0.03009 C -0.15885 0.06851 -0.15295 0.10648 -0.14687 0.14398 C -0.14479 0.15717 -0.14444 0.16944 -0.13871 0.18055 C -0.13576 0.20092 -0.13212 0.22291 -0.1243 0.24074 C -0.12101 0.26134 -0.12118 0.2831 -0.11614 0.303 C -0.1151 0.33726 -0.10989 0.38657 -0.11771 0.41921 C -0.11771 0.41944 -0.11823 0.44259 -0.12101 0.4493 C -0.13073 0.47199 -0.16944 0.47083 -0.18385 0.47291 C -0.19739 0.46782 -0.19861 0.46643 -0.21302 0.46875 C -0.22222 0.47222 -0.2309 0.47685 -0.24028 0.47939 C -0.26146 0.49351 -0.23871 0.48009 -0.25972 0.48796 C -0.28055 0.49583 -0.30052 0.50717 -0.32101 0.51597 C -0.32899 0.52314 -0.33316 0.52291 -0.34357 0.52453 C -0.35017 0.52777 -0.35712 0.5324 -0.36302 0.5375 C -0.36666 0.553 -0.36146 0.53425 -0.36944 0.55046 C -0.37274 0.55717 -0.37274 0.5662 -0.3743 0.57407 C -0.37517 0.57847 -0.37743 0.58703 -0.37743 0.58703 C -0.37604 0.59305 -0.37448 0.59745 -0.37101 0.60208 " pathEditMode="relative" ptsTypes="ffffffffffffffffffff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04 0.0044 0.00209 0.00856 0.00313 0.01296 C 0.00365 0.01505 0.00486 0.01944 0.00486 0.01944 C 0.00608 0.05556 0.00504 0.10393 0.01771 0.13773 C 0.02205 0.17245 0.02379 0.20741 0.03229 0.24097 C 0.03334 0.24491 0.03351 0.25393 0.03542 0.2581 C 0.04393 0.27801 0.06545 0.3125 0.079 0.32477 C 0.0842 0.33495 0.09427 0.34005 0.10313 0.34398 C 0.11233 0.35301 0.12327 0.36157 0.13386 0.36782 C 0.13854 0.3706 0.14375 0.3713 0.14827 0.37431 C 0.15729 0.38056 0.14879 0.37685 0.15955 0.38495 C 0.1658 0.38958 0.1757 0.39028 0.18229 0.39143 C 0.22379 0.38634 0.20972 0.3956 0.22743 0.37199 C 0.23212 0.35926 0.23334 0.34514 0.23542 0.33125 C 0.23646 0.29977 0.23021 0.28218 0.25156 0.27315 C 0.26163 0.26389 0.27535 0.26505 0.28698 0.26018 C 0.29601 0.25625 0.30521 0.25301 0.31441 0.24954 C 0.32084 0.24699 0.32622 0.24259 0.33229 0.23866 C 0.33629 0.23611 0.34097 0.23634 0.34514 0.23449 C 0.35226 0.22824 0.3592 0.22176 0.36615 0.21505 C 0.37431 0.20694 0.37535 0.1912 0.38056 0.18056 C 0.37969 0.15556 0.38073 0.12361 0.36927 0.10116 C 0.3665 0.09005 0.36493 0.07824 0.36285 0.06667 C 0.36459 0.04143 0.35903 0.04653 0.36771 0.04097 " pathEditMode="relative" ptsTypes="fffffffffffffffffffffff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6 0.01528 -0.02083 0.03079 -0.03559 0.04097 C -0.04392 0.05833 -0.05608 0.06597 -0.06788 0.07755 C -0.07691 0.08634 -0.08542 0.09884 -0.09531 0.10556 C -0.10139 0.11829 -0.11476 0.12894 -0.12274 0.13773 C -0.1309 0.14676 -0.13629 0.15602 -0.14358 0.16574 C -0.15104 0.18958 -0.15035 0.21528 -0.15174 0.24097 C -0.15122 0.26042 -0.15104 0.27963 -0.15 0.29908 C -0.14965 0.30718 -0.14201 0.3206 -0.14201 0.3206 C -0.13906 0.33287 -0.13177 0.33542 -0.12431 0.34213 C -0.11875 0.35278 -0.11076 0.35625 -0.10174 0.35926 C -0.08368 0.37732 -0.10885 0.35417 -0.08559 0.36783 C -0.08177 0.37014 -0.07969 0.37616 -0.07587 0.37871 C -0.06701 0.38472 -0.05729 0.38796 -0.04844 0.39375 C -0.0467 0.39491 -0.04549 0.39722 -0.04358 0.39792 C -0.02986 0.40347 -0.01545 0.40417 -0.00174 0.4088 C 0.00365 0.41065 0.00903 0.4132 0.01441 0.41505 C 0.01701 0.41597 0.01979 0.41667 0.02257 0.41736 C 0.03733 0.41435 0.05121 0.4088 0.06597 0.40648 C 0.07535 0.41088 0.08559 0.41088 0.09514 0.41505 C 0.10573 0.42454 0.11059 0.42222 0.12569 0.42384 C 0.13229 0.42662 0.13403 0.42361 0.14028 0.42153 C 0.15121 0.41783 0.16163 0.41158 0.17257 0.4088 C 0.18038 0.40347 0.18819 0.40301 0.1967 0.4 C 0.20469 0.38496 0.22135 0.38218 0.23385 0.38079 C 0.23871 0.37871 0.24323 0.37639 0.24826 0.37639 " pathEditMode="relative" ptsTypes="fffffffffffffffffffffffff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Догадайся, замени звук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Администратор\Pictures\i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00108"/>
            <a:ext cx="1905000" cy="1428750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Pictures\i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1000108"/>
            <a:ext cx="1905000" cy="1428750"/>
          </a:xfrm>
          <a:prstGeom prst="rect">
            <a:avLst/>
          </a:prstGeom>
          <a:noFill/>
        </p:spPr>
      </p:pic>
      <p:pic>
        <p:nvPicPr>
          <p:cNvPr id="1028" name="Picture 4" descr="C:\Users\Администратор\Pictures\i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5143512"/>
            <a:ext cx="2009775" cy="1428750"/>
          </a:xfrm>
          <a:prstGeom prst="rect">
            <a:avLst/>
          </a:prstGeom>
          <a:noFill/>
        </p:spPr>
      </p:pic>
      <p:pic>
        <p:nvPicPr>
          <p:cNvPr id="1029" name="Picture 5" descr="C:\Users\Администратор\Pictures\i (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5214950"/>
            <a:ext cx="2000250" cy="142875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85720" y="2571745"/>
            <a:ext cx="678661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саду растёт красивая  …  .</a:t>
            </a:r>
            <a:endParaRPr lang="ru-RU" sz="3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3214686"/>
            <a:ext cx="128210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Виноградная    …      наклонилась к земле.</a:t>
            </a:r>
            <a:endParaRPr lang="ru-RU" sz="3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3857629"/>
            <a:ext cx="6496725" cy="642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дну реки ползает  … .</a:t>
            </a:r>
            <a:endParaRPr lang="ru-RU" sz="3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4572008"/>
            <a:ext cx="66354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</a:rPr>
              <a:t>…     на досках быстро высох.</a:t>
            </a:r>
            <a:endParaRPr lang="ru-RU" sz="3600" b="1" cap="none" spc="0" dirty="0">
              <a:ln w="1143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57752" y="2428869"/>
            <a:ext cx="171451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роза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57488" y="3143249"/>
            <a:ext cx="142876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лоза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57621" y="3786190"/>
            <a:ext cx="228601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рак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500570"/>
            <a:ext cx="164307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Л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ак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100</Words>
  <Application>Microsoft Office PowerPoint</Application>
  <PresentationFormat>Экран (4:3)</PresentationFormat>
  <Paragraphs>45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Дидактическое пособие  по логопедии  для учащихся  1 класса</vt:lpstr>
      <vt:lpstr>Различаем звуки [P] – [Л]</vt:lpstr>
      <vt:lpstr>Назови звук</vt:lpstr>
      <vt:lpstr>ЖИВОТНЫЕ</vt:lpstr>
      <vt:lpstr>КАТЕР - ЛОДКА</vt:lpstr>
      <vt:lpstr>Слайд 6</vt:lpstr>
      <vt:lpstr>ЧИТАЕМ СЛОГИ</vt:lpstr>
      <vt:lpstr>ДОБАВЬ СЛОГ</vt:lpstr>
      <vt:lpstr>Догадайся, замени звук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Дидактическое пособие  по логопедии  для учащихся  1 класса</dc:title>
  <dc:creator>Пользователь Windows</dc:creator>
  <cp:lastModifiedBy>J</cp:lastModifiedBy>
  <cp:revision>20</cp:revision>
  <dcterms:created xsi:type="dcterms:W3CDTF">2014-02-17T13:19:42Z</dcterms:created>
  <dcterms:modified xsi:type="dcterms:W3CDTF">2014-02-18T03:45:13Z</dcterms:modified>
</cp:coreProperties>
</file>