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C78"/>
    <a:srgbClr val="E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FC61D-1AC2-4975-B68A-5346B5747617}" type="datetimeFigureOut">
              <a:rPr lang="ru-RU" smtClean="0"/>
              <a:pPr/>
              <a:t>06.12.2010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2DA05-4B03-40A0-ABAB-C23A0A58E7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2055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2056" name="Picture 8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875" y="116632"/>
            <a:ext cx="9128125" cy="576262"/>
            <a:chOff x="5" y="3521"/>
            <a:chExt cx="5750" cy="363"/>
          </a:xfrm>
        </p:grpSpPr>
        <p:pic>
          <p:nvPicPr>
            <p:cNvPr id="2059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2060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учител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5" t="715" r="35665" b="2552"/>
          <a:stretch>
            <a:fillRect/>
          </a:stretch>
        </p:blipFill>
        <p:spPr bwMode="auto">
          <a:xfrm>
            <a:off x="6793660" y="1673425"/>
            <a:ext cx="2350340" cy="518457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43050"/>
            <a:ext cx="835824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EA0000"/>
                </a:solidFill>
              </a:rPr>
              <a:t>Система работы с родителями </a:t>
            </a:r>
            <a:br>
              <a:rPr lang="ru-RU" sz="4800" dirty="0" smtClean="0">
                <a:solidFill>
                  <a:srgbClr val="EA0000"/>
                </a:solidFill>
              </a:rPr>
            </a:br>
            <a:r>
              <a:rPr lang="ru-RU" sz="4800" dirty="0" smtClean="0">
                <a:solidFill>
                  <a:srgbClr val="EA0000"/>
                </a:solidFill>
              </a:rPr>
              <a:t>одарённых детей</a:t>
            </a:r>
            <a:endParaRPr lang="ru-RU" sz="4800" b="1" dirty="0">
              <a:solidFill>
                <a:srgbClr val="EA0000"/>
              </a:solidFill>
            </a:endParaRPr>
          </a:p>
        </p:txBody>
      </p:sp>
      <p:pic>
        <p:nvPicPr>
          <p:cNvPr id="12" name="Рисунок 11" descr="девочка в форме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043" y="3573016"/>
            <a:ext cx="1987452" cy="2996952"/>
          </a:xfrm>
          <a:prstGeom prst="rect">
            <a:avLst/>
          </a:prstGeom>
        </p:spPr>
      </p:pic>
      <p:pic>
        <p:nvPicPr>
          <p:cNvPr id="13" name="Рисунок 12" descr="девочка в форме2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71859" y="3501008"/>
            <a:ext cx="1899631" cy="3068024"/>
          </a:xfrm>
          <a:prstGeom prst="rect">
            <a:avLst/>
          </a:prstGeom>
        </p:spPr>
      </p:pic>
      <p:pic>
        <p:nvPicPr>
          <p:cNvPr id="14" name="Рисунок 13" descr="мальчик в форме1.bmp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4227" y="3501008"/>
            <a:ext cx="1936045" cy="3140968"/>
          </a:xfrm>
          <a:prstGeom prst="rect">
            <a:avLst/>
          </a:prstGeom>
        </p:spPr>
      </p:pic>
      <p:pic>
        <p:nvPicPr>
          <p:cNvPr id="15" name="Рисунок 14" descr="мальчик в форме2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4" r="22540"/>
          <a:stretch>
            <a:fillRect/>
          </a:stretch>
        </p:blipFill>
        <p:spPr>
          <a:xfrm>
            <a:off x="179512" y="3501008"/>
            <a:ext cx="1744173" cy="314096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43174" y="2928934"/>
            <a:ext cx="421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Выполнила: Гордеева Ю.В.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772400" cy="1362456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effectLst/>
              </a:rPr>
              <a:t>Совместная практическая деятельность способного ребенка и его родителей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7772400" cy="150971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. </a:t>
            </a: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Работа по развитию творческого и познавательного потенциала детей начинается в летнее время</a:t>
            </a: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. </a:t>
            </a: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/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Предлагаются следующие темы и задания во время отдыха с детьми: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Интересное вокруг меня (сфотографировать или зарисовать что-то необычное, провести наблюдение).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Огородный волшебник (проведение опытов на садовых и огородных участках).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В далеких странах …. (фоторепортаж поездки)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В гости к маленьким друзьям (провести наблюдение за насекомым).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Загадки подводного мира (наблюдение, зарисовки, фоторепортажи). </a:t>
            </a:r>
            <a:br>
              <a:rPr lang="ru-RU" sz="96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9600" b="1" dirty="0" smtClean="0">
                <a:solidFill>
                  <a:srgbClr val="FFFF00"/>
                </a:solidFill>
                <a:latin typeface="+mj-lt"/>
              </a:rPr>
              <a:t>- Мои первые опыты. </a:t>
            </a:r>
            <a:r>
              <a:rPr lang="ru-RU" sz="8000" b="1" dirty="0" smtClean="0">
                <a:solidFill>
                  <a:srgbClr val="FFFF00"/>
                </a:solidFill>
                <a:latin typeface="+mj-lt"/>
              </a:rPr>
              <a:t/>
            </a:r>
            <a:br>
              <a:rPr lang="ru-RU" sz="8000" b="1" dirty="0" smtClean="0">
                <a:solidFill>
                  <a:srgbClr val="FFFF00"/>
                </a:solidFill>
                <a:latin typeface="+mj-lt"/>
              </a:rPr>
            </a:br>
            <a:endParaRPr lang="ru-RU" sz="80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Поддержка и поощрение родителей на уровне школы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8643998" cy="15097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Работа родителей обязательно должна поддерживаться и поощряться школой. </a:t>
            </a:r>
            <a:endParaRPr lang="ru-RU" sz="2800" b="1" dirty="0" smtClean="0">
              <a:solidFill>
                <a:srgbClr val="FFFF00"/>
              </a:solidFill>
              <a:latin typeface="+mj-lt"/>
            </a:endParaRPr>
          </a:p>
          <a:p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Специально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для родителей в школьной научно-практической конференции можно выделить секцию«Родительские университеты», где родители делятся опытом своей работы с детьми. </a:t>
            </a:r>
            <a:br>
              <a:rPr lang="ru-RU" sz="28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Лучшие родительские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работы выдвигаются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на район. </a:t>
            </a:r>
            <a:br>
              <a:rPr lang="ru-RU" sz="2800" b="1" dirty="0" smtClean="0">
                <a:solidFill>
                  <a:srgbClr val="FFFF00"/>
                </a:solidFill>
                <a:latin typeface="+mj-lt"/>
              </a:rPr>
            </a:br>
            <a:endParaRPr lang="ru-RU" sz="28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876"/>
            <a:ext cx="7772400" cy="13624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Одним из наиболее существенных факторов, влияющих как на интеллектуальное, так и на личностное развитие ребенка, является </a:t>
            </a:r>
            <a:r>
              <a:rPr lang="ru-RU" sz="4000" i="1" u="sng" dirty="0" smtClean="0">
                <a:solidFill>
                  <a:srgbClr val="FFFF00"/>
                </a:solidFill>
              </a:rPr>
              <a:t>семья</a:t>
            </a:r>
            <a:r>
              <a:rPr lang="ru-RU" sz="4000" u="sng" dirty="0" smtClean="0">
                <a:solidFill>
                  <a:srgbClr val="FFFF00"/>
                </a:solidFill>
              </a:rPr>
              <a:t>.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10" name="Picture 4" descr="professional-tutor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8" y="3786190"/>
            <a:ext cx="2428860" cy="2428860"/>
          </a:xfrm>
          <a:noFill/>
          <a:ln w="31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0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643446"/>
            <a:ext cx="791845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Если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люди сами не умеют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летать,</a:t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пусть научат летать своих детей.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Притом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летать высоко, стремительно, далеко, красиво.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настанет срок, когда дети раскроют крылья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взлетят.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Пусть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взрослые просто последуют за детьми, чтобы уберечь их от падения.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тогда обнаружат, что, оказывается,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они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тоже 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>летят…</a:t>
            </a:r>
            <a: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                                             </a:t>
            </a:r>
            <a:r>
              <a:rPr lang="ru-RU" sz="2800" dirty="0" err="1" smtClean="0">
                <a:solidFill>
                  <a:srgbClr val="FFFF00"/>
                </a:solidFill>
                <a:effectLst/>
              </a:rPr>
              <a:t>Ш.Амонашвили</a:t>
            </a:r>
            <a:r>
              <a:rPr lang="ru-RU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endParaRPr lang="ru-RU" sz="2800" b="1" dirty="0">
              <a:solidFill>
                <a:srgbClr val="FFFF00"/>
              </a:solidFill>
              <a:effectLst/>
            </a:endParaRPr>
          </a:p>
        </p:txBody>
      </p:sp>
      <p:pic>
        <p:nvPicPr>
          <p:cNvPr id="18" name="Picture 13" descr="успех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54"/>
          <a:stretch>
            <a:fillRect/>
          </a:stretch>
        </p:blipFill>
        <p:spPr bwMode="auto">
          <a:xfrm>
            <a:off x="0" y="2857496"/>
            <a:ext cx="1475830" cy="2643206"/>
          </a:xfrm>
          <a:prstGeom prst="rect">
            <a:avLst/>
          </a:prstGeom>
          <a:noFill/>
        </p:spPr>
      </p:pic>
      <p:pic>
        <p:nvPicPr>
          <p:cNvPr id="19" name="Picture 14" descr="успех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6"/>
          <a:stretch>
            <a:fillRect/>
          </a:stretch>
        </p:blipFill>
        <p:spPr bwMode="auto">
          <a:xfrm>
            <a:off x="7858148" y="3000372"/>
            <a:ext cx="146674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6165106"/>
            <a:ext cx="9128125" cy="576262"/>
            <a:chOff x="5" y="3521"/>
            <a:chExt cx="5750" cy="363"/>
          </a:xfrm>
        </p:grpSpPr>
        <p:pic>
          <p:nvPicPr>
            <p:cNvPr id="3078" name="Picture 6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79" name="Picture 7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875" y="116632"/>
            <a:ext cx="9128125" cy="576263"/>
            <a:chOff x="5" y="3521"/>
            <a:chExt cx="5750" cy="363"/>
          </a:xfrm>
        </p:grpSpPr>
        <p:pic>
          <p:nvPicPr>
            <p:cNvPr id="3081" name="Picture 9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3082" name="Picture 10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4071942"/>
            <a:ext cx="7918450" cy="11430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effectLst/>
              </a:rPr>
              <a:t>Одаренность человека – это маленький росточек,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едва проклюнувшийся из земли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и требующий к себе огромного внимания.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Необходимо холить и лелеять, ухаживать за ним,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сделать всё, чтобы он вырос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и дал обильный плод. </a:t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FFFF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effectLst/>
              </a:rPr>
              <a:t>                                  В.А.Сухомлинский</a:t>
            </a:r>
            <a:r>
              <a:rPr lang="ru-RU" sz="2800" dirty="0" smtClean="0">
                <a:solidFill>
                  <a:srgbClr val="FFFF00"/>
                </a:solidFill>
                <a:effectLst/>
              </a:rPr>
              <a:t> 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b="1" dirty="0">
              <a:solidFill>
                <a:srgbClr val="EA0000"/>
              </a:solidFill>
              <a:effectLst/>
            </a:endParaRPr>
          </a:p>
        </p:txBody>
      </p:sp>
      <p:pic>
        <p:nvPicPr>
          <p:cNvPr id="16" name="Рисунок 15" descr="мальчик1-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71" r="22372"/>
          <a:stretch>
            <a:fillRect/>
          </a:stretch>
        </p:blipFill>
        <p:spPr>
          <a:xfrm flipH="1">
            <a:off x="323527" y="3253679"/>
            <a:ext cx="1440160" cy="3055641"/>
          </a:xfrm>
          <a:prstGeom prst="rect">
            <a:avLst/>
          </a:prstGeom>
        </p:spPr>
      </p:pic>
      <p:pic>
        <p:nvPicPr>
          <p:cNvPr id="17" name="Рисунок 16" descr="девочка1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3428999"/>
            <a:ext cx="1763688" cy="2659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143512"/>
            <a:ext cx="7772400" cy="136245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Новые стандарты 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позволяют </a:t>
            </a:r>
            <a:r>
              <a:rPr lang="ru-RU" sz="3600" dirty="0" smtClean="0">
                <a:solidFill>
                  <a:srgbClr val="FFFF00"/>
                </a:solidFill>
              </a:rPr>
              <a:t>развивать одаренность обучающихся через оптимальное сочетание основного, дополнительного и индивидуального образования. 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357694"/>
            <a:ext cx="7772400" cy="13624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Семья одаренного или способного ребенка во всех случаях имеет непосредственное отношение к развитию его личности и одаренности. 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Задача  школы – создать ребенку и его семье комфортные условия для развития творческого и познавательного потенциала. 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Работа с родителями должна вестись в четырех направлениях: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357430"/>
            <a:ext cx="7772400" cy="15097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1. психологическое сопровождение семьи способного ребенка; </a:t>
            </a:r>
            <a:br>
              <a:rPr lang="ru-RU" sz="28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2. информационная среда для родителей; </a:t>
            </a:r>
            <a:br>
              <a:rPr lang="ru-RU" sz="28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3. совместная практическая деятельность способного ребенка и его родителей; </a:t>
            </a:r>
            <a:br>
              <a:rPr lang="ru-RU" sz="28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4. поддержка и поощрение родителей на уровне школы. </a:t>
            </a: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1362456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Психологическое сопровождение семьи способного ребенка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7772400" cy="1509712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latin typeface="+mj-lt"/>
              </a:rPr>
              <a:t>Цель работы психолога 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с родителями талантливых детей - обучение родителей эффективному взаимодействию с их ребенком . </a:t>
            </a:r>
          </a:p>
          <a:p>
            <a:r>
              <a:rPr lang="ru-RU" sz="2400" b="1" u="sng" dirty="0" smtClean="0">
                <a:latin typeface="+mj-lt"/>
              </a:rPr>
              <a:t>Данная работа </a:t>
            </a:r>
            <a:r>
              <a:rPr lang="ru-RU" sz="2400" b="1" i="1" u="sng" dirty="0" smtClean="0">
                <a:latin typeface="+mj-lt"/>
              </a:rPr>
              <a:t>направлена на</a:t>
            </a:r>
            <a:r>
              <a:rPr lang="ru-RU" sz="2400" b="1" u="sng" dirty="0" smtClean="0">
                <a:latin typeface="+mj-lt"/>
              </a:rPr>
              <a:t>: </a:t>
            </a: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расширение возможностей понимания одаренного ребенка;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улучшение рефлексии своих взаимоотношений с одаренным ребенком;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выработку новых навыков взаимодействия с ребенком;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установление и развитие отношений сотрудничества и партнерства родителей с ребенком. 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362456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Информационная среда</a:t>
            </a:r>
            <a:r>
              <a:rPr lang="ru-RU" sz="3200" dirty="0" smtClean="0">
                <a:solidFill>
                  <a:srgbClr val="FF0000"/>
                </a:solidFill>
              </a:rPr>
              <a:t> </a:t>
            </a:r>
            <a:r>
              <a:rPr lang="ru-RU" sz="3200" dirty="0" smtClean="0">
                <a:solidFill>
                  <a:srgbClr val="FF0000"/>
                </a:solidFill>
              </a:rPr>
              <a:t>для родителей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7772400" cy="150971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Специально 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для родителей класса нужно разработать цикл родительских собраний «Мой ребенок – восьмое чудо света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».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Большим подспорьем для развития кругозора родителей стал электронный дневник «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Дневник.ru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». В рамках «Дневника» можно создать специальные группы «Учись учиться» и «Юные исследователи». </a:t>
            </a:r>
            <a:br>
              <a:rPr lang="ru-RU" sz="2800" dirty="0" smtClean="0">
                <a:solidFill>
                  <a:srgbClr val="FFFF00"/>
                </a:solidFill>
                <a:latin typeface="+mj-lt"/>
              </a:rPr>
            </a:br>
            <a:endParaRPr lang="ru-RU" sz="2800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000132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/>
              </a:rPr>
              <a:t>На сайте можно предложить </a:t>
            </a:r>
            <a:r>
              <a:rPr lang="ru-RU" sz="2400" i="1" dirty="0" smtClean="0">
                <a:solidFill>
                  <a:srgbClr val="FF0000"/>
                </a:solidFill>
                <a:effectLst/>
              </a:rPr>
              <a:t>рекомендации родителям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 одаренных детей 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: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 </a:t>
            </a:r>
            <a:endParaRPr lang="ru-RU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7772400" cy="1509712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1. Будьте честными. Все дети весьма чувствительны ко лжи, а к одаренным детям это относится в большей степени.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2. Оценивайте уровень развития ребенка.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3. Избегайте длинных объяснений или бесед.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4. Старайтесь вовремя уловить изменения в ребенке. Они могут выражаться в неординарных вопросах или в поведении и являются признаком одаренности.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5. Уважайте в ребенке индивидуальность. Не стремитесь проецировать на него собственные интересы и увлечения.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7772400" cy="15097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6. Развивайте в своих детях следующие качества: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уверенность, базирующуюся на собственном сознании самоценности;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понимание достоинств и недостатков в себе самом и в окружающих;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интеллектуальную любознательность и готовность к исследовательскому риску;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уважение к доброте, честности, дружелюбию, сопереживанию, терпению, к душевному мужеству;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привычку опираться на собственные силы и готовность нести ответственность за свои поступки;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400" b="1" dirty="0" smtClean="0">
                <a:solidFill>
                  <a:srgbClr val="FFFF00"/>
                </a:solidFill>
                <a:latin typeface="+mj-lt"/>
              </a:rPr>
              <a:t>- умение помогать находить общий язык и радость в общении с людьми всех возрастов. </a:t>
            </a:r>
            <a:br>
              <a:rPr lang="ru-RU" sz="2400" b="1" dirty="0" smtClean="0">
                <a:solidFill>
                  <a:srgbClr val="FFFF00"/>
                </a:solidFill>
                <a:latin typeface="+mj-lt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223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Система работы с родителями  одарённых детей</vt:lpstr>
      <vt:lpstr>Одаренность человека – это маленький росточек,  едва проклюнувшийся из земли  и требующий к себе огромного внимания.  Необходимо холить и лелеять, ухаживать за ним,  сделать всё, чтобы он вырос  и дал обильный плод.                                      В.А.Сухомлинский  </vt:lpstr>
      <vt:lpstr>Новые стандарты  позволяют развивать одаренность обучающихся через оптимальное сочетание основного, дополнительного и индивидуального образования.   </vt:lpstr>
      <vt:lpstr>Семья одаренного или способного ребенка во всех случаях имеет непосредственное отношение к развитию его личности и одаренности.  Задача  школы – создать ребенку и его семье комфортные условия для развития творческого и познавательного потенциала.  </vt:lpstr>
      <vt:lpstr>Работа с родителями должна вестись в четырех направлениях:  </vt:lpstr>
      <vt:lpstr>Психологическое сопровождение семьи способного ребенка  </vt:lpstr>
      <vt:lpstr>Информационная среда для родителей </vt:lpstr>
      <vt:lpstr>На сайте можно предложить рекомендации родителям одаренных детей : </vt:lpstr>
      <vt:lpstr>Слайд 9</vt:lpstr>
      <vt:lpstr>Совместная практическая деятельность способного ребенка и его родителей  </vt:lpstr>
      <vt:lpstr>Поддержка и поощрение родителей на уровне школы  </vt:lpstr>
      <vt:lpstr>Одним из наиболее существенных факторов, влияющих как на интеллектуальное, так и на личностное развитие ребенка, является семья.  </vt:lpstr>
      <vt:lpstr>Если люди сами не умеют летать,  пусть научат летать своих детей.  Притом летать высоко, стремительно, далеко, красиво.  И настанет срок, когда дети раскроют крылья  и взлетят.  Пусть взрослые просто последуют за детьми, чтобы уберечь их от падения.  И тогда обнаружат, что, оказывается,  они тоже летят…                                              Ш.Амонашвили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Лариса</dc:creator>
  <cp:lastModifiedBy>ADMIN777</cp:lastModifiedBy>
  <cp:revision>11</cp:revision>
  <dcterms:created xsi:type="dcterms:W3CDTF">2011-07-11T21:28:22Z</dcterms:created>
  <dcterms:modified xsi:type="dcterms:W3CDTF">2010-12-05T15:57:36Z</dcterms:modified>
</cp:coreProperties>
</file>