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96" r:id="rId4"/>
    <p:sldId id="297" r:id="rId5"/>
    <p:sldId id="293" r:id="rId6"/>
    <p:sldId id="277" r:id="rId7"/>
    <p:sldId id="278" r:id="rId8"/>
    <p:sldId id="276" r:id="rId9"/>
    <p:sldId id="265" r:id="rId10"/>
    <p:sldId id="288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339966"/>
    <a:srgbClr val="FF9900"/>
    <a:srgbClr val="339933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84542" autoAdjust="0"/>
  </p:normalViewPr>
  <p:slideViewPr>
    <p:cSldViewPr>
      <p:cViewPr varScale="1">
        <p:scale>
          <a:sx n="111" d="100"/>
          <a:sy n="111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B74FA-8EAA-4E14-BBB6-B2CA4CC2BA62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7DA33-AE23-4F26-A7AE-BB957B1CE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BF17-C285-4189-975C-981032D4A337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C4E2-6C6C-4997-9E8D-CE1B27E1B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8DDA-1D4D-4203-9BEF-0538D8082E49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BD12-5DE2-412E-844B-84B6DAE78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EE10-FF86-4EAD-93C6-90D5AC2401B6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7505-E152-4F50-8C77-0B36C4139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4754-92A9-41C2-B29B-28E4018E19FE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984A-651F-4BEA-A093-CDBBC312C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4B3D-95FE-49D6-8859-DE018E41C63B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5E8F-4001-470D-9C04-7425921750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7AF-ED50-4B93-9101-A20097DAFDEE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B4DE-A4E2-4201-95D6-F2CD3F621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38675-BB82-47A5-8D93-7AC63A590087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2C10-037F-4DF1-88F3-E39E01A18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5F4E-2E9E-4EB1-945F-EC41E2E34167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13487-F78D-403E-844E-DDF763601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3EDF3-FEB0-4686-8806-3A8ECD5C9799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E359-5A8E-419E-A1F7-05446178C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51A02-3E12-47DB-8CEE-1FC9E48A38DA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414B-3F61-451F-A082-1EEC8B824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rgbClr val="339966"/>
            </a:gs>
            <a:gs pos="48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8F877-2208-4B12-BE57-F67B4236B904}" type="datetimeFigureOut">
              <a:rPr lang="ru-RU"/>
              <a:pPr>
                <a:defRPr/>
              </a:pPr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E34F7A-4E57-4652-BF73-CFDAD229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http://www.clipart.net.ua/images/clip3514.jpg" TargetMode="External"/><Relationship Id="rId18" Type="http://schemas.openxmlformats.org/officeDocument/2006/relationships/image" Target="../media/image30.jpeg"/><Relationship Id="rId3" Type="http://schemas.openxmlformats.org/officeDocument/2006/relationships/image" Target="../media/image21.jpeg"/><Relationship Id="rId21" Type="http://schemas.openxmlformats.org/officeDocument/2006/relationships/image" Target="../media/image31.jpeg"/><Relationship Id="rId7" Type="http://schemas.openxmlformats.org/officeDocument/2006/relationships/image" Target="http://i023.radikal.ru/0802/6e/d49823600fdf.jpg" TargetMode="External"/><Relationship Id="rId12" Type="http://schemas.openxmlformats.org/officeDocument/2006/relationships/image" Target="../media/image26.jpeg"/><Relationship Id="rId17" Type="http://schemas.openxmlformats.org/officeDocument/2006/relationships/hyperlink" Target="http://www.rmtracking.com/blog/wp-content/uploads/2010/06/Hand.jpg" TargetMode="External"/><Relationship Id="rId25" Type="http://schemas.openxmlformats.org/officeDocument/2006/relationships/image" Target="http://samoevkusnoe.ru/wp-content/uploads/2009/02/140.jpg" TargetMode="External"/><Relationship Id="rId2" Type="http://schemas.openxmlformats.org/officeDocument/2006/relationships/hyperlink" Target="http://cvetsakura.ru/uploads/posts/2010-06/thumbs/1277236236_otkrytyj-rot.jpg" TargetMode="External"/><Relationship Id="rId16" Type="http://schemas.openxmlformats.org/officeDocument/2006/relationships/image" Target="../media/image29.wmf"/><Relationship Id="rId20" Type="http://schemas.openxmlformats.org/officeDocument/2006/relationships/hyperlink" Target="http://seversad.ru/images/lopata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hyperlink" Target="http://www.clipart.net.ua/images/clip3514.jpg" TargetMode="External"/><Relationship Id="rId24" Type="http://schemas.openxmlformats.org/officeDocument/2006/relationships/image" Target="../media/image32.jpeg"/><Relationship Id="rId5" Type="http://schemas.openxmlformats.org/officeDocument/2006/relationships/hyperlink" Target="http://i023.radikal.ru/0802/6e/d49823600fdf.jpg" TargetMode="External"/><Relationship Id="rId15" Type="http://schemas.openxmlformats.org/officeDocument/2006/relationships/image" Target="../media/image28.wmf"/><Relationship Id="rId23" Type="http://schemas.openxmlformats.org/officeDocument/2006/relationships/hyperlink" Target="http://samoevkusnoe.ru/wp-content/uploads/2009/02/140.jpg" TargetMode="External"/><Relationship Id="rId10" Type="http://schemas.openxmlformats.org/officeDocument/2006/relationships/image" Target="../media/image25.wmf"/><Relationship Id="rId19" Type="http://schemas.openxmlformats.org/officeDocument/2006/relationships/image" Target="http://www.rmtracking.com/blog/wp-content/uploads/2010/06/Hand.jpg" TargetMode="External"/><Relationship Id="rId4" Type="http://schemas.openxmlformats.org/officeDocument/2006/relationships/image" Target="http://cvetsakura.ru/uploads/posts/2010-06/thumbs/1277236236_otkrytyj-rot.jpg" TargetMode="External"/><Relationship Id="rId9" Type="http://schemas.openxmlformats.org/officeDocument/2006/relationships/image" Target="../media/image24.wmf"/><Relationship Id="rId14" Type="http://schemas.openxmlformats.org/officeDocument/2006/relationships/image" Target="../media/image27.wmf"/><Relationship Id="rId22" Type="http://schemas.openxmlformats.org/officeDocument/2006/relationships/image" Target="http://seversad.ru/images/lopata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92213" y="1244600"/>
            <a:ext cx="6767512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6985" dir="21403578" algn="bl" rotWithShape="0">
              <a:schemeClr val="tx1">
                <a:alpha val="39999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мнемотехнических приемов в коррекционной работе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pPr algn="r">
              <a:defRPr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Михайловская Е.А.</a:t>
            </a:r>
          </a:p>
          <a:p>
            <a:pPr algn="r">
              <a:defRPr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СОШ  №380</a:t>
            </a:r>
          </a:p>
          <a:p>
            <a:pPr algn="r">
              <a:defRPr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Санкт- 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125538"/>
            <a:ext cx="3692525" cy="530701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4438" y="198438"/>
            <a:ext cx="4248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«Кап! Кап! Кап!»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11638" y="1123950"/>
          <a:ext cx="4752975" cy="5307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130"/>
                <a:gridCol w="1170130"/>
                <a:gridCol w="1170130"/>
                <a:gridCol w="1242138"/>
              </a:tblGrid>
              <a:tr h="13267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Звонко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крыши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капли скачут,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Над окном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67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сосульки плачут.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Скачут капли мне в ладошку,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 на бабушкину кошку,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ступеньки,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перила.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67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Кошка даже рот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открыла.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Звонко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скачут капли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крыши.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2677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 нам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весна идет.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Мы слышим: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КАП!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КАП!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КАП!</a:t>
                      </a: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КАП!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осм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3227388" cy="40322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629025" y="2003425"/>
          <a:ext cx="5310188" cy="2214563"/>
        </p:xfrm>
        <a:graphic>
          <a:graphicData uri="http://schemas.openxmlformats.org/drawingml/2006/table">
            <a:tbl>
              <a:tblPr/>
              <a:tblGrid>
                <a:gridCol w="1770063"/>
                <a:gridCol w="1770062"/>
                <a:gridCol w="177006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тёмном небе звёзды светят.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Космонавт 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летит в ракете.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летит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ночь летит.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на Землю вниз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глядит.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Видит сверху он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поля,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горы,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реки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моря.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Видит о весь шар земной,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шар земной -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наш дом родной.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5825" y="536575"/>
            <a:ext cx="2592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«Космос»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989138"/>
            <a:ext cx="3240087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635375" y="1998663"/>
          <a:ext cx="5310188" cy="2262187"/>
        </p:xfrm>
        <a:graphic>
          <a:graphicData uri="http://schemas.openxmlformats.org/drawingml/2006/table">
            <a:tbl>
              <a:tblPr/>
              <a:tblGrid>
                <a:gridCol w="1770063"/>
                <a:gridCol w="1770062"/>
                <a:gridCol w="177006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Ходит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нашем парке.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Дарит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всем подарки.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Бусы красные 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рябине,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фартук розовый 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осине,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зонтик желтый 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тополям,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фрукты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дарит нам.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55875" y="549275"/>
            <a:ext cx="4176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«Подарки осени»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900113" y="981075"/>
            <a:ext cx="72009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- совокупность специальных приёмов и способов, облегчающих запоминание нужной информации и увеличивающих объём памяти путём образования ассоциаций (связей).</a:t>
            </a:r>
          </a:p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ассоциативное мышление,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зрительную и слуховую память,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зрительное и слуховое внимание,</a:t>
            </a:r>
          </a:p>
          <a:p>
            <a:pPr>
              <a:buFont typeface="Arial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воображение.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213100"/>
            <a:ext cx="4549775" cy="3084513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4430713" cy="3035300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195513" y="260350"/>
            <a:ext cx="482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Словарные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468313" y="2133600"/>
            <a:ext cx="8299450" cy="1147763"/>
            <a:chOff x="251520" y="548680"/>
            <a:chExt cx="8300367" cy="1147316"/>
          </a:xfrm>
        </p:grpSpPr>
        <p:pic>
          <p:nvPicPr>
            <p:cNvPr id="16405" name="Picture 4" descr="сканирование00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51205" y="553136"/>
              <a:ext cx="1171575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2" descr="сканирование00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1840" y="562521"/>
              <a:ext cx="1143000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7" name="Picture 5" descr="сканирование000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80312" y="562521"/>
              <a:ext cx="1171575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8" name="Picture 1" descr="сканирование000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91680" y="548680"/>
              <a:ext cx="11620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9" name="Picture 6" descr="сканирование00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1520" y="548680"/>
              <a:ext cx="1152525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10" name="Picture 3" descr="сканирование000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91572" y="562661"/>
              <a:ext cx="114300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468313" y="3716338"/>
            <a:ext cx="8291512" cy="1181100"/>
            <a:chOff x="261045" y="2636912"/>
            <a:chExt cx="8290842" cy="1181100"/>
          </a:xfrm>
        </p:grpSpPr>
        <p:pic>
          <p:nvPicPr>
            <p:cNvPr id="16399" name="Picture 12" descr="сканирование00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41680" y="2689299"/>
              <a:ext cx="1143000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13" descr="сканирование000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096534" y="2675012"/>
              <a:ext cx="11334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1" name="Picture 14" descr="сканирование000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691680" y="2675012"/>
              <a:ext cx="1143000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2" name="Picture 15" descr="сканирование000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1045" y="2636912"/>
              <a:ext cx="1143000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3" name="Picture 10" descr="сканирование001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427937" y="2694062"/>
              <a:ext cx="112395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11" descr="сканирование0011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991572" y="2694062"/>
              <a:ext cx="1143000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468313" y="5229225"/>
            <a:ext cx="5424487" cy="1149350"/>
            <a:chOff x="251520" y="4854757"/>
            <a:chExt cx="5423635" cy="1148539"/>
          </a:xfrm>
        </p:grpSpPr>
        <p:pic>
          <p:nvPicPr>
            <p:cNvPr id="16394" name="Picture 26" descr="сканирование001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091772" y="4854757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27" descr="сканирование001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1701205" y="4859635"/>
              <a:ext cx="1133475" cy="111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28" descr="сканирование0017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51520" y="4869160"/>
              <a:ext cx="1123950" cy="1104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25" descr="сканирование002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551205" y="4860296"/>
              <a:ext cx="112395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8" name="Text Box 24"/>
            <p:cNvSpPr txBox="1">
              <a:spLocks noChangeArrowheads="1"/>
            </p:cNvSpPr>
            <p:nvPr/>
          </p:nvSpPr>
          <p:spPr bwMode="auto">
            <a:xfrm>
              <a:off x="4788024" y="5067894"/>
              <a:ext cx="457200" cy="685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4800" b="1">
                  <a:cs typeface="Times New Roman" pitchFamily="18" charset="0"/>
                </a:rPr>
                <a:t>?</a:t>
              </a:r>
              <a:endParaRPr lang="ru-RU"/>
            </a:p>
          </p:txBody>
        </p:sp>
      </p:grpSp>
      <p:sp>
        <p:nvSpPr>
          <p:cNvPr id="1639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1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2" name="Rectangle 3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1042988" y="333375"/>
            <a:ext cx="7127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Модели для составления рассказа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ip ru гороскоп новости таро. Сонник толкование снов ребенок. - 26 April 2013 - Blog - Ditevi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716338"/>
            <a:ext cx="3457575" cy="2555875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95738" y="5229225"/>
            <a:ext cx="32400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ука </a:t>
            </a:r>
            <a:r>
              <a:rPr lang="ru-RU" sz="32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ует </a:t>
            </a:r>
            <a:r>
              <a:rPr lang="ru-RU" sz="3200" b="1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од,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 воду не идёт.</a:t>
            </a:r>
          </a:p>
        </p:txBody>
      </p:sp>
      <p:pic>
        <p:nvPicPr>
          <p:cNvPr id="7170" name="Picture 2" descr="Продажа свиней в Сумах. Молодняк вьетнамской вислобрюхой свиньи, племенные хряки, поросята, свиноматки, корейские поросята. Бес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628775"/>
            <a:ext cx="3457575" cy="2520950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00113" y="2349500"/>
            <a:ext cx="4321175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ивут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ыплят,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Все они пшена хотят.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403350" y="476250"/>
            <a:ext cx="6840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Правила русского языка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50" y="1268413"/>
            <a:ext cx="7200900" cy="3937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- это графическое или частично графическое изображение персонажей сказки, явлений природы, некоторых действий и др. путем выделения главных смысловых звеньев сюжета рассказа. Главное – нужно передать условно-наглядную схему, изобразить так, чтобы нарисованное было понятно детям.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-схемы служат дидактическим материалом в работе по развитию связной речи детей.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Они используются: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обогащения словарного запаса,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обучении составлению рассказов,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отгадывании и загадывании загадок,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заучивании стихов, пословиц, поговорок.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979613" y="260350"/>
            <a:ext cx="5616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CC3300"/>
                </a:solidFill>
                <a:latin typeface="Times New Roman" pitchFamily="18" charset="0"/>
              </a:rPr>
              <a:t>Мнемотаблицы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87900" y="260350"/>
            <a:ext cx="3960813" cy="3675063"/>
            <a:chOff x="1031" y="2934"/>
            <a:chExt cx="9900" cy="10080"/>
          </a:xfrm>
        </p:grpSpPr>
        <p:grpSp>
          <p:nvGrpSpPr>
            <p:cNvPr id="19479" name="Group 3"/>
            <p:cNvGrpSpPr>
              <a:grpSpLocks/>
            </p:cNvGrpSpPr>
            <p:nvPr/>
          </p:nvGrpSpPr>
          <p:grpSpPr bwMode="auto">
            <a:xfrm>
              <a:off x="1031" y="2934"/>
              <a:ext cx="9900" cy="10080"/>
              <a:chOff x="1031" y="2130"/>
              <a:chExt cx="9900" cy="10080"/>
            </a:xfrm>
          </p:grpSpPr>
          <p:sp>
            <p:nvSpPr>
              <p:cNvPr id="19504" name="Line 4"/>
              <p:cNvSpPr>
                <a:spLocks noChangeShapeType="1"/>
              </p:cNvSpPr>
              <p:nvPr/>
            </p:nvSpPr>
            <p:spPr bwMode="auto">
              <a:xfrm>
                <a:off x="1031" y="2130"/>
                <a:ext cx="0" cy="10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5" name="Line 5"/>
              <p:cNvSpPr>
                <a:spLocks noChangeShapeType="1"/>
              </p:cNvSpPr>
              <p:nvPr/>
            </p:nvSpPr>
            <p:spPr bwMode="auto">
              <a:xfrm>
                <a:off x="4271" y="2130"/>
                <a:ext cx="0" cy="10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6" name="Line 6"/>
              <p:cNvSpPr>
                <a:spLocks noChangeShapeType="1"/>
              </p:cNvSpPr>
              <p:nvPr/>
            </p:nvSpPr>
            <p:spPr bwMode="auto">
              <a:xfrm>
                <a:off x="1031" y="2130"/>
                <a:ext cx="9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7" name="Line 7"/>
              <p:cNvSpPr>
                <a:spLocks noChangeShapeType="1"/>
              </p:cNvSpPr>
              <p:nvPr/>
            </p:nvSpPr>
            <p:spPr bwMode="auto">
              <a:xfrm>
                <a:off x="7511" y="2130"/>
                <a:ext cx="0" cy="10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8" name="Line 8"/>
              <p:cNvSpPr>
                <a:spLocks noChangeShapeType="1"/>
              </p:cNvSpPr>
              <p:nvPr/>
            </p:nvSpPr>
            <p:spPr bwMode="auto">
              <a:xfrm>
                <a:off x="10931" y="2130"/>
                <a:ext cx="0" cy="10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09" name="Line 9"/>
              <p:cNvSpPr>
                <a:spLocks noChangeShapeType="1"/>
              </p:cNvSpPr>
              <p:nvPr/>
            </p:nvSpPr>
            <p:spPr bwMode="auto">
              <a:xfrm>
                <a:off x="1031" y="5370"/>
                <a:ext cx="9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0" name="Line 10"/>
              <p:cNvSpPr>
                <a:spLocks noChangeShapeType="1"/>
              </p:cNvSpPr>
              <p:nvPr/>
            </p:nvSpPr>
            <p:spPr bwMode="auto">
              <a:xfrm>
                <a:off x="1031" y="8790"/>
                <a:ext cx="9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11" name="Line 11"/>
              <p:cNvSpPr>
                <a:spLocks noChangeShapeType="1"/>
              </p:cNvSpPr>
              <p:nvPr/>
            </p:nvSpPr>
            <p:spPr bwMode="auto">
              <a:xfrm>
                <a:off x="1031" y="12210"/>
                <a:ext cx="9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480" name="Group 12"/>
            <p:cNvGrpSpPr>
              <a:grpSpLocks/>
            </p:cNvGrpSpPr>
            <p:nvPr/>
          </p:nvGrpSpPr>
          <p:grpSpPr bwMode="auto">
            <a:xfrm>
              <a:off x="1391" y="3654"/>
              <a:ext cx="9000" cy="8774"/>
              <a:chOff x="1391" y="3654"/>
              <a:chExt cx="9000" cy="8774"/>
            </a:xfrm>
          </p:grpSpPr>
          <p:sp>
            <p:nvSpPr>
              <p:cNvPr id="19481" name="Oval 13"/>
              <p:cNvSpPr>
                <a:spLocks noChangeArrowheads="1"/>
              </p:cNvSpPr>
              <p:nvPr/>
            </p:nvSpPr>
            <p:spPr bwMode="auto">
              <a:xfrm>
                <a:off x="1931" y="3834"/>
                <a:ext cx="1440" cy="14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19482" name="i-main-pic" descr="Картинка 65 из 20182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 r:link="rId4"/>
              <a:srcRect l="10004" r="14252" b="14804"/>
              <a:stretch>
                <a:fillRect/>
              </a:stretch>
            </p:blipFill>
            <p:spPr bwMode="auto">
              <a:xfrm>
                <a:off x="4451" y="7042"/>
                <a:ext cx="1363" cy="1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3" name="i-main-pic" descr="Картинка 252 из 2578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6" r:link="rId7"/>
              <a:srcRect/>
              <a:stretch>
                <a:fillRect/>
              </a:stretch>
            </p:blipFill>
            <p:spPr bwMode="auto">
              <a:xfrm>
                <a:off x="7871" y="10674"/>
                <a:ext cx="2520" cy="1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84" name="Picture 16" descr="MCj02812850000[1]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171" y="3654"/>
                <a:ext cx="1287" cy="1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85" name="Text Box 17"/>
              <p:cNvSpPr txBox="1">
                <a:spLocks noChangeArrowheads="1"/>
              </p:cNvSpPr>
              <p:nvPr/>
            </p:nvSpPr>
            <p:spPr bwMode="auto">
              <a:xfrm>
                <a:off x="8771" y="3654"/>
                <a:ext cx="1080" cy="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7200">
                    <a:latin typeface="Calibri" pitchFamily="34" charset="0"/>
                  </a:rPr>
                  <a:t>6</a:t>
                </a:r>
                <a:endParaRPr lang="ru-RU"/>
              </a:p>
            </p:txBody>
          </p:sp>
          <p:sp>
            <p:nvSpPr>
              <p:cNvPr id="19486" name="AutoShape 18"/>
              <p:cNvSpPr>
                <a:spLocks noChangeArrowheads="1"/>
              </p:cNvSpPr>
              <p:nvPr/>
            </p:nvSpPr>
            <p:spPr bwMode="auto">
              <a:xfrm>
                <a:off x="3011" y="10314"/>
                <a:ext cx="1665" cy="1440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9487" name="Group 19"/>
              <p:cNvGrpSpPr>
                <a:grpSpLocks/>
              </p:cNvGrpSpPr>
              <p:nvPr/>
            </p:nvGrpSpPr>
            <p:grpSpPr bwMode="auto">
              <a:xfrm>
                <a:off x="8051" y="7434"/>
                <a:ext cx="2340" cy="900"/>
                <a:chOff x="8051" y="2934"/>
                <a:chExt cx="2880" cy="1440"/>
              </a:xfrm>
            </p:grpSpPr>
            <p:sp>
              <p:nvSpPr>
                <p:cNvPr id="19502" name="AutoShape 20"/>
                <p:cNvSpPr>
                  <a:spLocks noChangeArrowheads="1"/>
                </p:cNvSpPr>
                <p:nvPr/>
              </p:nvSpPr>
              <p:spPr bwMode="auto">
                <a:xfrm>
                  <a:off x="9671" y="2934"/>
                  <a:ext cx="1260" cy="14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9503" name="AutoShape 21"/>
                <p:cNvSpPr>
                  <a:spLocks noChangeArrowheads="1"/>
                </p:cNvSpPr>
                <p:nvPr/>
              </p:nvSpPr>
              <p:spPr bwMode="auto">
                <a:xfrm>
                  <a:off x="8051" y="2934"/>
                  <a:ext cx="1260" cy="14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00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488" name="Group 22"/>
              <p:cNvGrpSpPr>
                <a:grpSpLocks/>
              </p:cNvGrpSpPr>
              <p:nvPr/>
            </p:nvGrpSpPr>
            <p:grpSpPr bwMode="auto">
              <a:xfrm>
                <a:off x="4451" y="10674"/>
                <a:ext cx="2700" cy="1318"/>
                <a:chOff x="4631" y="7974"/>
                <a:chExt cx="3060" cy="1678"/>
              </a:xfrm>
            </p:grpSpPr>
            <p:pic>
              <p:nvPicPr>
                <p:cNvPr id="19500" name="Picture 23" descr="MC900251509[1]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5171" y="7974"/>
                  <a:ext cx="1751" cy="16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501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4631" y="8154"/>
                  <a:ext cx="3060" cy="126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89" name="Group 25"/>
              <p:cNvGrpSpPr>
                <a:grpSpLocks/>
              </p:cNvGrpSpPr>
              <p:nvPr/>
            </p:nvGrpSpPr>
            <p:grpSpPr bwMode="auto">
              <a:xfrm>
                <a:off x="1391" y="7434"/>
                <a:ext cx="2520" cy="1039"/>
                <a:chOff x="1031" y="3294"/>
                <a:chExt cx="3060" cy="1399"/>
              </a:xfrm>
            </p:grpSpPr>
            <p:pic>
              <p:nvPicPr>
                <p:cNvPr id="19498" name="Picture 26" descr="MC900281284[1]"/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211" y="3294"/>
                  <a:ext cx="2651" cy="13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499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031" y="3294"/>
                  <a:ext cx="3060" cy="126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490" name="Group 28"/>
              <p:cNvGrpSpPr>
                <a:grpSpLocks/>
              </p:cNvGrpSpPr>
              <p:nvPr/>
            </p:nvGrpSpPr>
            <p:grpSpPr bwMode="auto">
              <a:xfrm>
                <a:off x="2111" y="10674"/>
                <a:ext cx="1080" cy="1440"/>
                <a:chOff x="1031" y="13374"/>
                <a:chExt cx="1080" cy="1440"/>
              </a:xfrm>
            </p:grpSpPr>
            <p:sp>
              <p:nvSpPr>
                <p:cNvPr id="19492" name="Oval 29"/>
                <p:cNvSpPr>
                  <a:spLocks noChangeArrowheads="1"/>
                </p:cNvSpPr>
                <p:nvPr/>
              </p:nvSpPr>
              <p:spPr bwMode="auto">
                <a:xfrm>
                  <a:off x="1751" y="13374"/>
                  <a:ext cx="360" cy="36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9493" name="Oval 30"/>
                <p:cNvSpPr>
                  <a:spLocks noChangeArrowheads="1"/>
                </p:cNvSpPr>
                <p:nvPr/>
              </p:nvSpPr>
              <p:spPr bwMode="auto">
                <a:xfrm>
                  <a:off x="1031" y="14454"/>
                  <a:ext cx="360" cy="36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9494" name="Oval 31"/>
                <p:cNvSpPr>
                  <a:spLocks noChangeArrowheads="1"/>
                </p:cNvSpPr>
                <p:nvPr/>
              </p:nvSpPr>
              <p:spPr bwMode="auto">
                <a:xfrm>
                  <a:off x="1031" y="13374"/>
                  <a:ext cx="360" cy="36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9495" name="Oval 32"/>
                <p:cNvSpPr>
                  <a:spLocks noChangeArrowheads="1"/>
                </p:cNvSpPr>
                <p:nvPr/>
              </p:nvSpPr>
              <p:spPr bwMode="auto">
                <a:xfrm>
                  <a:off x="1751" y="14454"/>
                  <a:ext cx="360" cy="36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9496" name="Oval 33"/>
                <p:cNvSpPr>
                  <a:spLocks noChangeArrowheads="1"/>
                </p:cNvSpPr>
                <p:nvPr/>
              </p:nvSpPr>
              <p:spPr bwMode="auto">
                <a:xfrm>
                  <a:off x="1031" y="13914"/>
                  <a:ext cx="360" cy="36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9497" name="Oval 34"/>
                <p:cNvSpPr>
                  <a:spLocks noChangeArrowheads="1"/>
                </p:cNvSpPr>
                <p:nvPr/>
              </p:nvSpPr>
              <p:spPr bwMode="auto">
                <a:xfrm>
                  <a:off x="1751" y="13914"/>
                  <a:ext cx="360" cy="360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19491" name="AutoShape 35"/>
              <p:cNvSpPr>
                <a:spLocks noChangeArrowheads="1"/>
              </p:cNvSpPr>
              <p:nvPr/>
            </p:nvSpPr>
            <p:spPr bwMode="auto">
              <a:xfrm>
                <a:off x="5981" y="7164"/>
                <a:ext cx="1440" cy="720"/>
              </a:xfrm>
              <a:prstGeom prst="cloudCallout">
                <a:avLst>
                  <a:gd name="adj1" fmla="val -77569"/>
                  <a:gd name="adj2" fmla="val 79861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ru-RU" sz="1100">
                    <a:latin typeface="Calibri" pitchFamily="34" charset="0"/>
                  </a:rPr>
                  <a:t>А-А-А </a:t>
                </a:r>
                <a:endParaRPr lang="ru-RU"/>
              </a:p>
            </p:txBody>
          </p:sp>
        </p:grpSp>
      </p:grp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395288" y="2924175"/>
            <a:ext cx="3959225" cy="3673475"/>
            <a:chOff x="1031" y="2658"/>
            <a:chExt cx="9900" cy="10080"/>
          </a:xfrm>
        </p:grpSpPr>
        <p:grpSp>
          <p:nvGrpSpPr>
            <p:cNvPr id="19459" name="Group 37"/>
            <p:cNvGrpSpPr>
              <a:grpSpLocks/>
            </p:cNvGrpSpPr>
            <p:nvPr/>
          </p:nvGrpSpPr>
          <p:grpSpPr bwMode="auto">
            <a:xfrm>
              <a:off x="1031" y="2658"/>
              <a:ext cx="9900" cy="10080"/>
              <a:chOff x="1031" y="2130"/>
              <a:chExt cx="9900" cy="10080"/>
            </a:xfrm>
          </p:grpSpPr>
          <p:sp>
            <p:nvSpPr>
              <p:cNvPr id="19471" name="Line 38"/>
              <p:cNvSpPr>
                <a:spLocks noChangeShapeType="1"/>
              </p:cNvSpPr>
              <p:nvPr/>
            </p:nvSpPr>
            <p:spPr bwMode="auto">
              <a:xfrm>
                <a:off x="1031" y="2130"/>
                <a:ext cx="0" cy="10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Line 39"/>
              <p:cNvSpPr>
                <a:spLocks noChangeShapeType="1"/>
              </p:cNvSpPr>
              <p:nvPr/>
            </p:nvSpPr>
            <p:spPr bwMode="auto">
              <a:xfrm>
                <a:off x="4271" y="2130"/>
                <a:ext cx="0" cy="10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3" name="Line 40"/>
              <p:cNvSpPr>
                <a:spLocks noChangeShapeType="1"/>
              </p:cNvSpPr>
              <p:nvPr/>
            </p:nvSpPr>
            <p:spPr bwMode="auto">
              <a:xfrm>
                <a:off x="1031" y="2130"/>
                <a:ext cx="9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4" name="Line 41"/>
              <p:cNvSpPr>
                <a:spLocks noChangeShapeType="1"/>
              </p:cNvSpPr>
              <p:nvPr/>
            </p:nvSpPr>
            <p:spPr bwMode="auto">
              <a:xfrm>
                <a:off x="7511" y="2130"/>
                <a:ext cx="0" cy="10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5" name="Line 42"/>
              <p:cNvSpPr>
                <a:spLocks noChangeShapeType="1"/>
              </p:cNvSpPr>
              <p:nvPr/>
            </p:nvSpPr>
            <p:spPr bwMode="auto">
              <a:xfrm>
                <a:off x="10931" y="2130"/>
                <a:ext cx="0" cy="10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Line 43"/>
              <p:cNvSpPr>
                <a:spLocks noChangeShapeType="1"/>
              </p:cNvSpPr>
              <p:nvPr/>
            </p:nvSpPr>
            <p:spPr bwMode="auto">
              <a:xfrm>
                <a:off x="1031" y="5370"/>
                <a:ext cx="9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Line 44"/>
              <p:cNvSpPr>
                <a:spLocks noChangeShapeType="1"/>
              </p:cNvSpPr>
              <p:nvPr/>
            </p:nvSpPr>
            <p:spPr bwMode="auto">
              <a:xfrm>
                <a:off x="1031" y="8790"/>
                <a:ext cx="9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Line 45"/>
              <p:cNvSpPr>
                <a:spLocks noChangeShapeType="1"/>
              </p:cNvSpPr>
              <p:nvPr/>
            </p:nvSpPr>
            <p:spPr bwMode="auto">
              <a:xfrm>
                <a:off x="1031" y="12210"/>
                <a:ext cx="9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9460" name="i-main-pic" descr="Картинка 36 из 64000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r:link="rId13"/>
            <a:srcRect/>
            <a:stretch>
              <a:fillRect/>
            </a:stretch>
          </p:blipFill>
          <p:spPr bwMode="auto">
            <a:xfrm>
              <a:off x="1391" y="2934"/>
              <a:ext cx="2516" cy="2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1" name="Picture 47" descr="MC900290068[1]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811" y="9954"/>
              <a:ext cx="2056" cy="2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Oval 48"/>
            <p:cNvSpPr>
              <a:spLocks noChangeArrowheads="1"/>
            </p:cNvSpPr>
            <p:nvPr/>
          </p:nvSpPr>
          <p:spPr bwMode="auto">
            <a:xfrm>
              <a:off x="7871" y="3294"/>
              <a:ext cx="1080" cy="1080"/>
            </a:xfrm>
            <a:prstGeom prst="ellips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63" name="AutoShape 49"/>
            <p:cNvSpPr>
              <a:spLocks noChangeArrowheads="1"/>
            </p:cNvSpPr>
            <p:nvPr/>
          </p:nvSpPr>
          <p:spPr bwMode="auto">
            <a:xfrm>
              <a:off x="9491" y="4194"/>
              <a:ext cx="1080" cy="1260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9464" name="Picture 50" descr="MC900410629[1]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051" y="6354"/>
              <a:ext cx="2467" cy="2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Picture 51" descr="MC900237585[1]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271" y="5994"/>
              <a:ext cx="3166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Rectangle 52"/>
            <p:cNvSpPr>
              <a:spLocks noChangeArrowheads="1"/>
            </p:cNvSpPr>
            <p:nvPr/>
          </p:nvSpPr>
          <p:spPr bwMode="auto">
            <a:xfrm>
              <a:off x="1571" y="6714"/>
              <a:ext cx="900" cy="198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9467" name="Rectangle 53"/>
            <p:cNvSpPr>
              <a:spLocks noChangeArrowheads="1"/>
            </p:cNvSpPr>
            <p:nvPr/>
          </p:nvSpPr>
          <p:spPr bwMode="auto">
            <a:xfrm>
              <a:off x="3011" y="7614"/>
              <a:ext cx="720" cy="1080"/>
            </a:xfrm>
            <a:prstGeom prst="rect">
              <a:avLst/>
            </a:prstGeom>
            <a:noFill/>
            <a:ln w="3810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9468" name="i-main-pic" descr="Картинка 19 из 64000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r:link="rId19"/>
            <a:srcRect/>
            <a:stretch>
              <a:fillRect/>
            </a:stretch>
          </p:blipFill>
          <p:spPr bwMode="auto">
            <a:xfrm>
              <a:off x="4811" y="2754"/>
              <a:ext cx="2061" cy="3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55" descr="http://seversad.ru/images/lopata3.jpg">
              <a:hlinkClick r:id="rId20"/>
            </p:cNvPr>
            <p:cNvPicPr>
              <a:picLocks noChangeAspect="1" noChangeArrowheads="1"/>
            </p:cNvPicPr>
            <p:nvPr/>
          </p:nvPicPr>
          <p:blipFill>
            <a:blip r:embed="rId21" r:link="rId22"/>
            <a:srcRect/>
            <a:stretch>
              <a:fillRect/>
            </a:stretch>
          </p:blipFill>
          <p:spPr bwMode="auto">
            <a:xfrm rot="-1280034">
              <a:off x="1338" y="10296"/>
              <a:ext cx="2583" cy="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i-main-pic" descr="Картинка 172 из 7970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r:link="rId25"/>
            <a:srcRect/>
            <a:stretch>
              <a:fillRect/>
            </a:stretch>
          </p:blipFill>
          <p:spPr bwMode="auto">
            <a:xfrm>
              <a:off x="7691" y="9774"/>
              <a:ext cx="3060" cy="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 descr="Журавль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/>
          <a:stretch>
            <a:fillRect/>
          </a:stretch>
        </p:blipFill>
        <p:spPr bwMode="auto">
          <a:xfrm>
            <a:off x="250825" y="2565400"/>
            <a:ext cx="3959225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4" name="Picture 50" descr="Пингвин"/>
          <p:cNvPicPr>
            <a:picLocks noChangeAspect="1" noChangeArrowheads="1"/>
          </p:cNvPicPr>
          <p:nvPr/>
        </p:nvPicPr>
        <p:blipFill>
          <a:blip r:embed="rId3">
            <a:lum bright="12000" contrast="24000"/>
          </a:blip>
          <a:srcRect/>
          <a:stretch>
            <a:fillRect/>
          </a:stretch>
        </p:blipFill>
        <p:spPr bwMode="auto">
          <a:xfrm>
            <a:off x="4932363" y="260350"/>
            <a:ext cx="39782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3"/>
          <p:cNvSpPr>
            <a:spLocks noChangeArrowheads="1"/>
          </p:cNvSpPr>
          <p:nvPr/>
        </p:nvSpPr>
        <p:spPr bwMode="auto">
          <a:xfrm>
            <a:off x="936625" y="2276475"/>
            <a:ext cx="72009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Мнемотаблицы особенно эффективны при разучивании стихотворений. Суть заключается в следующем: на каждое слово или маленькое словосочетание придумывается картинка (изображение); таким образом, все стихотворение зарисовывается схематически. После этого ребенок по памяти, используя графическое изображение, воспроизводит стихотворение целиком. На начальном этапе взрослый предлагает готовую план - схему, а по мере обучения ребенок также активно включается в процесс создания своей схемы.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36625" y="549275"/>
            <a:ext cx="71294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0473" dir="19928345" algn="bl" rotWithShape="0">
              <a:schemeClr val="tx1">
                <a:alpha val="39999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Кодирование </a:t>
            </a:r>
          </a:p>
          <a:p>
            <a:pPr algn="ctr">
              <a:defRPr/>
            </a:pPr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стихотворений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308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56</cp:revision>
  <dcterms:created xsi:type="dcterms:W3CDTF">2014-12-08T17:49:13Z</dcterms:created>
  <dcterms:modified xsi:type="dcterms:W3CDTF">2014-12-25T10:52:12Z</dcterms:modified>
</cp:coreProperties>
</file>