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8" r:id="rId2"/>
    <p:sldId id="265" r:id="rId3"/>
    <p:sldId id="269" r:id="rId4"/>
    <p:sldId id="257" r:id="rId5"/>
    <p:sldId id="264" r:id="rId6"/>
    <p:sldId id="258" r:id="rId7"/>
    <p:sldId id="259" r:id="rId8"/>
    <p:sldId id="261" r:id="rId9"/>
    <p:sldId id="266" r:id="rId10"/>
    <p:sldId id="267" r:id="rId11"/>
    <p:sldId id="263" r:id="rId12"/>
    <p:sldId id="268" r:id="rId13"/>
    <p:sldId id="271" r:id="rId14"/>
    <p:sldId id="272" r:id="rId15"/>
    <p:sldId id="274" r:id="rId16"/>
    <p:sldId id="276" r:id="rId17"/>
    <p:sldId id="277" r:id="rId18"/>
    <p:sldId id="280" r:id="rId19"/>
    <p:sldId id="282" r:id="rId20"/>
    <p:sldId id="284" r:id="rId21"/>
    <p:sldId id="285" r:id="rId22"/>
    <p:sldId id="291" r:id="rId23"/>
    <p:sldId id="295" r:id="rId24"/>
    <p:sldId id="290" r:id="rId25"/>
    <p:sldId id="294" r:id="rId26"/>
    <p:sldId id="293" r:id="rId27"/>
    <p:sldId id="297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C211C-C2CC-4304-BEA0-78720C9DEA42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271BA-DE49-4513-8660-4C18AB87A0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271BA-DE49-4513-8660-4C18AB87A0F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7D70-C880-4CB2-BA52-34DC5F4705CF}" type="datetimeFigureOut">
              <a:rPr lang="ru-RU" smtClean="0"/>
              <a:pPr/>
              <a:t>16.09.2014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58A7-7863-4C35-B8AC-495EBE530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iranimashek.com/photo/100-0-17546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miranimashek.com/photo/100-0-1490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miranimashek.com/photo/100-0-14853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miranimashek.com/photo/100-0-1037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gif"/><Relationship Id="rId4" Type="http://schemas.openxmlformats.org/officeDocument/2006/relationships/hyperlink" Target="http://miranimashek.com/photo/100-0-10372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miranimashek.com/photo/100-0-7207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hyperlink" Target="http://miranimashek.com/photo/100-0-7197" TargetMode="External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miranimashek.com/photo/100-0-1483" TargetMode="External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85728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МБОУ «СОШ №45»г.Перми</a:t>
            </a:r>
            <a:endParaRPr lang="ru-RU" sz="2000" b="1" i="1" spc="200" dirty="0" smtClean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428868"/>
            <a:ext cx="74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Родительское собрание.</a:t>
            </a:r>
            <a:endParaRPr lang="ru-RU" sz="4000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5500702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Учитель: </a:t>
            </a:r>
          </a:p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Вихарева Наталья Владимировна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5" descr="bd0509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667250"/>
            <a:ext cx="287972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14423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Выделите в море ошибок  островок успеха, на котором сможет укорениться детская вера в себя и в успех учебных усилий. </a:t>
            </a:r>
            <a:r>
              <a:rPr lang="ru-RU" sz="2800" b="1" dirty="0" smtClean="0">
                <a:solidFill>
                  <a:schemeClr val="bg1"/>
                </a:solidFill>
              </a:rPr>
              <a:t>При  </a:t>
            </a:r>
            <a:r>
              <a:rPr lang="ru-RU" sz="2800" b="1" dirty="0" smtClean="0">
                <a:solidFill>
                  <a:schemeClr val="bg1"/>
                </a:solidFill>
              </a:rPr>
              <a:t>такой оценке  у ребёнка нет  и иллюзии  полного успеха, ни ощущения полной неудачи 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7" descr="lady_news_anchor_md_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00430" y="4643446"/>
            <a:ext cx="1985483" cy="1857387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214422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Ставьте перед ребёнком предельно конкретные и реальные цели , и он попытается  их достигнуть. Не искушайте ребёнка  невыполнимыми целями, не толкайте его на путь заведомого обмана.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10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571876"/>
            <a:ext cx="29718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928670"/>
            <a:ext cx="835824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Ребёнок должен быть не объектом, а соучастником оценки, его следует учить самостоятельно оценивать свои достижения.</a:t>
            </a:r>
          </a:p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Умение оценивать является необходимым компонентом  умения учиться – главного средства преодоления учебных трудностей.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C:\Program Files\Microsoft Office\Media\CntCD1\ClipArt2\j023214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357694"/>
            <a:ext cx="2337482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Характеристика цифровой </a:t>
            </a:r>
            <a:r>
              <a:rPr lang="ru-RU" sz="3200" b="1" i="1" dirty="0" smtClean="0">
                <a:solidFill>
                  <a:schemeClr val="bg1"/>
                </a:solidFill>
              </a:rPr>
              <a:t>оценки (отметки)  :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rgbClr val="FF0000"/>
                </a:solidFill>
              </a:rPr>
              <a:t>«</a:t>
            </a:r>
            <a:r>
              <a:rPr lang="ru-RU" b="1" dirty="0">
                <a:solidFill>
                  <a:srgbClr val="FF0000"/>
                </a:solidFill>
              </a:rPr>
              <a:t>5» («отлично»)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высокий  </a:t>
            </a:r>
            <a:r>
              <a:rPr lang="ru-RU" sz="2800" b="1" dirty="0"/>
              <a:t>уровень 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отсутствие ошибок как по текущему, так и по предыдущему учебному материалу; </a:t>
            </a:r>
            <a:r>
              <a:rPr lang="ru-RU" sz="2800" b="1" dirty="0" smtClean="0"/>
              <a:t>полные, развёрнутые ответы, умение обосновать и доказать правильность своего ответа, не </a:t>
            </a:r>
            <a:r>
              <a:rPr lang="ru-RU" sz="2800" b="1" dirty="0"/>
              <a:t>более одного недочёта; логичность и полнота изложения</a:t>
            </a:r>
            <a:r>
              <a:rPr lang="ru-RU" sz="2800" dirty="0"/>
              <a:t>;</a:t>
            </a:r>
          </a:p>
        </p:txBody>
      </p:sp>
      <p:pic>
        <p:nvPicPr>
          <p:cNvPr id="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542926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</a:pPr>
            <a:r>
              <a:rPr lang="ru-RU" sz="2800" b="1" dirty="0">
                <a:solidFill>
                  <a:srgbClr val="FF0000"/>
                </a:solidFill>
              </a:rPr>
              <a:t>«4» («хорошо»)</a:t>
            </a:r>
            <a:r>
              <a:rPr lang="ru-RU" sz="2800" dirty="0"/>
              <a:t> – </a:t>
            </a:r>
            <a:r>
              <a:rPr lang="ru-RU" sz="2800" b="1" dirty="0" smtClean="0"/>
              <a:t>хороший</a:t>
            </a:r>
            <a:r>
              <a:rPr lang="ru-RU" sz="2800" dirty="0" smtClean="0"/>
              <a:t> </a:t>
            </a:r>
            <a:r>
              <a:rPr lang="ru-RU" sz="2800" b="1" dirty="0" smtClean="0"/>
              <a:t>уровень </a:t>
            </a:r>
            <a:r>
              <a:rPr lang="ru-RU" sz="2800" b="1" dirty="0"/>
              <a:t>выполнения требований </a:t>
            </a:r>
            <a:r>
              <a:rPr lang="ru-RU" sz="2800" b="1" dirty="0" smtClean="0"/>
              <a:t>: </a:t>
            </a:r>
            <a:r>
              <a:rPr lang="ru-RU" sz="2800" b="1" dirty="0"/>
              <a:t>использование дополнительного материала, полнота и логичность раскрытия вопроса; самостоятельность суждений, отражение своего отношения к предмету обсуждения; незначительные нарушения логики изложения материала; использование нерациональных приёмов решения учебной задачи; отдельные неточности в изложении материала;</a:t>
            </a:r>
          </a:p>
        </p:txBody>
      </p:sp>
      <p:pic>
        <p:nvPicPr>
          <p:cNvPr id="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0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50070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«3» («удовлетворительно») </a:t>
            </a:r>
            <a:r>
              <a:rPr lang="ru-RU" dirty="0"/>
              <a:t>– </a:t>
            </a:r>
            <a:r>
              <a:rPr lang="ru-RU" b="1" dirty="0"/>
              <a:t>достаточный минимальный уровень выполнения требований, предъявляемых к конкретной работе; отдельные нарушения логики изложения материала; неполнота раскрытия вопроса;</a:t>
            </a:r>
          </a:p>
        </p:txBody>
      </p:sp>
      <p:pic>
        <p:nvPicPr>
          <p:cNvPr id="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356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542926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bg1"/>
                </a:solidFill>
              </a:rPr>
              <a:t>Характеристика цифровой оценки (отметки):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«2» («плохо») </a:t>
            </a:r>
            <a:r>
              <a:rPr lang="ru-RU" b="1" dirty="0" smtClean="0"/>
              <a:t>–очень низкий </a:t>
            </a:r>
            <a:r>
              <a:rPr lang="ru-RU" b="1" dirty="0"/>
              <a:t>уровень выполнения требований </a:t>
            </a:r>
            <a:r>
              <a:rPr lang="ru-RU" b="1" dirty="0" smtClean="0"/>
              <a:t>: </a:t>
            </a:r>
            <a:r>
              <a:rPr lang="ru-RU" b="1" dirty="0"/>
              <a:t>наличие более 6 ошибок или 10 недочётов по текущему материалу; нарушение логики</a:t>
            </a:r>
            <a:r>
              <a:rPr lang="ru-RU" b="1" dirty="0" smtClean="0"/>
              <a:t>, не полные, односложные  ответы, неумение доказывать правильность ответа, </a:t>
            </a:r>
            <a:r>
              <a:rPr lang="ru-RU" b="1" dirty="0"/>
              <a:t>неполнота, </a:t>
            </a:r>
            <a:r>
              <a:rPr lang="ru-RU" b="1" dirty="0" smtClean="0"/>
              <a:t>нет логической последовательности </a:t>
            </a:r>
            <a:r>
              <a:rPr lang="ru-RU" b="1" dirty="0"/>
              <a:t>обсуждаемого вопроса, отсутствие аргументации либо ошибочность её основных положений.</a:t>
            </a:r>
          </a:p>
        </p:txBody>
      </p:sp>
      <p:pic>
        <p:nvPicPr>
          <p:cNvPr id="4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D:\Мои документы2\15fd987f005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РУССКИЙ ЯЗЫК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 u="sng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Диктант</a:t>
            </a:r>
            <a:endParaRPr lang="ru-RU" sz="3600" u="sng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r>
              <a:rPr lang="ru-RU" b="1" dirty="0">
                <a:solidFill>
                  <a:srgbClr val="FF0000"/>
                </a:solidFill>
              </a:rPr>
              <a:t>«5»</a:t>
            </a:r>
            <a:r>
              <a:rPr lang="ru-RU" dirty="0"/>
              <a:t> </a:t>
            </a:r>
            <a:r>
              <a:rPr lang="ru-RU" b="1" dirty="0"/>
              <a:t>- нет ошибок</a:t>
            </a:r>
            <a:r>
              <a:rPr lang="ru-RU" b="1" dirty="0" smtClean="0"/>
              <a:t>; работа выполнена аккуратно, каллиграфическим почерком;</a:t>
            </a:r>
            <a:endParaRPr lang="ru-RU" b="1" dirty="0"/>
          </a:p>
          <a:p>
            <a:r>
              <a:rPr lang="ru-RU" b="1" dirty="0">
                <a:solidFill>
                  <a:srgbClr val="FF0000"/>
                </a:solidFill>
              </a:rPr>
              <a:t>«4»</a:t>
            </a:r>
            <a:r>
              <a:rPr lang="ru-RU" dirty="0"/>
              <a:t> </a:t>
            </a:r>
            <a:r>
              <a:rPr lang="ru-RU" b="1" dirty="0"/>
              <a:t>- не более 2-х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«3»</a:t>
            </a:r>
            <a:r>
              <a:rPr lang="ru-RU" dirty="0"/>
              <a:t> - </a:t>
            </a:r>
            <a:r>
              <a:rPr lang="ru-RU" b="1" dirty="0"/>
              <a:t>не более 4-х ошибок;</a:t>
            </a:r>
          </a:p>
          <a:p>
            <a:r>
              <a:rPr lang="ru-RU" b="1" dirty="0">
                <a:solidFill>
                  <a:srgbClr val="FF0000"/>
                </a:solidFill>
              </a:rPr>
              <a:t>«2»</a:t>
            </a:r>
            <a:r>
              <a:rPr lang="ru-RU" dirty="0"/>
              <a:t> </a:t>
            </a:r>
            <a:r>
              <a:rPr lang="ru-RU" b="1" dirty="0"/>
              <a:t>- 5 и более ошибок.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РУССКИЙ ЯЗЫК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Списывание</a:t>
            </a:r>
            <a:endParaRPr lang="ru-RU" dirty="0" smtClean="0">
              <a:solidFill>
                <a:schemeClr val="bg1"/>
              </a:solidFill>
            </a:endParaRPr>
          </a:p>
          <a:p>
            <a:pPr algn="just"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работа выполнена с соблюдением правил каллиграфии, в которой нет исправлений;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- 1-2 исправления или 1 ошибка;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- 2-3 ошибки;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- 4 ошибки и более.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071942"/>
            <a:ext cx="2500333" cy="2469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РУССКИЙ ЯЗЫК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bg1"/>
                </a:solidFill>
              </a:rPr>
              <a:t>Контрольная работа</a:t>
            </a:r>
            <a:endParaRPr lang="ru-RU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«5»</a:t>
            </a:r>
            <a:r>
              <a:rPr lang="ru-RU" b="1" dirty="0" smtClean="0"/>
              <a:t> - безошибочно выполнены все задания;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«4»</a:t>
            </a:r>
            <a:r>
              <a:rPr lang="ru-RU" b="1" dirty="0" smtClean="0"/>
              <a:t> - выполнено правильно не менее 3/4 всех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«3»</a:t>
            </a:r>
            <a:r>
              <a:rPr lang="ru-RU" b="1" dirty="0" smtClean="0"/>
              <a:t> - выполнено не менее ½ заданий;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«2»</a:t>
            </a:r>
            <a:r>
              <a:rPr lang="ru-RU" b="1" dirty="0" smtClean="0"/>
              <a:t> - ученик не справился с большинством заданий.</a:t>
            </a:r>
          </a:p>
        </p:txBody>
      </p:sp>
      <p:pic>
        <p:nvPicPr>
          <p:cNvPr id="4" name="Picture 2" descr="SCHOOLD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500570"/>
            <a:ext cx="2071702" cy="2046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571472" y="785794"/>
            <a:ext cx="7643866" cy="5357850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Родительское собрание</a:t>
            </a:r>
          </a:p>
          <a:p>
            <a:pPr algn="ctr"/>
            <a:r>
              <a:rPr lang="ru-RU" sz="3600" b="1" i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«Первые уроки школьной отметки.»</a:t>
            </a:r>
            <a:endParaRPr lang="ru-RU" sz="3600" b="1" i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6"/>
                </a:solidFill>
              </a:rPr>
              <a:t>МАТЕМАТИКА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Письменная работа,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u="sng" dirty="0" smtClean="0">
                <a:solidFill>
                  <a:srgbClr val="FFFF00"/>
                </a:solidFill>
              </a:rPr>
              <a:t>содержащая только примеры</a:t>
            </a:r>
            <a:endParaRPr lang="ru-RU" sz="28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«5»</a:t>
            </a:r>
            <a:r>
              <a:rPr lang="ru-RU" sz="2800" b="1" dirty="0" smtClean="0"/>
              <a:t> - вся работа выполнена безошибочно и нет исправлений;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«4»</a:t>
            </a:r>
            <a:r>
              <a:rPr lang="ru-RU" sz="2800" b="1" dirty="0" smtClean="0"/>
              <a:t> - допущены 1-2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«3»</a:t>
            </a:r>
            <a:r>
              <a:rPr lang="ru-RU" sz="2800" b="1" dirty="0" smtClean="0"/>
              <a:t> - допущены 3-4 вычислительные ошибки;</a:t>
            </a:r>
          </a:p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«2»</a:t>
            </a:r>
            <a:r>
              <a:rPr lang="ru-RU" sz="2800" b="1" dirty="0" smtClean="0"/>
              <a:t> - допущены 5 и более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4864218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6"/>
                </a:solidFill>
              </a:rPr>
              <a:t>МАТЕМАТИКА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Комбинированная работа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b="1" u="sng" dirty="0" smtClean="0">
                <a:solidFill>
                  <a:srgbClr val="FFFF00"/>
                </a:solidFill>
              </a:rPr>
              <a:t>(1 задача, примеры и задание другого вида</a:t>
            </a:r>
            <a:r>
              <a:rPr lang="ru-RU" sz="2400" b="1" u="sng" dirty="0" smtClean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«5» </a:t>
            </a:r>
            <a:r>
              <a:rPr lang="ru-RU" sz="2400" b="1" dirty="0" smtClean="0"/>
              <a:t>- вся работа выполнена безошибочно и нет исправлений;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«4»</a:t>
            </a:r>
            <a:r>
              <a:rPr lang="ru-RU" sz="2400" b="1" dirty="0" smtClean="0"/>
              <a:t> - допущены 1-2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«3»</a:t>
            </a:r>
            <a:r>
              <a:rPr lang="ru-RU" sz="2400" b="1" dirty="0" smtClean="0"/>
              <a:t> - допущены ошибки в ходе решения задачи при правильном выполнении всех заданий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допущены 3-4 вычислительные ошибки;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«2»</a:t>
            </a:r>
            <a:r>
              <a:rPr lang="ru-RU" sz="2400" b="1" dirty="0" smtClean="0"/>
              <a:t> - допущена ошибка в ходе решения задачи и хотя бы одна вычислительная ошибка </a:t>
            </a:r>
            <a:r>
              <a:rPr lang="ru-RU" sz="2400" b="1" i="1" dirty="0" smtClean="0"/>
              <a:t>или</a:t>
            </a:r>
            <a:r>
              <a:rPr lang="ru-RU" sz="2400" b="1" dirty="0" smtClean="0"/>
              <a:t> при решении задач и примеров допущено более 5 вычислительных ошибок.</a:t>
            </a:r>
          </a:p>
        </p:txBody>
      </p:sp>
      <p:pic>
        <p:nvPicPr>
          <p:cNvPr id="4" name="Picture 5" descr="GEOMET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214290"/>
            <a:ext cx="1096577" cy="1993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571612"/>
            <a:ext cx="75724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Как относиться </a:t>
            </a:r>
            <a:br>
              <a:rPr lang="ru-RU" sz="4000" b="1" i="1" dirty="0" smtClean="0">
                <a:solidFill>
                  <a:srgbClr val="FF0000"/>
                </a:solidFill>
              </a:rPr>
            </a:br>
            <a:r>
              <a:rPr lang="ru-RU" sz="4000" b="1" i="1" dirty="0" smtClean="0">
                <a:solidFill>
                  <a:srgbClr val="FF0000"/>
                </a:solidFill>
              </a:rPr>
              <a:t>к отметкам ребёнка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MCj04281130000[1]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000504"/>
            <a:ext cx="2577837" cy="2417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Смайлики Смайлики анимированные">
            <a:hlinkClick r:id="rId3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48" y="-285776"/>
            <a:ext cx="235745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071546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Поддерживайте ребёнка в его, пусть не очень значительных, но победах над собой, над своей ленью.</a:t>
            </a:r>
          </a:p>
        </p:txBody>
      </p:sp>
      <p:pic>
        <p:nvPicPr>
          <p:cNvPr id="53251" name="Picture 3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357562"/>
            <a:ext cx="1588444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214422"/>
            <a:ext cx="78581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 ругайте своего ребёнка за плохую отметку. Ему очень хочется быть в ваших глазах хорошим. Если быть хорошим не получается, ребёнок начинает врать и изворачиваться, чтобы быть в ваших глазах хорошим.</a:t>
            </a:r>
          </a:p>
        </p:txBody>
      </p:sp>
      <p:pic>
        <p:nvPicPr>
          <p:cNvPr id="2050" name="Picture 2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214446" cy="1246407"/>
          </a:xfrm>
          <a:prstGeom prst="rect">
            <a:avLst/>
          </a:prstGeom>
          <a:noFill/>
        </p:spPr>
      </p:pic>
      <p:pic>
        <p:nvPicPr>
          <p:cNvPr id="2052" name="Picture 4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786322"/>
            <a:ext cx="1461729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215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Никогда не выражайте сомнений по поводу объективности выставленной вашему ребёнку оценки вслух.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3214686"/>
            <a:ext cx="7715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Есть сомнения - идите в школу и попытаётесь объективно разобраться в ситуации.</a:t>
            </a:r>
          </a:p>
        </p:txBody>
      </p:sp>
      <p:pic>
        <p:nvPicPr>
          <p:cNvPr id="51203" name="Picture 3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285992"/>
            <a:ext cx="1534621" cy="866778"/>
          </a:xfrm>
          <a:prstGeom prst="rect">
            <a:avLst/>
          </a:prstGeom>
          <a:noFill/>
        </p:spPr>
      </p:pic>
      <p:pic>
        <p:nvPicPr>
          <p:cNvPr id="51205" name="Picture 5" descr="Смайлики Смайлики анимированные">
            <a:hlinkClick r:id="rId4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5332804"/>
            <a:ext cx="1428760" cy="1015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1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928670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Не обвиняйте беспричинно других взрослых и детей в проблемах собственных детей.</a:t>
            </a:r>
          </a:p>
        </p:txBody>
      </p:sp>
      <p:pic>
        <p:nvPicPr>
          <p:cNvPr id="52229" name="Picture 5" descr="Смайлики Смайлики анимированные">
            <a:hlinkClick r:id="rId2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1" y="2714620"/>
            <a:ext cx="2071699" cy="2071702"/>
          </a:xfrm>
          <a:prstGeom prst="rect">
            <a:avLst/>
          </a:prstGeom>
          <a:noFill/>
        </p:spPr>
      </p:pic>
      <p:pic>
        <p:nvPicPr>
          <p:cNvPr id="5" name="Picture 4" descr="Рисунок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1857364"/>
            <a:ext cx="161925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1" name="Picture 7" descr="Смайлики Смайлики анимированные">
            <a:hlinkClick r:id="rId5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3000372"/>
            <a:ext cx="1928823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85860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Демонстрируйте положительные результаты своего труда, чтобы ребёнку хотелось вам подражать.</a:t>
            </a:r>
          </a:p>
        </p:txBody>
      </p:sp>
      <p:pic>
        <p:nvPicPr>
          <p:cNvPr id="3" name="Picture 4" descr="AG00373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429000"/>
            <a:ext cx="2610095" cy="180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5" name="Picture 3" descr="Смайлики Смайлики анимированные">
            <a:hlinkClick r:id="rId3" tooltip="Смайлики Смайлики анимированные скачать бесплатно на телефон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1307" y="4000504"/>
            <a:ext cx="1626135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714356"/>
            <a:ext cx="853945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Литература: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Бескоровайная Л.С. настольная книга учителя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начальных классов.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Ростов-на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Дону: Феникс, 2002.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Данилова Елена, кандидат психологических наук,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ведущий научный сотрудник Психологического института РАО,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г. Москва, статья в ИНТЕРНЕТЕ.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Фопель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К. Создание команды. М.:  Генезис, 2002.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Практическая психология: Учебно-методическое пособие.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Минск, 1997.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Картинки из ИНТЕРНЕТА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олна 1"/>
          <p:cNvSpPr/>
          <p:nvPr/>
        </p:nvSpPr>
        <p:spPr>
          <a:xfrm>
            <a:off x="285720" y="571480"/>
            <a:ext cx="8429684" cy="5214974"/>
          </a:xfrm>
          <a:prstGeom prst="wave">
            <a:avLst>
              <a:gd name="adj1" fmla="val 12500"/>
              <a:gd name="adj2" fmla="val 1929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i="1" dirty="0" smtClean="0">
              <a:solidFill>
                <a:schemeClr val="bg1"/>
              </a:solidFill>
            </a:endParaRPr>
          </a:p>
          <a:p>
            <a:pPr algn="ctr"/>
            <a:endParaRPr lang="ru-RU" sz="2800" b="1" i="1" dirty="0" smtClean="0">
              <a:solidFill>
                <a:schemeClr val="bg1"/>
              </a:solidFill>
            </a:endParaRPr>
          </a:p>
          <a:p>
            <a:pPr fontAlgn="base"/>
            <a:r>
              <a:rPr lang="ru-RU" sz="3200" dirty="0" smtClean="0"/>
              <a:t>Правильное воспитание –</a:t>
            </a:r>
          </a:p>
          <a:p>
            <a:pPr fontAlgn="base"/>
            <a:r>
              <a:rPr lang="ru-RU" sz="3200" dirty="0" smtClean="0"/>
              <a:t>это наша счастливая старость,</a:t>
            </a:r>
          </a:p>
          <a:p>
            <a:pPr fontAlgn="base"/>
            <a:r>
              <a:rPr lang="ru-RU" sz="3200" dirty="0" smtClean="0"/>
              <a:t>плохое воспитание –</a:t>
            </a:r>
          </a:p>
          <a:p>
            <a:pPr fontAlgn="base"/>
            <a:r>
              <a:rPr lang="ru-RU" sz="3200" dirty="0" smtClean="0"/>
              <a:t>это наше будущее горе.</a:t>
            </a:r>
          </a:p>
          <a:p>
            <a:pPr fontAlgn="base"/>
            <a:r>
              <a:rPr lang="ru-RU" sz="3200" dirty="0" smtClean="0"/>
              <a:t>А. С. Макаренко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4">
                    <a:lumMod val="75000"/>
                  </a:schemeClr>
                </a:solidFill>
              </a:rPr>
              <a:t>Оценка не тождественна отметке. 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Оценка – </a:t>
            </a: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i="1" dirty="0" smtClean="0">
                <a:solidFill>
                  <a:schemeClr val="bg1"/>
                </a:solidFill>
              </a:rPr>
              <a:t>это процесс оценивания;</a:t>
            </a:r>
          </a:p>
          <a:p>
            <a:pPr algn="just"/>
            <a:r>
              <a:rPr lang="ru-RU" sz="3600" b="1" i="1" dirty="0" smtClean="0">
                <a:solidFill>
                  <a:srgbClr val="FF0000"/>
                </a:solidFill>
              </a:rPr>
              <a:t>отметка</a:t>
            </a:r>
            <a:r>
              <a:rPr lang="ru-RU" sz="3600" b="1" i="1" dirty="0" smtClean="0">
                <a:solidFill>
                  <a:schemeClr val="bg1"/>
                </a:solidFill>
              </a:rPr>
              <a:t> – результат этого процесса, его условно - формальное  отражение в баллах.</a:t>
            </a:r>
            <a:endParaRPr lang="ru-RU" sz="3600" b="1" i="1" dirty="0">
              <a:solidFill>
                <a:schemeClr val="bg1"/>
              </a:solidFill>
            </a:endParaRPr>
          </a:p>
        </p:txBody>
      </p:sp>
      <p:pic>
        <p:nvPicPr>
          <p:cNvPr id="5" name="Picture 11" descr="j03433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929198"/>
            <a:ext cx="1755775" cy="162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725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«С первых дней школьной жизни на тернистом пути  учения перед ребёнком появляется идол – отметка. Для одного ребёнка он добрый, снисходительный, для другого – жёсткий, безжалостный, неумолимый…</a:t>
            </a:r>
          </a:p>
          <a:p>
            <a:pPr algn="just"/>
            <a:r>
              <a:rPr lang="ru-RU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Ребёнок старается удовлетворить или – на  худой конец – обмануть идола и привыкает  учиться не для личной радости, а для отметки.» </a:t>
            </a:r>
          </a:p>
          <a:p>
            <a:pPr algn="r"/>
            <a:r>
              <a:rPr lang="ru-RU" sz="3200" b="1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					В.А.Сухомлинский.</a:t>
            </a:r>
            <a:endParaRPr lang="ru-RU" sz="32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85011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6"/>
                </a:solidFill>
              </a:rPr>
              <a:t>Оценка  успеваемости ребёнка родителями.</a:t>
            </a:r>
            <a:endParaRPr lang="ru-RU" sz="3200" b="1" i="1" dirty="0">
              <a:solidFill>
                <a:schemeClr val="accent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8143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</a:rPr>
              <a:t>И «двоечникам «, и «хорошистам» необходимо уменьшить  болезненность неудач,  эмоционально преодолеть травматические ситуации, связанные со школьными оценками. Похвала им необходима, но необходимы и указания на ошибки, недочёты, неточности. Как же дозировать  оценку в семье?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14290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>
                <a:solidFill>
                  <a:schemeClr val="accent6"/>
                </a:solidFill>
              </a:rPr>
              <a:t>Правила</a:t>
            </a:r>
            <a:endParaRPr lang="ru-RU" sz="2800" b="1" i="1" u="sng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714356"/>
            <a:ext cx="8643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Не бейте лежачего.  Двойка , а для кого-то и четвёрка – достаточное наказание, и не стоит дважды наказывать за одни и те же ошибки.</a:t>
            </a:r>
          </a:p>
          <a:p>
            <a:pPr algn="just"/>
            <a:r>
              <a:rPr lang="ru-RU" sz="2800" b="1" dirty="0" smtClean="0">
                <a:solidFill>
                  <a:schemeClr val="accent6"/>
                </a:solidFill>
              </a:rPr>
              <a:t>Ребёнок ждёт от родителей  не попрёков, а спокойной помощи.</a:t>
            </a:r>
            <a:endParaRPr lang="ru-RU" sz="2800" b="1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64" y="4429132"/>
            <a:ext cx="87154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Чтобы избавить ребёнка от недостатков, постарайтесь выбрать один – тот, от которого вы хотите избавиться в первую очередь, и говорите только о нём.</a:t>
            </a:r>
          </a:p>
        </p:txBody>
      </p:sp>
      <p:pic>
        <p:nvPicPr>
          <p:cNvPr id="7" name="Picture 19" descr="j039812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000372"/>
            <a:ext cx="1400175" cy="1512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214422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Хвалить – исполнителя, критиковать – исполнение. Ребёнок склонен любую оценку воспринимать глобально, считать, что оценивают всю его личность. В наших силах  помочь отделить оценку его личности от оценки его работы .</a:t>
            </a:r>
            <a:endParaRPr lang="ru-RU" sz="2800" b="1" dirty="0"/>
          </a:p>
        </p:txBody>
      </p:sp>
      <p:pic>
        <p:nvPicPr>
          <p:cNvPr id="4" name="Picture 19" descr="j03433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786322"/>
            <a:ext cx="1649413" cy="1716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1357298"/>
            <a:ext cx="85725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bg1"/>
                </a:solidFill>
              </a:rPr>
              <a:t>Оценка должна сравнивать сегодняшние успехи ребёнка с его собственными вчерашними неудачами, а не только  с государственными нормами оценивания  и не с успехами соседского Толика.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4" name="Picture 3" descr="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57158" y="4214818"/>
            <a:ext cx="2071688" cy="2274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495</TotalTime>
  <Words>1048</Words>
  <Application>Microsoft Office PowerPoint</Application>
  <PresentationFormat>Экран (4:3)</PresentationFormat>
  <Paragraphs>92</Paragraphs>
  <Slides>28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Характеристика цифровой оценки (отметки)  :</vt:lpstr>
      <vt:lpstr>Характеристика цифровой оценки (отметки):</vt:lpstr>
      <vt:lpstr>Характеристика цифровой оценки (отметки):</vt:lpstr>
      <vt:lpstr>Характеристика цифровой оценки (отметки):</vt:lpstr>
      <vt:lpstr>РУССКИЙ ЯЗЫК</vt:lpstr>
      <vt:lpstr>РУССКИЙ ЯЗЫК</vt:lpstr>
      <vt:lpstr>РУССКИЙ ЯЗЫК</vt:lpstr>
      <vt:lpstr>МАТЕМАТИКА</vt:lpstr>
      <vt:lpstr>МАТЕМАТИКА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sctu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sp3</dc:creator>
  <cp:lastModifiedBy>Данила</cp:lastModifiedBy>
  <cp:revision>61</cp:revision>
  <dcterms:created xsi:type="dcterms:W3CDTF">2008-12-02T05:59:04Z</dcterms:created>
  <dcterms:modified xsi:type="dcterms:W3CDTF">2014-09-16T04:44:22Z</dcterms:modified>
</cp:coreProperties>
</file>