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256" r:id="rId2"/>
    <p:sldId id="257" r:id="rId3"/>
    <p:sldId id="258" r:id="rId4"/>
    <p:sldId id="264" r:id="rId5"/>
    <p:sldId id="274" r:id="rId6"/>
    <p:sldId id="259" r:id="rId7"/>
    <p:sldId id="288" r:id="rId8"/>
    <p:sldId id="289" r:id="rId9"/>
    <p:sldId id="290" r:id="rId10"/>
    <p:sldId id="260" r:id="rId11"/>
    <p:sldId id="262" r:id="rId12"/>
    <p:sldId id="275" r:id="rId13"/>
    <p:sldId id="267" r:id="rId14"/>
    <p:sldId id="268" r:id="rId15"/>
    <p:sldId id="277" r:id="rId16"/>
    <p:sldId id="271" r:id="rId17"/>
    <p:sldId id="272" r:id="rId18"/>
    <p:sldId id="280" r:id="rId19"/>
    <p:sldId id="281" r:id="rId20"/>
    <p:sldId id="282" r:id="rId21"/>
    <p:sldId id="283" r:id="rId22"/>
    <p:sldId id="284" r:id="rId23"/>
    <p:sldId id="286" r:id="rId24"/>
    <p:sldId id="287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62744-BF1A-4A05-9685-48E8080D98D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2DFC5-3C5A-4E2A-9A05-DF12DA87F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9D48B93-DED8-4425-8344-C1F5D2D5417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D670D69-E6B7-45F3-A724-F876CE5C00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D48B93-DED8-4425-8344-C1F5D2D5417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70D69-E6B7-45F3-A724-F876CE5C0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D48B93-DED8-4425-8344-C1F5D2D5417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70D69-E6B7-45F3-A724-F876CE5C0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D48B93-DED8-4425-8344-C1F5D2D5417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70D69-E6B7-45F3-A724-F876CE5C0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9D48B93-DED8-4425-8344-C1F5D2D5417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D670D69-E6B7-45F3-A724-F876CE5C00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D48B93-DED8-4425-8344-C1F5D2D5417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D670D69-E6B7-45F3-A724-F876CE5C00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D48B93-DED8-4425-8344-C1F5D2D5417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D670D69-E6B7-45F3-A724-F876CE5C0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D48B93-DED8-4425-8344-C1F5D2D5417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70D69-E6B7-45F3-A724-F876CE5C00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D48B93-DED8-4425-8344-C1F5D2D5417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70D69-E6B7-45F3-A724-F876CE5C0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9D48B93-DED8-4425-8344-C1F5D2D5417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D670D69-E6B7-45F3-A724-F876CE5C00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9D48B93-DED8-4425-8344-C1F5D2D5417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D670D69-E6B7-45F3-A724-F876CE5C00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9D48B93-DED8-4425-8344-C1F5D2D5417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D670D69-E6B7-45F3-A724-F876CE5C00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2908" y="0"/>
            <a:ext cx="8229600" cy="32861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Деятельность учителя </a:t>
            </a:r>
            <a:br>
              <a:rPr lang="ru-RU" dirty="0" smtClean="0"/>
            </a:br>
            <a:r>
              <a:rPr lang="ru-RU" dirty="0" smtClean="0"/>
              <a:t>по формированию универсальных </a:t>
            </a:r>
            <a:br>
              <a:rPr lang="ru-RU" dirty="0" smtClean="0"/>
            </a:br>
            <a:r>
              <a:rPr lang="ru-RU" dirty="0" smtClean="0"/>
              <a:t>учебных действий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643446"/>
            <a:ext cx="4202780" cy="17526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300" dirty="0" smtClean="0">
                <a:solidFill>
                  <a:srgbClr val="FFFF00"/>
                </a:solidFill>
              </a:rPr>
              <a:t>Составитель:  </a:t>
            </a:r>
          </a:p>
          <a:p>
            <a:pPr algn="ctr"/>
            <a:r>
              <a:rPr lang="ru-RU" sz="2300" dirty="0" smtClean="0">
                <a:solidFill>
                  <a:srgbClr val="FFFF00"/>
                </a:solidFill>
              </a:rPr>
              <a:t>учитель  начальных классов,               </a:t>
            </a:r>
          </a:p>
          <a:p>
            <a:pPr algn="l"/>
            <a:r>
              <a:rPr lang="ru-RU" sz="2300" dirty="0" smtClean="0">
                <a:solidFill>
                  <a:srgbClr val="FFFF00"/>
                </a:solidFill>
              </a:rPr>
              <a:t>                         первой категории </a:t>
            </a:r>
          </a:p>
          <a:p>
            <a:pPr algn="ctr"/>
            <a:r>
              <a:rPr lang="ru-RU" sz="2300" dirty="0" smtClean="0">
                <a:solidFill>
                  <a:srgbClr val="FFFF00"/>
                </a:solidFill>
              </a:rPr>
              <a:t>Юнак Оксана Станиславовна</a:t>
            </a:r>
          </a:p>
          <a:p>
            <a:pPr algn="ctr"/>
            <a:r>
              <a:rPr lang="ru-RU" sz="2300" dirty="0" smtClean="0">
                <a:solidFill>
                  <a:srgbClr val="FFFF00"/>
                </a:solidFill>
              </a:rPr>
              <a:t>ОКОУ Ивановская школа-интернат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              </a:t>
            </a:r>
            <a:r>
              <a:rPr lang="ru-RU" sz="2300" dirty="0" smtClean="0">
                <a:solidFill>
                  <a:srgbClr val="FFFF00"/>
                </a:solidFill>
              </a:rPr>
              <a:t>2013 год</a:t>
            </a:r>
            <a:endParaRPr lang="ru-RU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 descr="D:\Документы - Игорь\Загрузки\Новая папка\4b8fc169287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86058"/>
            <a:ext cx="4000528" cy="3802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Познавательные УУД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628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Общеучебные</a:t>
            </a:r>
            <a:endParaRPr lang="ru-RU" dirty="0" smtClean="0"/>
          </a:p>
          <a:p>
            <a:r>
              <a:rPr lang="ru-RU" dirty="0" smtClean="0"/>
              <a:t>Логические</a:t>
            </a:r>
          </a:p>
          <a:p>
            <a:r>
              <a:rPr lang="ru-RU" dirty="0" smtClean="0"/>
              <a:t>Постановка и решение проблемы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(Схемы- опоры для решения задач разного вида.</a:t>
            </a:r>
          </a:p>
          <a:p>
            <a:pPr>
              <a:buNone/>
            </a:pPr>
            <a:r>
              <a:rPr lang="ru-RU" dirty="0" smtClean="0"/>
              <a:t>  Единый алгоритм для решения задач: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en-US" dirty="0" smtClean="0"/>
              <a:t>- </a:t>
            </a:r>
            <a:r>
              <a:rPr lang="ru-RU" dirty="0" smtClean="0"/>
              <a:t>прочитай и запиши задачу кратко</a:t>
            </a:r>
          </a:p>
          <a:p>
            <a:pPr>
              <a:buNone/>
            </a:pPr>
            <a:r>
              <a:rPr lang="ru-RU" dirty="0" smtClean="0"/>
              <a:t>  - подумай, что узнаешь сначала</a:t>
            </a:r>
          </a:p>
          <a:p>
            <a:pPr>
              <a:buNone/>
            </a:pPr>
            <a:r>
              <a:rPr lang="ru-RU" dirty="0" smtClean="0"/>
              <a:t>  - составь план решения задачи</a:t>
            </a:r>
          </a:p>
          <a:p>
            <a:pPr>
              <a:buNone/>
            </a:pPr>
            <a:r>
              <a:rPr lang="ru-RU" dirty="0" smtClean="0"/>
              <a:t>  - проверь решение)</a:t>
            </a:r>
          </a:p>
          <a:p>
            <a:r>
              <a:rPr lang="ru-RU" dirty="0" smtClean="0"/>
              <a:t>Знаково-символические действия (моделирование)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Коммуникативные УУД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9"/>
            <a:ext cx="8329642" cy="4143404"/>
          </a:xfrm>
        </p:spPr>
        <p:txBody>
          <a:bodyPr/>
          <a:lstStyle/>
          <a:p>
            <a:r>
              <a:rPr lang="ru-RU" dirty="0" smtClean="0"/>
              <a:t>Планирование</a:t>
            </a:r>
          </a:p>
          <a:p>
            <a:r>
              <a:rPr lang="ru-RU" dirty="0" smtClean="0"/>
              <a:t>Постановка вопроса</a:t>
            </a:r>
          </a:p>
          <a:p>
            <a:r>
              <a:rPr lang="ru-RU" dirty="0" smtClean="0"/>
              <a:t>Построение речевых высказываний</a:t>
            </a:r>
          </a:p>
          <a:p>
            <a:r>
              <a:rPr lang="ru-RU" dirty="0" smtClean="0"/>
              <a:t>Лидерство</a:t>
            </a:r>
          </a:p>
          <a:p>
            <a:r>
              <a:rPr lang="ru-RU" dirty="0" smtClean="0"/>
              <a:t>Согласование действий с партнёром</a:t>
            </a:r>
          </a:p>
          <a:p>
            <a:r>
              <a:rPr lang="ru-RU" dirty="0" smtClean="0"/>
              <a:t>Оценка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D:\Документы - Игорь\Загрузки\Новая папка\202.h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900207"/>
            <a:ext cx="3498801" cy="2792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8895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Критерии оценки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УУД у обучающихся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5"/>
            <a:ext cx="8229600" cy="4029401"/>
          </a:xfrm>
        </p:spPr>
        <p:txBody>
          <a:bodyPr/>
          <a:lstStyle/>
          <a:p>
            <a:r>
              <a:rPr lang="ru-RU" dirty="0" smtClean="0"/>
              <a:t>Соответствие возрастно-психологическим нормативным требованиям</a:t>
            </a:r>
          </a:p>
          <a:p>
            <a:r>
              <a:rPr lang="ru-RU" dirty="0" smtClean="0"/>
              <a:t>Соответствие свойств УУД заранее заданным требованиям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«Карта знаний и достижений учащихся»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специально отведённое место в классе(стенд), специальная детская тетрадь, где в схематической форме отражаются достижения учащихся в той или иной сфере деятельности.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«Карта достижений» может помочь учащимся: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Сознательно выбирать тот учебный материал, который необходим для  решения учебно-практических задач.</a:t>
            </a:r>
          </a:p>
          <a:p>
            <a:r>
              <a:rPr lang="ru-RU" dirty="0" smtClean="0"/>
              <a:t>Позволяет обозначать и осознавать свой индивидуальный путь движения в учебном предмете</a:t>
            </a:r>
          </a:p>
          <a:p>
            <a:r>
              <a:rPr lang="ru-RU" dirty="0" smtClean="0"/>
              <a:t>Делать предположения о возможных дальнейших продвижениях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Преемственность формирования УУД обеспечивается за счёт: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Формирования </a:t>
            </a:r>
            <a:r>
              <a:rPr lang="ru-RU" u="sng" dirty="0" smtClean="0"/>
              <a:t>ещё на дошкольном </a:t>
            </a:r>
            <a:r>
              <a:rPr lang="ru-RU" dirty="0" smtClean="0"/>
              <a:t>этапе умения учиться</a:t>
            </a:r>
          </a:p>
          <a:p>
            <a:r>
              <a:rPr lang="ru-RU" dirty="0" smtClean="0"/>
              <a:t>Чёткого представления о планируемых результатах обучения на дошкольной ступени</a:t>
            </a:r>
          </a:p>
          <a:p>
            <a:r>
              <a:rPr lang="ru-RU" dirty="0" smtClean="0"/>
              <a:t>Целенаправленной деятельности по реализации условий, обеспечивающих развитие УУД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586690" cy="157163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Памятка для</a:t>
            </a:r>
            <a:br>
              <a:rPr lang="ru-RU" sz="2800" dirty="0" smtClean="0"/>
            </a:br>
            <a:r>
              <a:rPr lang="ru-RU" sz="2800" dirty="0" smtClean="0"/>
              <a:t>учителя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Необходимо помнить: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Любые действия должны быть осмысленными. Это относится прежде всего к тому, кто требует действия от других.</a:t>
            </a:r>
          </a:p>
          <a:p>
            <a:r>
              <a:rPr lang="ru-RU" dirty="0" smtClean="0"/>
              <a:t>Развитие внутренней мотивации – это движение вверх.</a:t>
            </a:r>
          </a:p>
          <a:p>
            <a:r>
              <a:rPr lang="ru-RU" dirty="0" smtClean="0"/>
              <a:t>Задачи, которые мы ставим перед ребёнком, должны быть не только понятны, но и внутренне приятны ему, т.е они должны быть значимы для него.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ПЕРВОКЛАССНИКА НЕОБХОДИМО: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Создать атмосферу успеха</a:t>
            </a:r>
          </a:p>
          <a:p>
            <a:r>
              <a:rPr lang="ru-RU" dirty="0" smtClean="0"/>
              <a:t>Помогать ребёнку учиться легко</a:t>
            </a:r>
          </a:p>
          <a:p>
            <a:r>
              <a:rPr lang="ru-RU" dirty="0" smtClean="0"/>
              <a:t>Помогать обретать уверенность в своих силах и способностях</a:t>
            </a:r>
          </a:p>
          <a:p>
            <a:r>
              <a:rPr lang="ru-RU" dirty="0" smtClean="0"/>
              <a:t>Не скупиться на поощрения и похвалу</a:t>
            </a:r>
          </a:p>
          <a:p>
            <a:pPr>
              <a:buNone/>
            </a:pPr>
            <a:r>
              <a:rPr lang="ru-RU" dirty="0" smtClean="0"/>
              <a:t>____________________________________________________</a:t>
            </a:r>
          </a:p>
          <a:p>
            <a:pPr>
              <a:buNone/>
            </a:pPr>
            <a:r>
              <a:rPr lang="ru-RU" b="1" dirty="0" smtClean="0"/>
              <a:t>Стань творцом и тогда каждый новый шаг в твоей профессиональной деятельности станет открытием мира души ребёнка.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Групповая работа над проектом </a:t>
            </a:r>
            <a:br>
              <a:rPr lang="ru-RU" sz="3200" dirty="0" smtClean="0"/>
            </a:br>
            <a:r>
              <a:rPr lang="ru-RU" sz="3200" dirty="0" smtClean="0"/>
              <a:t>по технологии «Корзина с овощами» (лепка)</a:t>
            </a:r>
            <a:endParaRPr lang="ru-RU" sz="3200" dirty="0"/>
          </a:p>
        </p:txBody>
      </p:sp>
      <p:pic>
        <p:nvPicPr>
          <p:cNvPr id="4" name="Содержимое 3" descr="2012-12-04 12.30.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Проект «Корзина с овощами»</a:t>
            </a:r>
            <a:endParaRPr lang="ru-RU" sz="3600" dirty="0"/>
          </a:p>
        </p:txBody>
      </p:sp>
      <p:pic>
        <p:nvPicPr>
          <p:cNvPr id="4" name="Содержимое 3" descr="2012-12-04 12.29.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928802"/>
            <a:ext cx="7858180" cy="235745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Причины необходимости перехода общества к новой образовательной системе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Результат групповой работы над проектом</a:t>
            </a:r>
            <a:endParaRPr lang="ru-RU" sz="3600" dirty="0"/>
          </a:p>
        </p:txBody>
      </p:sp>
      <p:pic>
        <p:nvPicPr>
          <p:cNvPr id="4" name="Содержимое 3" descr="2012-12-05 08.48.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Работа в парах. Изделие «Плот»</a:t>
            </a:r>
            <a:endParaRPr lang="ru-RU" sz="3600" dirty="0"/>
          </a:p>
        </p:txBody>
      </p:sp>
      <p:pic>
        <p:nvPicPr>
          <p:cNvPr id="5" name="Содержимое 4" descr="2013-04-09 12.14.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pic>
        <p:nvPicPr>
          <p:cNvPr id="6" name="Содержимое 5" descr="2013-04-09 12.07.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3-04-11 11.53.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Проект «Загадки» </a:t>
            </a:r>
            <a:br>
              <a:rPr lang="ru-RU" sz="3200" dirty="0" smtClean="0"/>
            </a:br>
            <a:r>
              <a:rPr lang="ru-RU" sz="3200" dirty="0" smtClean="0"/>
              <a:t>(самостоятельное придумывание загадок, изображение отгадок)</a:t>
            </a:r>
            <a:endParaRPr lang="ru-RU" sz="3200" dirty="0"/>
          </a:p>
        </p:txBody>
      </p:sp>
      <p:pic>
        <p:nvPicPr>
          <p:cNvPr id="5" name="Содержимое 4" descr="2013-04-23 09.51.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00240"/>
            <a:ext cx="4038600" cy="3714776"/>
          </a:xfrm>
        </p:spPr>
      </p:pic>
      <p:pic>
        <p:nvPicPr>
          <p:cNvPr id="6" name="Содержимое 5" descr="2013-04-23 09.52.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00240"/>
            <a:ext cx="4038600" cy="371477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Проект «Загадки»</a:t>
            </a:r>
            <a:endParaRPr lang="ru-RU" sz="3600" dirty="0"/>
          </a:p>
        </p:txBody>
      </p:sp>
      <p:pic>
        <p:nvPicPr>
          <p:cNvPr id="5" name="Содержимое 4" descr="2013-04-23 09.51.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071678"/>
            <a:ext cx="4038600" cy="3857652"/>
          </a:xfrm>
        </p:spPr>
      </p:pic>
      <p:pic>
        <p:nvPicPr>
          <p:cNvPr id="6" name="Содержимое 5" descr="2013-04-23 09.52.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8200" y="2394744"/>
            <a:ext cx="4038600" cy="30289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857232"/>
            <a:ext cx="664373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Урок – это зеркало общей и педагогической культуры учителя, мерило его интеллектуального богатства, показатель его кругозора и эрудиции.         </a:t>
            </a:r>
          </a:p>
          <a:p>
            <a:pPr algn="r"/>
            <a:r>
              <a:rPr lang="ru-RU" sz="3600" b="1" dirty="0" smtClean="0"/>
              <a:t>В.А.Сухомлинский</a:t>
            </a:r>
            <a:endParaRPr lang="ru-RU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Возникновение понятия «Универсальные Учебные Действия»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335758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Связано с изменением парадигмы образования: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от цели усвоения знаний, умений и навыков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 цели развития личности.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Универсальные учебные действия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4786346" cy="435771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Умение учиться, т.е. способность субъекта к саморазвитию </a:t>
            </a:r>
          </a:p>
          <a:p>
            <a:pPr algn="ctr">
              <a:buNone/>
            </a:pPr>
            <a:r>
              <a:rPr lang="ru-RU" dirty="0" smtClean="0"/>
              <a:t>и </a:t>
            </a:r>
            <a:r>
              <a:rPr lang="ru-RU" dirty="0" err="1" smtClean="0"/>
              <a:t>самосовершенствова</a:t>
            </a:r>
            <a:r>
              <a:rPr lang="ru-RU" dirty="0" smtClean="0"/>
              <a:t>-</a:t>
            </a:r>
          </a:p>
          <a:p>
            <a:pPr algn="ctr">
              <a:buNone/>
            </a:pPr>
            <a:r>
              <a:rPr lang="ru-RU" dirty="0" err="1" smtClean="0"/>
              <a:t>нию</a:t>
            </a:r>
            <a:r>
              <a:rPr lang="ru-RU" dirty="0" smtClean="0"/>
              <a:t>  путём сознательного и активного присвоения нового социального опыта</a:t>
            </a:r>
            <a:endParaRPr lang="ru-RU" dirty="0"/>
          </a:p>
        </p:txBody>
      </p:sp>
      <p:pic>
        <p:nvPicPr>
          <p:cNvPr id="3074" name="Picture 2" descr="D:\Документы - Игорь\Загрузки\Новая папка\13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928802"/>
            <a:ext cx="3026697" cy="4049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Функции универсальных учебных действий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5472122" cy="4526280"/>
          </a:xfrm>
        </p:spPr>
        <p:txBody>
          <a:bodyPr/>
          <a:lstStyle/>
          <a:p>
            <a:r>
              <a:rPr lang="ru-RU" dirty="0" smtClean="0"/>
              <a:t>Обеспечение возможностей самостоятельно осуществлять деятельность учения</a:t>
            </a:r>
          </a:p>
          <a:p>
            <a:r>
              <a:rPr lang="ru-RU" dirty="0" smtClean="0"/>
              <a:t>Создание условий для гармоничного развития личности и её самореализации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00306"/>
            <a:ext cx="7472386" cy="36433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Виды УУД: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Личностные </a:t>
            </a:r>
            <a:br>
              <a:rPr lang="ru-RU" dirty="0" smtClean="0"/>
            </a:br>
            <a:r>
              <a:rPr lang="ru-RU" dirty="0" smtClean="0"/>
              <a:t>2. Регулятивные.</a:t>
            </a:r>
            <a:br>
              <a:rPr lang="ru-RU" dirty="0" smtClean="0"/>
            </a:br>
            <a:r>
              <a:rPr lang="ru-RU" dirty="0" smtClean="0"/>
              <a:t>3. Познавательные. </a:t>
            </a:r>
            <a:br>
              <a:rPr lang="ru-RU" dirty="0" smtClean="0"/>
            </a:br>
            <a:r>
              <a:rPr lang="ru-RU" dirty="0" smtClean="0"/>
              <a:t>4. Коммуникативные.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Личностные УУД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Обеспечивают ценностно-смысловую ориентацию учащихся, умение соотносить поступки и события с принятыми этическими принципами, знание моральных норм, умение ориентироваться в социальных ролях и межличностных отношениях.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Личностные УУД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Самопознание и самоопределение</a:t>
            </a:r>
          </a:p>
          <a:p>
            <a:r>
              <a:rPr lang="ru-RU" dirty="0" err="1" smtClean="0"/>
              <a:t>Смыслообразование</a:t>
            </a:r>
            <a:endParaRPr lang="ru-RU" dirty="0" smtClean="0"/>
          </a:p>
          <a:p>
            <a:r>
              <a:rPr lang="ru-RU" dirty="0" smtClean="0"/>
              <a:t>Нравственно-эстетическое оценивание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Регулятивные УУД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5686436" cy="452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err="1" smtClean="0"/>
              <a:t>Целеполагание</a:t>
            </a:r>
            <a:endParaRPr lang="ru-RU" dirty="0" smtClean="0"/>
          </a:p>
          <a:p>
            <a:r>
              <a:rPr lang="ru-RU" dirty="0" smtClean="0"/>
              <a:t>Планирование</a:t>
            </a:r>
          </a:p>
          <a:p>
            <a:r>
              <a:rPr lang="ru-RU" dirty="0" smtClean="0"/>
              <a:t>Прогнозирование</a:t>
            </a:r>
          </a:p>
          <a:p>
            <a:r>
              <a:rPr lang="ru-RU" dirty="0" smtClean="0"/>
              <a:t>Контроль(волевая </a:t>
            </a:r>
            <a:r>
              <a:rPr lang="ru-RU" dirty="0" err="1" smtClean="0"/>
              <a:t>саморегуляция</a:t>
            </a:r>
            <a:r>
              <a:rPr lang="ru-RU" dirty="0" smtClean="0"/>
              <a:t>)</a:t>
            </a:r>
          </a:p>
          <a:p>
            <a:r>
              <a:rPr lang="ru-RU" dirty="0" smtClean="0"/>
              <a:t>Коррекция</a:t>
            </a:r>
          </a:p>
          <a:p>
            <a:r>
              <a:rPr lang="ru-RU" dirty="0" smtClean="0"/>
              <a:t>Оценка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D:\Документы - Игорь\Загрузки\Новая папка\reben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000372"/>
            <a:ext cx="3424232" cy="3075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360</TotalTime>
  <Words>480</Words>
  <Application>Microsoft Office PowerPoint</Application>
  <PresentationFormat>Экран (4:3)</PresentationFormat>
  <Paragraphs>88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Литейная</vt:lpstr>
      <vt:lpstr>   Деятельность учителя  по формированию универсальных  учебных действий </vt:lpstr>
      <vt:lpstr>Причины необходимости перехода общества к новой образовательной системе</vt:lpstr>
      <vt:lpstr>Возникновение понятия «Универсальные Учебные Действия»</vt:lpstr>
      <vt:lpstr>Универсальные учебные действия</vt:lpstr>
      <vt:lpstr>Функции универсальных учебных действий</vt:lpstr>
      <vt:lpstr>       Виды УУД:  1. Личностные  2. Регулятивные. 3. Познавательные.  4. Коммуникативные.   </vt:lpstr>
      <vt:lpstr>Личностные УУД</vt:lpstr>
      <vt:lpstr>Личностные УУД</vt:lpstr>
      <vt:lpstr>Регулятивные УУД</vt:lpstr>
      <vt:lpstr>Познавательные УУД</vt:lpstr>
      <vt:lpstr>   Коммуникативные УУД </vt:lpstr>
      <vt:lpstr>Критерии оценки сформированности УУД у обучающихся</vt:lpstr>
      <vt:lpstr>«Карта знаний и достижений учащихся»</vt:lpstr>
      <vt:lpstr>«Карта достижений» может помочь учащимся:</vt:lpstr>
      <vt:lpstr>Преемственность формирования УУД обеспечивается за счёт:</vt:lpstr>
      <vt:lpstr>Памятка для учителя Необходимо помнить: </vt:lpstr>
      <vt:lpstr>ДЛЯ ПЕРВОКЛАССНИКА НЕОБХОДИМО:</vt:lpstr>
      <vt:lpstr>Групповая работа над проектом  по технологии «Корзина с овощами» (лепка)</vt:lpstr>
      <vt:lpstr>Проект «Корзина с овощами»</vt:lpstr>
      <vt:lpstr>Результат групповой работы над проектом</vt:lpstr>
      <vt:lpstr>Работа в парах. Изделие «Плот»</vt:lpstr>
      <vt:lpstr>Слайд 22</vt:lpstr>
      <vt:lpstr>Проект «Загадки»  (самостоятельное придумывание загадок, изображение отгадок)</vt:lpstr>
      <vt:lpstr>Проект «Загадки»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учителя по формированию учебных униварсальных действий</dc:title>
  <dc:creator>Ирина</dc:creator>
  <cp:lastModifiedBy>user</cp:lastModifiedBy>
  <cp:revision>45</cp:revision>
  <dcterms:created xsi:type="dcterms:W3CDTF">2011-11-03T12:57:47Z</dcterms:created>
  <dcterms:modified xsi:type="dcterms:W3CDTF">2013-12-11T11:31:40Z</dcterms:modified>
</cp:coreProperties>
</file>