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65" r:id="rId6"/>
    <p:sldId id="264" r:id="rId7"/>
    <p:sldId id="263" r:id="rId8"/>
    <p:sldId id="262" r:id="rId9"/>
    <p:sldId id="261" r:id="rId10"/>
    <p:sldId id="259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B53DF-4F36-4DB3-B893-A988DBA2F068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DBA69-696F-4D82-8753-5D6B5F178B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DBA69-696F-4D82-8753-5D6B5F178BD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isilkul.omskedu.ru/2_uchitelym/15.gi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tat16.privet.ru/lr/0b08a3d46ea0846f232dc75cb7941a4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ortal.iv-edu.ru/dep/mouoprivolg/privolgskiyrn_krasinskaya/schoollife/photo/%D1%80%D0%B8%D1%81%D1%83%D0%BD%D0%BA%D0%B8/%D1%83%D1%87%D0%B5%D0%BD%D0%B8%D0%BA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ronova.21205s11.edusite.ru/files/images/schoolg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school416.narod.ru/port/Rns/image/r2.gi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15.nnm.ru/e/9/b/3/c/61f4b83dfbcc0f1a712052a015e.pn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riominos.ru/images/mz.jpg_500x500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creenshots.etvnet.com/000/449/577/b02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44 из 12527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585788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675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1" y="714356"/>
            <a:ext cx="85587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Cambria" pitchFamily="18" charset="0"/>
                <a:cs typeface="Courier New" pitchFamily="49" charset="0"/>
              </a:rPr>
              <a:t>Развитие </a:t>
            </a:r>
            <a:r>
              <a:rPr lang="ru-RU" sz="6600" b="1" dirty="0" smtClean="0">
                <a:solidFill>
                  <a:srgbClr val="7030A0"/>
                </a:solidFill>
                <a:latin typeface="Cambria" pitchFamily="18" charset="0"/>
                <a:cs typeface="Courier New" pitchFamily="49" charset="0"/>
              </a:rPr>
              <a:t>умения 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Cambria" pitchFamily="18" charset="0"/>
                <a:cs typeface="Courier New" pitchFamily="49" charset="0"/>
              </a:rPr>
              <a:t>видеть </a:t>
            </a:r>
            <a:r>
              <a:rPr lang="ru-RU" sz="6600" b="1" dirty="0" smtClean="0">
                <a:solidFill>
                  <a:srgbClr val="7030A0"/>
                </a:solidFill>
                <a:latin typeface="Cambria" pitchFamily="18" charset="0"/>
                <a:cs typeface="Courier New" pitchFamily="49" charset="0"/>
              </a:rPr>
              <a:t>орфограммы</a:t>
            </a:r>
            <a:endParaRPr lang="ru-RU" sz="6600" b="1" dirty="0">
              <a:solidFill>
                <a:srgbClr val="7030A0"/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29264"/>
            <a:ext cx="3896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Учитель начальных классов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Аксёнова С.В.</a:t>
            </a:r>
          </a:p>
          <a:p>
            <a:pPr algn="ctr"/>
            <a:r>
              <a:rPr lang="ru-RU" sz="2400" b="1" smtClean="0">
                <a:solidFill>
                  <a:srgbClr val="00B050"/>
                </a:solidFill>
              </a:rPr>
              <a:t>МБОУ </a:t>
            </a:r>
            <a:r>
              <a:rPr lang="ru-RU" sz="2400" b="1" dirty="0" smtClean="0">
                <a:solidFill>
                  <a:srgbClr val="00B050"/>
                </a:solidFill>
              </a:rPr>
              <a:t>СОШ № 11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8" name="i-main-pic" descr="Картинка 1 из 119271">
            <a:hlinkClick r:id="rId2" tgtFrame="_blank"/>
          </p:cNvPr>
          <p:cNvPicPr/>
          <p:nvPr/>
        </p:nvPicPr>
        <p:blipFill>
          <a:blip r:embed="rId3" cstate="print"/>
          <a:srcRect b="11249"/>
          <a:stretch>
            <a:fillRect/>
          </a:stretch>
        </p:blipFill>
        <p:spPr bwMode="auto">
          <a:xfrm>
            <a:off x="5638800" y="3476604"/>
            <a:ext cx="3505200" cy="338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493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Упражнения на развитие орфографической зоркости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285860"/>
            <a:ext cx="2845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b="1" dirty="0" smtClean="0"/>
              <a:t>Найди опасное место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1512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2. </a:t>
            </a:r>
            <a:r>
              <a:rPr lang="ru-RU" sz="2000" b="1" dirty="0" smtClean="0"/>
              <a:t>Светофор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2214554"/>
            <a:ext cx="2401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3. </a:t>
            </a:r>
            <a:r>
              <a:rPr lang="ru-RU" sz="2000" b="1" dirty="0" smtClean="0"/>
              <a:t>Дырявое письмо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714620"/>
            <a:ext cx="5736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r>
              <a:rPr lang="ru-RU" sz="2000" dirty="0" smtClean="0"/>
              <a:t>. </a:t>
            </a:r>
            <a:r>
              <a:rPr lang="ru-RU" sz="2000" b="1" dirty="0" smtClean="0"/>
              <a:t>Нахождение опасных мест в написанном слове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3143248"/>
            <a:ext cx="359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5. Письмо с проговариванием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571876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6. </a:t>
            </a:r>
            <a:r>
              <a:rPr lang="ru-RU" sz="2000" b="1" dirty="0" smtClean="0"/>
              <a:t>Списывание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3929066"/>
            <a:ext cx="3616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7.</a:t>
            </a:r>
            <a:r>
              <a:rPr lang="ru-RU" sz="2000" b="1" dirty="0" smtClean="0"/>
              <a:t> Комментированное письмо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4357694"/>
            <a:ext cx="3868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8.</a:t>
            </a:r>
            <a:r>
              <a:rPr lang="ru-RU" sz="2000" b="1" dirty="0" smtClean="0"/>
              <a:t> Письмо под диктовку с </a:t>
            </a:r>
          </a:p>
          <a:p>
            <a:r>
              <a:rPr lang="ru-RU" sz="2000" b="1" dirty="0" smtClean="0"/>
              <a:t>    предварительной подготовкой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143512"/>
            <a:ext cx="2856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9.</a:t>
            </a:r>
            <a:r>
              <a:rPr lang="ru-RU" sz="2000" b="1" dirty="0" smtClean="0"/>
              <a:t> Письмо под диктовку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5643578"/>
            <a:ext cx="263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10.</a:t>
            </a:r>
            <a:r>
              <a:rPr lang="ru-RU" sz="2000" b="1" dirty="0" smtClean="0"/>
              <a:t> Письмо по памяти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6072206"/>
            <a:ext cx="2720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11.</a:t>
            </a:r>
            <a:r>
              <a:rPr lang="ru-RU" sz="2000" b="1" dirty="0" smtClean="0"/>
              <a:t> Творческие работы</a:t>
            </a:r>
            <a:endParaRPr lang="ru-RU" sz="2000" dirty="0"/>
          </a:p>
        </p:txBody>
      </p:sp>
      <p:pic>
        <p:nvPicPr>
          <p:cNvPr id="14" name="i-main-pic" descr="Картинка 91 из 125271">
            <a:hlinkClick r:id="rId2" tgtFrame="_blank"/>
          </p:cNvPr>
          <p:cNvPicPr/>
          <p:nvPr/>
        </p:nvPicPr>
        <p:blipFill>
          <a:blip r:embed="rId3" cstate="print"/>
          <a:srcRect l="9811"/>
          <a:stretch>
            <a:fillRect/>
          </a:stretch>
        </p:blipFill>
        <p:spPr bwMode="auto">
          <a:xfrm>
            <a:off x="6429388" y="3048000"/>
            <a:ext cx="27146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0"/>
            <a:ext cx="84090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Алгоритмом решения 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 орфографической задачи: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20144" y="1964353"/>
            <a:ext cx="682385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ru-RU" sz="2400" b="1" dirty="0" smtClean="0"/>
              <a:t>       1)определить место, </a:t>
            </a:r>
          </a:p>
          <a:p>
            <a:pPr marL="457200" indent="-457200"/>
            <a:r>
              <a:rPr lang="ru-RU" sz="2400" b="1" dirty="0" smtClean="0"/>
              <a:t>                  где возникла орфографическая задача; </a:t>
            </a:r>
            <a:br>
              <a:rPr lang="ru-RU" sz="2400" b="1" dirty="0" smtClean="0"/>
            </a:br>
            <a:r>
              <a:rPr lang="ru-RU" sz="2400" b="1" dirty="0" smtClean="0"/>
              <a:t>2) к какой группе правил относится </a:t>
            </a:r>
          </a:p>
          <a:p>
            <a:pPr marL="457200" indent="-457200"/>
            <a:r>
              <a:rPr lang="ru-RU" sz="2400" b="1" dirty="0" smtClean="0"/>
              <a:t>                 данная орфограмма; </a:t>
            </a:r>
            <a:br>
              <a:rPr lang="ru-RU" sz="2400" b="1" dirty="0" smtClean="0"/>
            </a:br>
            <a:r>
              <a:rPr lang="ru-RU" sz="2400" b="1" dirty="0" smtClean="0"/>
              <a:t>3) в какой части слова находится  </a:t>
            </a:r>
          </a:p>
          <a:p>
            <a:pPr marL="457200" indent="-457200"/>
            <a:r>
              <a:rPr lang="ru-RU" sz="2400" b="1" dirty="0" smtClean="0"/>
              <a:t>                орфограмма; </a:t>
            </a:r>
            <a:br>
              <a:rPr lang="ru-RU" sz="2400" b="1" dirty="0" smtClean="0"/>
            </a:br>
            <a:r>
              <a:rPr lang="ru-RU" sz="2400" b="1" dirty="0" smtClean="0"/>
              <a:t>4) установить, какую букву нужно проверить: </a:t>
            </a:r>
          </a:p>
          <a:p>
            <a:pPr marL="457200" indent="-457200"/>
            <a:r>
              <a:rPr lang="ru-RU" sz="2400" b="1" dirty="0" smtClean="0"/>
              <a:t>                гласную или согласную; </a:t>
            </a:r>
            <a:br>
              <a:rPr lang="ru-RU" sz="2400" b="1" dirty="0" smtClean="0"/>
            </a:br>
            <a:r>
              <a:rPr lang="ru-RU" sz="2400" b="1" dirty="0" smtClean="0"/>
              <a:t>5) определить в слове ударение; </a:t>
            </a:r>
            <a:br>
              <a:rPr lang="ru-RU" sz="2400" b="1" dirty="0" smtClean="0"/>
            </a:br>
            <a:r>
              <a:rPr lang="ru-RU" sz="2400" b="1" dirty="0" smtClean="0"/>
              <a:t>6) определить проверяемая или </a:t>
            </a:r>
          </a:p>
          <a:p>
            <a:pPr marL="457200" indent="-457200"/>
            <a:r>
              <a:rPr lang="ru-RU" sz="2400" b="1" dirty="0" smtClean="0"/>
              <a:t>               непроверяемая орфограмма; </a:t>
            </a:r>
            <a:br>
              <a:rPr lang="ru-RU" sz="2400" b="1" dirty="0" smtClean="0"/>
            </a:br>
            <a:r>
              <a:rPr lang="ru-RU" sz="2400" b="1" dirty="0" smtClean="0"/>
              <a:t>7) написать слово в соответствии с правилом. 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6" name="i-main-pic" descr="Картинка 31 из 119271">
            <a:hlinkClick r:id="rId3" tgtFrame="_blank"/>
          </p:cNvPr>
          <p:cNvPicPr/>
          <p:nvPr/>
        </p:nvPicPr>
        <p:blipFill>
          <a:blip r:embed="rId4" cstate="print"/>
          <a:srcRect r="5613"/>
          <a:stretch>
            <a:fillRect/>
          </a:stretch>
        </p:blipFill>
        <p:spPr bwMode="auto">
          <a:xfrm>
            <a:off x="0" y="3048000"/>
            <a:ext cx="264317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1" y="0"/>
            <a:ext cx="86440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Упражнения на развитие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 орфографической зоркости</a:t>
            </a:r>
          </a:p>
          <a:p>
            <a:endParaRPr lang="ru-RU" dirty="0"/>
          </a:p>
        </p:txBody>
      </p:sp>
      <p:pic>
        <p:nvPicPr>
          <p:cNvPr id="7" name="i-main-pic" descr="Картинка 20 из 79410">
            <a:hlinkClick r:id="rId2" tgtFrame="_blank"/>
          </p:cNvPr>
          <p:cNvPicPr/>
          <p:nvPr/>
        </p:nvPicPr>
        <p:blipFill>
          <a:blip r:embed="rId3" cstate="print"/>
          <a:srcRect l="8332" r="8334" b="5624"/>
          <a:stretch>
            <a:fillRect/>
          </a:stretch>
        </p:blipFill>
        <p:spPr bwMode="auto">
          <a:xfrm>
            <a:off x="0" y="3262290"/>
            <a:ext cx="2857520" cy="359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14678" y="2000240"/>
            <a:ext cx="4517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1.Работа с пословицами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4678" y="2714620"/>
            <a:ext cx="56512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2. Составление предложения </a:t>
            </a:r>
          </a:p>
          <a:p>
            <a:r>
              <a:rPr lang="ru-RU" sz="3200" b="1" dirty="0" smtClean="0"/>
              <a:t>    по сюжетной картинке 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61465" y="3714752"/>
            <a:ext cx="5982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3.</a:t>
            </a:r>
            <a:r>
              <a:rPr lang="ru-RU" sz="3200" b="1" dirty="0" smtClean="0"/>
              <a:t>Зрительно-слуховые диктанты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4286256"/>
            <a:ext cx="54559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4. Нахождение в слове </a:t>
            </a:r>
          </a:p>
          <a:p>
            <a:r>
              <a:rPr lang="ru-RU" sz="3200" b="1" dirty="0" smtClean="0"/>
              <a:t>    проверяемых гласных букв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6072206"/>
            <a:ext cx="1519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6. Игры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43240" y="5357826"/>
            <a:ext cx="51637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5. Диктант с постукиванием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174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Игры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6146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*** День – деньки, пень - пеньки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4320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*** п…ля, м…</a:t>
            </a:r>
            <a:r>
              <a:rPr lang="ru-RU" sz="3200" b="1" dirty="0" err="1" smtClean="0">
                <a:solidFill>
                  <a:srgbClr val="0070C0"/>
                </a:solidFill>
              </a:rPr>
              <a:t>ря</a:t>
            </a:r>
            <a:r>
              <a:rPr lang="ru-RU" sz="3200" b="1" dirty="0" smtClean="0">
                <a:solidFill>
                  <a:srgbClr val="0070C0"/>
                </a:solidFill>
              </a:rPr>
              <a:t>, с…</a:t>
            </a:r>
            <a:r>
              <a:rPr lang="ru-RU" sz="3200" b="1" dirty="0" err="1" smtClean="0">
                <a:solidFill>
                  <a:srgbClr val="0070C0"/>
                </a:solidFill>
              </a:rPr>
              <a:t>ды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143116"/>
            <a:ext cx="68645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*** Красивы русские л…</a:t>
            </a:r>
            <a:r>
              <a:rPr lang="ru-RU" sz="3200" b="1" dirty="0" err="1" smtClean="0">
                <a:solidFill>
                  <a:srgbClr val="0070C0"/>
                </a:solidFill>
              </a:rPr>
              <a:t>са</a:t>
            </a:r>
            <a:r>
              <a:rPr lang="ru-RU" sz="3200" b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      Л…</a:t>
            </a:r>
            <a:r>
              <a:rPr lang="ru-RU" sz="3200" b="1" dirty="0" err="1" smtClean="0">
                <a:solidFill>
                  <a:srgbClr val="0070C0"/>
                </a:solidFill>
              </a:rPr>
              <a:t>са</a:t>
            </a:r>
            <a:r>
              <a:rPr lang="ru-RU" sz="3200" b="1" dirty="0" smtClean="0">
                <a:solidFill>
                  <a:srgbClr val="0070C0"/>
                </a:solidFill>
              </a:rPr>
              <a:t> пошла по пушистому снегу.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286124"/>
            <a:ext cx="5110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***  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Фла</a:t>
            </a:r>
            <a:r>
              <a:rPr lang="ru-RU" sz="3200" b="1" dirty="0" smtClean="0">
                <a:solidFill>
                  <a:srgbClr val="0070C0"/>
                </a:solidFill>
              </a:rPr>
              <a:t>…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сне…            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сугро</a:t>
            </a:r>
            <a:r>
              <a:rPr lang="ru-RU" sz="3200" b="1" dirty="0" smtClean="0">
                <a:solidFill>
                  <a:srgbClr val="0070C0"/>
                </a:solidFill>
              </a:rPr>
              <a:t>…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рука…          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бере</a:t>
            </a:r>
            <a:r>
              <a:rPr lang="ru-RU" sz="3200" b="1" dirty="0" smtClean="0">
                <a:solidFill>
                  <a:srgbClr val="0070C0"/>
                </a:solidFill>
              </a:rPr>
              <a:t>…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err="1" smtClean="0">
                <a:solidFill>
                  <a:srgbClr val="0070C0"/>
                </a:solidFill>
              </a:rPr>
              <a:t>ду</a:t>
            </a:r>
            <a:r>
              <a:rPr lang="ru-RU" sz="3200" b="1" dirty="0" smtClean="0">
                <a:solidFill>
                  <a:srgbClr val="0070C0"/>
                </a:solidFill>
              </a:rPr>
              <a:t>…                     </a:t>
            </a:r>
            <a:r>
              <a:rPr lang="ru-RU" sz="3200" b="1" dirty="0" err="1" smtClean="0">
                <a:solidFill>
                  <a:srgbClr val="0070C0"/>
                </a:solidFill>
              </a:rPr>
              <a:t>моро</a:t>
            </a:r>
            <a:r>
              <a:rPr lang="ru-RU" sz="3200" b="1" dirty="0" smtClean="0">
                <a:solidFill>
                  <a:srgbClr val="0070C0"/>
                </a:solidFill>
              </a:rPr>
              <a:t>…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зимний </a:t>
            </a:r>
            <a:r>
              <a:rPr lang="ru-RU" sz="3200" b="1" dirty="0" err="1" smtClean="0">
                <a:solidFill>
                  <a:srgbClr val="0070C0"/>
                </a:solidFill>
              </a:rPr>
              <a:t>ле</a:t>
            </a:r>
            <a:r>
              <a:rPr lang="ru-RU" sz="3200" b="1" dirty="0" smtClean="0">
                <a:solidFill>
                  <a:srgbClr val="0070C0"/>
                </a:solidFill>
              </a:rPr>
              <a:t>… г   </a:t>
            </a:r>
            <a:r>
              <a:rPr lang="ru-RU" sz="3200" b="1" dirty="0" err="1" smtClean="0">
                <a:solidFill>
                  <a:srgbClr val="0070C0"/>
                </a:solidFill>
              </a:rPr>
              <a:t>ладкий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лё</a:t>
            </a:r>
            <a:r>
              <a:rPr lang="ru-RU" sz="3200" b="1" dirty="0" smtClean="0">
                <a:solidFill>
                  <a:srgbClr val="0070C0"/>
                </a:solidFill>
              </a:rPr>
              <a:t>…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0"/>
            <a:ext cx="424706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Имена, фамилии, 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Клички, города -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Все с заглавной буквы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Пишутся всегда.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57818" y="1214422"/>
            <a:ext cx="297825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Начинает буква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Важные слова: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Иванова Анна,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Шуя и Москва. </a:t>
            </a:r>
          </a:p>
          <a:p>
            <a:endParaRPr lang="ru-RU" dirty="0"/>
          </a:p>
        </p:txBody>
      </p:sp>
      <p:pic>
        <p:nvPicPr>
          <p:cNvPr id="5" name="i-main-pic" descr="Картинка 173 из 12527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90875"/>
            <a:ext cx="45910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5227" y="4026456"/>
            <a:ext cx="464877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Правописание ЖИ-ШИ: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Лыжи, мыши и ужи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Шины, ёжики, чижи,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ЖИ да ШИ, ЖИ да ШИ-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С буквой И всегда пиши.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634039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Мягкий знак, мягкий знак,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Без него нельзя никак! 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Без него не написать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Тридцать, двадцать, десять, пять.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Станут «пенками» «пеньки»,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«Уголками» - «угольки»,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«Банька» в «банку» превратится.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Вот, что может получиться,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Вместо «шесть» получим «шест»,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Вместо «есть» получим «ест».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Если будем забывать  </a:t>
            </a:r>
          </a:p>
          <a:p>
            <a:r>
              <a:rPr lang="ru-RU" sz="3200" b="1" dirty="0" smtClean="0">
                <a:solidFill>
                  <a:srgbClr val="00B050"/>
                </a:solidFill>
              </a:rPr>
              <a:t>Мягкий знак в словах писать.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" name="i-main-pic" descr="Картинка 10 из 28858">
            <a:hlinkClick r:id="rId2" tgtFrame="_blank"/>
          </p:cNvPr>
          <p:cNvPicPr/>
          <p:nvPr/>
        </p:nvPicPr>
        <p:blipFill>
          <a:blip r:embed="rId3" cstate="print"/>
          <a:srcRect l="19375" r="13124"/>
          <a:stretch>
            <a:fillRect/>
          </a:stretch>
        </p:blipFill>
        <p:spPr bwMode="auto">
          <a:xfrm>
            <a:off x="6572232" y="3048000"/>
            <a:ext cx="257176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688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Работа над ошибками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3" name="i-main-pic" descr="Картинка 89 из 29098">
            <a:hlinkClick r:id="rId2" tgtFrame="_blank"/>
          </p:cNvPr>
          <p:cNvPicPr/>
          <p:nvPr/>
        </p:nvPicPr>
        <p:blipFill>
          <a:blip r:embed="rId3" cstate="print"/>
          <a:srcRect l="4651" r="6976"/>
          <a:stretch>
            <a:fillRect/>
          </a:stretch>
        </p:blipFill>
        <p:spPr bwMode="auto">
          <a:xfrm>
            <a:off x="6143636" y="3048000"/>
            <a:ext cx="300036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357298"/>
            <a:ext cx="6332824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/>
              <a:t>- самостоятельное исправление </a:t>
            </a:r>
          </a:p>
          <a:p>
            <a:r>
              <a:rPr lang="ru-RU" sz="2800" b="1" dirty="0" smtClean="0"/>
              <a:t>   учащимися ошибок, отмеченных </a:t>
            </a:r>
          </a:p>
          <a:p>
            <a:r>
              <a:rPr lang="ru-RU" sz="2800" b="1" dirty="0" smtClean="0"/>
              <a:t>   мной особым знаком на полях</a:t>
            </a:r>
          </a:p>
          <a:p>
            <a:pPr>
              <a:buFontTx/>
              <a:buChar char="-"/>
            </a:pPr>
            <a:r>
              <a:rPr lang="ru-RU" sz="2800" b="1" dirty="0" smtClean="0"/>
              <a:t>самостоятельное объяснение ошибок</a:t>
            </a:r>
          </a:p>
          <a:p>
            <a:pPr>
              <a:buFontTx/>
              <a:buChar char="-"/>
            </a:pPr>
            <a:r>
              <a:rPr lang="ru-RU" sz="2800" b="1" dirty="0" smtClean="0"/>
              <a:t> подбор проверочных слов</a:t>
            </a:r>
          </a:p>
          <a:p>
            <a:r>
              <a:rPr lang="ru-RU" sz="2800" b="1" dirty="0" smtClean="0"/>
              <a:t>- выбор слов из Словаря</a:t>
            </a:r>
          </a:p>
          <a:p>
            <a:pPr>
              <a:buFontTx/>
              <a:buChar char="-"/>
            </a:pPr>
            <a:r>
              <a:rPr lang="ru-RU" sz="2800" b="1" dirty="0" smtClean="0"/>
              <a:t>взаимопроверка слов в работах </a:t>
            </a:r>
          </a:p>
          <a:p>
            <a:r>
              <a:rPr lang="ru-RU" sz="2800" b="1" dirty="0" smtClean="0"/>
              <a:t>  учащимися</a:t>
            </a:r>
          </a:p>
          <a:p>
            <a:r>
              <a:rPr lang="ru-RU" sz="2800" b="1" dirty="0" smtClean="0"/>
              <a:t>- подбор слов с данной орфограммой</a:t>
            </a:r>
          </a:p>
          <a:p>
            <a:r>
              <a:rPr lang="ru-RU" sz="2800" b="1" dirty="0" smtClean="0"/>
              <a:t>- выписывание слов и словосочетаний </a:t>
            </a:r>
          </a:p>
          <a:p>
            <a:r>
              <a:rPr lang="ru-RU" sz="2800" b="1" dirty="0" smtClean="0"/>
              <a:t>   с определенными орфограммами из </a:t>
            </a:r>
          </a:p>
          <a:p>
            <a:r>
              <a:rPr lang="ru-RU" sz="2800" b="1" dirty="0" smtClean="0"/>
              <a:t>   текста диктанта </a:t>
            </a:r>
          </a:p>
          <a:p>
            <a:r>
              <a:rPr lang="ru-RU" sz="2800" b="1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234</Words>
  <Application>Microsoft Office PowerPoint</Application>
  <PresentationFormat>Экран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23</cp:revision>
  <dcterms:modified xsi:type="dcterms:W3CDTF">2012-01-18T06:16:39Z</dcterms:modified>
</cp:coreProperties>
</file>