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7" r:id="rId4"/>
    <p:sldId id="269" r:id="rId5"/>
    <p:sldId id="278" r:id="rId6"/>
    <p:sldId id="263" r:id="rId7"/>
    <p:sldId id="272" r:id="rId8"/>
    <p:sldId id="298" r:id="rId9"/>
    <p:sldId id="291" r:id="rId10"/>
    <p:sldId id="289" r:id="rId11"/>
    <p:sldId id="274" r:id="rId12"/>
    <p:sldId id="287" r:id="rId13"/>
    <p:sldId id="281" r:id="rId14"/>
    <p:sldId id="280" r:id="rId15"/>
    <p:sldId id="293" r:id="rId16"/>
    <p:sldId id="296" r:id="rId17"/>
    <p:sldId id="284" r:id="rId18"/>
    <p:sldId id="285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2B95-FE7F-4CD1-9ED0-20EED57CC082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8EE7-936D-485F-9F5A-B356137AD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Шаблон презентации &quot;Школьный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95529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827584" y="4437112"/>
            <a:ext cx="5400600" cy="17281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1052736"/>
            <a:ext cx="8496944" cy="24482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484784"/>
            <a:ext cx="511256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Формирование личностных </a:t>
            </a:r>
          </a:p>
          <a:p>
            <a:pPr algn="ctr"/>
            <a:r>
              <a:rPr lang="ru-RU" sz="2400" b="1" i="1" dirty="0">
                <a:latin typeface="Bookman Old Style" pitchFamily="18" charset="0"/>
              </a:rPr>
              <a:t>у</a:t>
            </a:r>
            <a:r>
              <a:rPr lang="ru-RU" sz="2400" b="1" i="1" dirty="0" smtClean="0">
                <a:latin typeface="Bookman Old Style" pitchFamily="18" charset="0"/>
              </a:rPr>
              <a:t>ниверсальных учебных действий в начальной школе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8510" y="4797152"/>
            <a:ext cx="428495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Шамаева Ольга Радионовна</a:t>
            </a:r>
          </a:p>
          <a:p>
            <a:r>
              <a:rPr lang="ru-RU" sz="2400" b="1" i="1" dirty="0"/>
              <a:t>у</a:t>
            </a:r>
            <a:r>
              <a:rPr lang="ru-RU" sz="2400" b="1" i="1" dirty="0" smtClean="0"/>
              <a:t>читель начальных классов </a:t>
            </a:r>
          </a:p>
          <a:p>
            <a:r>
              <a:rPr lang="ru-RU" sz="2400" b="1" i="1" dirty="0" smtClean="0"/>
              <a:t>МБОУ</a:t>
            </a:r>
            <a:r>
              <a:rPr lang="ru-RU" sz="2400" b="1" i="1" dirty="0"/>
              <a:t> </a:t>
            </a:r>
            <a:r>
              <a:rPr lang="ru-RU" sz="2400" b="1" i="1" dirty="0" smtClean="0"/>
              <a:t>«Средняя школа №3»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0"/>
            <a:ext cx="547260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635896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- развитие доброжелательности, доверия и  внимательности к людям, готовности к сотрудничеству и дружбе, оказанию помощи тем, кто в ней нуждается;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- развитие </a:t>
            </a:r>
            <a:r>
              <a:rPr lang="ru-RU" dirty="0" err="1" smtClean="0">
                <a:latin typeface="Arial" charset="0"/>
              </a:rPr>
              <a:t>эмпатии</a:t>
            </a:r>
            <a:r>
              <a:rPr lang="ru-RU" dirty="0" smtClean="0">
                <a:latin typeface="Arial" charset="0"/>
              </a:rPr>
              <a:t> и сопереживания, эмоционально-нравственной отзывчивости на основе развития способности к восприятию чувств других людей и экспрессии эмоций;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- формирование установки на здоровый и безопасный образ жизни, нетерпимости и умения противодействовать  действиям и влияниям, представляющим угрозу жизни, здоровью и безопасности  личности и общества в пределах своих возможностей;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формирование чувства прекрасного и эстетических чувств на основе знакомства с мировой и отечественной художественной культурой.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irgeografii.ru/wp-content/uploads/2011/12/2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9100"/>
            <a:ext cx="9753600" cy="727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smtClean="0"/>
              <a:t>     </a:t>
            </a:r>
            <a:r>
              <a:rPr lang="ru-RU" sz="3600" b="1" i="1" u="sng" dirty="0" smtClean="0">
                <a:solidFill>
                  <a:srgbClr val="002060"/>
                </a:solidFill>
              </a:rPr>
              <a:t>ЛУУД нравственно-этической направленности </a:t>
            </a:r>
            <a:r>
              <a:rPr lang="ru-RU" dirty="0" smtClean="0"/>
              <a:t>обеспечивают </a:t>
            </a:r>
            <a:r>
              <a:rPr lang="ru-RU" dirty="0"/>
              <a:t>развитие таких качеств </a:t>
            </a:r>
            <a:r>
              <a:rPr lang="ru-RU" dirty="0" smtClean="0"/>
              <a:t>личности, как: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-способность </a:t>
            </a:r>
            <a:r>
              <a:rPr lang="ru-RU" dirty="0"/>
              <a:t>соотносить свои поступки с общепринятыми этическими и моральными </a:t>
            </a:r>
            <a:r>
              <a:rPr lang="ru-RU" dirty="0" smtClean="0"/>
              <a:t>нормами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- способность </a:t>
            </a:r>
            <a:r>
              <a:rPr lang="ru-RU" dirty="0"/>
              <a:t>оценивать  свое </a:t>
            </a:r>
            <a:r>
              <a:rPr lang="ru-RU" dirty="0" smtClean="0"/>
              <a:t>поведение </a:t>
            </a:r>
            <a:r>
              <a:rPr lang="ru-RU" dirty="0"/>
              <a:t>и </a:t>
            </a:r>
            <a:r>
              <a:rPr lang="ru-RU" dirty="0" smtClean="0"/>
              <a:t>поступки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 понимание </a:t>
            </a:r>
            <a:r>
              <a:rPr lang="ru-RU" dirty="0"/>
              <a:t>основных моральных норм: взаимопомощи, правдивости, честности, ответственности;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-нравственно </a:t>
            </a:r>
            <a:r>
              <a:rPr lang="ru-RU" dirty="0"/>
              <a:t>– эмоциональной отзывчивости  на основе способности к восприятию чувств других людей;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-установки </a:t>
            </a:r>
            <a:r>
              <a:rPr lang="ru-RU" dirty="0"/>
              <a:t>на здоровый и безопасный образ жизни.    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72816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29088"/>
            <a:ext cx="3429000" cy="272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700808"/>
          <a:ext cx="9144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Смысловые 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акценты личностных УУД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Русский язык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Литературное чтение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Математика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Окружающий мир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 smtClean="0">
                          <a:effectLst/>
                        </a:rPr>
                        <a:t>жизненное </a:t>
                      </a:r>
                      <a:r>
                        <a:rPr lang="ru-RU" sz="1800" dirty="0" err="1" smtClean="0">
                          <a:effectLst/>
                        </a:rPr>
                        <a:t>самоопреде-ление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нравственно-этическая ориентация, самопознание, </a:t>
                      </a:r>
                      <a:r>
                        <a:rPr lang="ru-RU" sz="1800" dirty="0" err="1" smtClean="0">
                          <a:effectLst/>
                        </a:rPr>
                        <a:t>смыслоопреде-ление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</a:rPr>
                        <a:t>смыслообра-зование</a:t>
                      </a:r>
                      <a:endParaRPr lang="ru-RU" sz="18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нравственно-этическая ориентация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000375" y="3214688"/>
            <a:ext cx="5214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 </a:t>
            </a:r>
            <a:endParaRPr lang="ru-RU" sz="1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328498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Образовательные технологии, применяемые для развития ЛУУД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1916832"/>
            <a:ext cx="4422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проблемного диалога.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проектной деятельности.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ИКТ технологии.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ситуативного обучения.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продуктивного чтения.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Технология уровней дифференциации.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112474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технологии, </a:t>
            </a:r>
          </a:p>
          <a:p>
            <a:pPr algn="ctr"/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применяемые в развитии ЛУУД</a:t>
            </a:r>
            <a:endParaRPr lang="ru-RU" sz="20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531"/>
            <a:ext cx="9206696" cy="71085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70892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.</a:t>
            </a:r>
            <a:r>
              <a:rPr lang="ru-RU" sz="20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4127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Приёмы , используемые для формирования личностных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универсальных учебных действий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420888"/>
            <a:ext cx="720575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ru-RU" dirty="0" smtClean="0"/>
              <a:t>«Строим тёплое солнышко  из лучиков любви над нашим городом»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Мини - исследование «Цветы  Любви»</a:t>
            </a:r>
          </a:p>
          <a:p>
            <a:pPr marL="342900" indent="-342900"/>
            <a:r>
              <a:rPr lang="ru-RU" dirty="0" smtClean="0"/>
              <a:t>(- Беседа «Что такое любовь?» </a:t>
            </a:r>
          </a:p>
          <a:p>
            <a:pPr marL="342900" indent="-342900"/>
            <a:r>
              <a:rPr lang="ru-RU" dirty="0" smtClean="0"/>
              <a:t>-Чтение «Сказки о ветре»</a:t>
            </a:r>
          </a:p>
          <a:p>
            <a:pPr marL="342900" indent="-342900"/>
            <a:r>
              <a:rPr lang="ru-RU" dirty="0" smtClean="0"/>
              <a:t>-Игра «Фея Любви»</a:t>
            </a:r>
          </a:p>
          <a:p>
            <a:pPr marL="342900" indent="-342900"/>
            <a:r>
              <a:rPr lang="ru-RU" dirty="0" smtClean="0"/>
              <a:t>-Беседа о сердце</a:t>
            </a:r>
          </a:p>
          <a:p>
            <a:pPr marL="342900" indent="-342900"/>
            <a:r>
              <a:rPr lang="ru-RU" dirty="0" smtClean="0"/>
              <a:t>-Практическая работа: Рисунок «Цветы любви»</a:t>
            </a:r>
          </a:p>
          <a:p>
            <a:pPr marL="342900" indent="-342900"/>
            <a:r>
              <a:rPr lang="ru-RU" dirty="0" smtClean="0"/>
              <a:t>-Выставка работ)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Волшебная радуга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/>
              <a:t>Игра «Красный, желтый, голубой».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229200"/>
            <a:ext cx="217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Игра «Дары радуги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589240"/>
            <a:ext cx="5158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Составление рассказа о себе  «Я  – старательный </a:t>
            </a:r>
          </a:p>
          <a:p>
            <a:r>
              <a:rPr lang="ru-RU" dirty="0" smtClean="0"/>
              <a:t>ученик».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04" y="4265712"/>
            <a:ext cx="32480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696" y="-250531"/>
            <a:ext cx="9206696" cy="71085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70892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.</a:t>
            </a:r>
            <a:r>
              <a:rPr lang="ru-RU" sz="20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42088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 таких приёмов  в  процессе  проектно-исследовательской деятельности направлено на развитие индивидуальности личности, раскрытие интеллектуальных и творческих способностей детей, формирует</a:t>
            </a:r>
            <a:r>
              <a:rPr lang="ru-RU" u="sng" dirty="0" smtClean="0">
                <a:solidFill>
                  <a:srgbClr val="C00000"/>
                </a:solidFill>
              </a:rPr>
              <a:t> такие личностные УУД, </a:t>
            </a:r>
            <a:r>
              <a:rPr lang="ru-RU" dirty="0" smtClean="0"/>
              <a:t>как: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адекватная самооценка;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испытывая  чувство радости узнавания нового, чувство гордости за самого себя, подав ценную идею, младший </a:t>
            </a:r>
          </a:p>
          <a:p>
            <a:r>
              <a:rPr lang="ru-RU" dirty="0" smtClean="0"/>
              <a:t>школьник ощущает возросшую уверенность в себе, что, в </a:t>
            </a:r>
          </a:p>
          <a:p>
            <a:r>
              <a:rPr lang="ru-RU" dirty="0" smtClean="0"/>
              <a:t>свою очередь, подкрепляет его позитивное отношение к </a:t>
            </a:r>
          </a:p>
          <a:p>
            <a:r>
              <a:rPr lang="ru-RU" dirty="0" smtClean="0"/>
              <a:t>самому себе;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формируется мотивационная основа учебной деятельности;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вырабатывается внутренняя позиция школьника на уровне </a:t>
            </a:r>
          </a:p>
          <a:p>
            <a:r>
              <a:rPr lang="ru-RU" dirty="0" smtClean="0"/>
              <a:t>положительного отношения к школе. 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25485"/>
            <a:ext cx="2411760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91880" y="1124744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</a:pPr>
            <a:endParaRPr lang="ru-RU" dirty="0" smtClean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"/>
            <a:ext cx="608416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Таким образом, в </a:t>
            </a:r>
            <a:r>
              <a:rPr lang="ru-RU" b="1" dirty="0"/>
              <a:t>сфере личностных универсальных учебных действий </a:t>
            </a:r>
            <a:r>
              <a:rPr lang="ru-RU" dirty="0"/>
              <a:t> у выпускника начальной школы будут сформированы: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внутренняя позиция школьника </a:t>
            </a:r>
            <a:r>
              <a:rPr lang="ru-RU" dirty="0" smtClean="0"/>
              <a:t>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широкая мотивационная основа учебной </a:t>
            </a:r>
            <a:r>
              <a:rPr lang="ru-RU" dirty="0" smtClean="0"/>
              <a:t>деятельности;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учебно-познавательный интерес к новому учебному материалу и способам решения новой задачи;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ориентация на понимание причин успеха в учебной </a:t>
            </a:r>
            <a:r>
              <a:rPr lang="ru-RU" dirty="0" smtClean="0"/>
              <a:t>деятельности</a:t>
            </a:r>
            <a:r>
              <a:rPr lang="ru-RU" dirty="0"/>
              <a:t>, в том числе на самоанализ и самоконтроль </a:t>
            </a:r>
            <a:r>
              <a:rPr lang="ru-RU" dirty="0" smtClean="0"/>
              <a:t>результата</a:t>
            </a:r>
            <a:r>
              <a:rPr lang="ru-RU" dirty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способность к самооценке на основе критериев успешности учебной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основы гражданской </a:t>
            </a:r>
            <a:r>
              <a:rPr lang="ru-RU" dirty="0" smtClean="0"/>
              <a:t>идентичности;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знание основных моральных норм и ориентация на их </a:t>
            </a:r>
            <a:r>
              <a:rPr lang="ru-RU" dirty="0" smtClean="0"/>
              <a:t>выполнение;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развитие этических чувств — стыда, вины, совести как регуляторов морального поведения;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err="1"/>
              <a:t>эмпатия</a:t>
            </a:r>
            <a:r>
              <a:rPr lang="ru-RU" dirty="0"/>
              <a:t> как понимание чувств других людей и сопереживание им;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установка на здоровый образ жизни;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основы экологической </a:t>
            </a:r>
            <a:r>
              <a:rPr lang="ru-RU" dirty="0" smtClean="0"/>
              <a:t>культуры;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чувство прекрасного и эстетические чувства на основе знакомства с мировой и отечественной художественной культурой.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79512" y="1556792"/>
            <a:ext cx="8496944" cy="460851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Любые действия должны быть осмысленными. Это относится прежде всего к тому, кто требует действия от других.</a:t>
            </a:r>
            <a:br>
              <a:rPr lang="ru-RU" sz="2200" b="1" i="1" dirty="0" smtClean="0"/>
            </a:br>
            <a:r>
              <a:rPr lang="ru-RU" sz="2200" b="1" i="1" dirty="0" smtClean="0"/>
              <a:t>Развитие внутренней мотивации – это движение вверх.</a:t>
            </a:r>
            <a:br>
              <a:rPr lang="ru-RU" sz="2200" b="1" i="1" dirty="0" smtClean="0"/>
            </a:br>
            <a:r>
              <a:rPr lang="ru-RU" sz="2200" b="1" i="1" dirty="0" smtClean="0"/>
              <a:t>Задачи, которые мы ставим перед ребёнком, должны быть не только понятны, но и внутренне приятны ему, т.е они должны</a:t>
            </a:r>
            <a:br>
              <a:rPr lang="ru-RU" sz="2200" b="1" i="1" dirty="0" smtClean="0"/>
            </a:br>
            <a:r>
              <a:rPr lang="ru-RU" sz="2200" b="1" i="1" dirty="0" smtClean="0"/>
              <a:t>быть </a:t>
            </a:r>
            <a:r>
              <a:rPr lang="ru-RU" sz="2200" b="1" i="1" dirty="0" err="1" smtClean="0"/>
              <a:t>значимыыы</a:t>
            </a:r>
            <a:r>
              <a:rPr lang="ru-RU" sz="2200" b="1" i="1" dirty="0" smtClean="0"/>
              <a:t> </a:t>
            </a:r>
            <a:br>
              <a:rPr lang="ru-RU" sz="2200" b="1" i="1" dirty="0" smtClean="0"/>
            </a:br>
            <a:r>
              <a:rPr lang="ru-RU" sz="2200" b="1" i="1" dirty="0" smtClean="0"/>
              <a:t>для него.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29088"/>
            <a:ext cx="3429000" cy="272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000375" y="3214688"/>
            <a:ext cx="5214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 </a:t>
            </a:r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573016"/>
            <a:ext cx="4461946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  <a:endParaRPr lang="ru-RU" sz="5400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157192"/>
            <a:ext cx="2195736" cy="1700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55679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ЛУУД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это система действий самого ребёнка, которая способствует его развитию и самосовершенствованию, это: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положительное отношение к учению,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-готовность преодолевать школьные затруднения,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-интерес к изучаемым предметам,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-стремление к соблюдению морально-этических норм, к пониманию других людей,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-осознание ответственности за себя и свои действия,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-этические чувства.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04664"/>
            <a:ext cx="547260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Что же понимается под личностными универсальными действиями?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531"/>
            <a:ext cx="9206696" cy="7108531"/>
          </a:xfrm>
          <a:prstGeom prst="rect">
            <a:avLst/>
          </a:prstGeom>
          <a:noFill/>
        </p:spPr>
      </p:pic>
      <p:pic>
        <p:nvPicPr>
          <p:cNvPr id="9" name="Рисунок 6" descr="IMG_24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644" y="4918199"/>
            <a:ext cx="1928812" cy="150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IMG_267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581" y="4889874"/>
            <a:ext cx="1928813" cy="146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03648" y="1782396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charset="0"/>
              </a:rPr>
              <a:t>Личностные</a:t>
            </a:r>
            <a:r>
              <a:rPr lang="ru-RU" sz="20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универсальные учебные действия обеспечивают ценностно-смысловую ориентацию учащихся (умение соотносить поступки и события с принятыми этическими принципами, знание моральных норм и умение выделить нравственный аспект поведения) и ориентацию в социальных ролях и межличностных отношениях. Применительно к учебной деятельности следует выделить три вида действий: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0531"/>
            <a:ext cx="9206696" cy="7108531"/>
          </a:xfrm>
          <a:prstGeom prst="rect">
            <a:avLst/>
          </a:prstGeom>
          <a:noFill/>
        </p:spPr>
      </p:pic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467544" y="1268760"/>
            <a:ext cx="8496944" cy="5257800"/>
            <a:chOff x="2563" y="1571"/>
            <a:chExt cx="7624" cy="6409"/>
          </a:xfrm>
        </p:grpSpPr>
        <p:sp>
          <p:nvSpPr>
            <p:cNvPr id="718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563" y="1571"/>
              <a:ext cx="7624" cy="640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2563" y="2825"/>
              <a:ext cx="2259" cy="8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Действия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самоопределения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963" y="3243"/>
              <a:ext cx="2824" cy="5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Действия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смыслообразования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7928" y="2825"/>
              <a:ext cx="2118" cy="8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Действия нравственно-этического оценивания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563" y="4497"/>
              <a:ext cx="2824" cy="13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1.Личностное ( самопознание,  самооценка, идентичность)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2.Профессиональное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3.Жизненное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7646" y="4219"/>
              <a:ext cx="2400" cy="185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1.Положительные нравственные качества;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2.Адекватное оценивание чужих поступков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6093" y="1989"/>
              <a:ext cx="1" cy="1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3693" y="1989"/>
              <a:ext cx="1506" cy="6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6798" y="1989"/>
              <a:ext cx="1694" cy="6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H="1">
              <a:off x="3551" y="3800"/>
              <a:ext cx="1" cy="511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H="1">
              <a:off x="6234" y="3800"/>
              <a:ext cx="1" cy="2369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8775" y="3661"/>
              <a:ext cx="2" cy="511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4398" y="6308"/>
              <a:ext cx="3767" cy="15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1.Сформированная учебная мотивация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2.Осознанность учения и личная ответственность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3.Адекватное реагирование на трудности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3551" y="1571"/>
              <a:ext cx="5463" cy="6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Личностные универсальные учебные действия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476672"/>
            <a:ext cx="547260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onstantia" pitchFamily="18" charset="0"/>
              </a:rPr>
              <a:t>Самопознание и самоопределение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91880" y="1124744"/>
            <a:ext cx="45720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Arial" charset="0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Формирование основ гражданской идентичности личности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latin typeface="Arial" charset="0"/>
              </a:rPr>
              <a:t>формирование чувства сопричастности и гордости за свою Родину, народ и историю, осознание ответственности человека за благосостояние общества;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формирование основ гражданской идентичности личности,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- осознание этнической принадлежности и культурной идентичности на основе осознания «Я» как гражданина России;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2. Формирование картины мира  как порождения трудовой предметно-преобразующей деятельности человека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- ознакомление с миром профессий, их социальной значимостью и содержанием;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3. Развитие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Я-концепции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и самооценки личности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- формирование адекватной позитивной осознанной самооценки и </a:t>
            </a:r>
            <a:r>
              <a:rPr lang="ru-RU" dirty="0" err="1" smtClean="0">
                <a:latin typeface="Arial" charset="0"/>
              </a:rPr>
              <a:t>самоопринятия</a:t>
            </a:r>
            <a:r>
              <a:rPr lang="ru-RU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83568" y="1196752"/>
            <a:ext cx="76328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Шаблон (фон) презентации &quot;Школьный-2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567" y="1"/>
            <a:ext cx="9343567" cy="6853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48680"/>
            <a:ext cx="698477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lang="ru-RU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332656"/>
            <a:ext cx="71287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определения внутренней позиции школьника (УУД- самоопределение) можно использовать методику 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о школе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(модифицированный вариант </a:t>
            </a:r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Д.Б.Эльконина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А.Л.Венгера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Овал 9"/>
          <p:cNvSpPr/>
          <p:nvPr/>
        </p:nvSpPr>
        <p:spPr>
          <a:xfrm>
            <a:off x="1475656" y="2276872"/>
            <a:ext cx="741682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определения уровня самооценки (когнитивный компонент) можно предложить методику 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Я?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(регулятивный компонент) методику 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Хороший ученик</a:t>
            </a:r>
            <a:r>
              <a:rPr lang="ru-RU" b="1" u="sng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03240" y="4293096"/>
            <a:ext cx="684076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выявления осознанности своих возможностей в учении (самоопределение) используется методика каузальной атрибуции успеха/неуспеха.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531"/>
            <a:ext cx="9206696" cy="71085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708920"/>
            <a:ext cx="6840760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Arial" charset="0"/>
              </a:rPr>
              <a:t>Формирование ценностных ориентиров и смыслов учебной деятельности на основе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-развития познавательных интересов, учебных мотивов;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- формирования мотивов достижения и социального признания;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- мотива, реализующего потребность в социально значимой и социально оцениваемой деятельности.</a:t>
            </a:r>
            <a:r>
              <a:rPr lang="ru-RU" sz="20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399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/>
              <a:t>Смыслообразование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pic>
        <p:nvPicPr>
          <p:cNvPr id="7" name="Picture 6" descr="04_z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48264" y="4149080"/>
            <a:ext cx="2195736" cy="24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531"/>
            <a:ext cx="9206696" cy="71085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83768" y="184482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pic>
        <p:nvPicPr>
          <p:cNvPr id="7" name="Picture 6" descr="04_z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48264" y="4149080"/>
            <a:ext cx="2195736" cy="24803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86000" y="25518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диагностики мотивации учебной деятельности (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смыслообразование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используются: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Незавершенная сказка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о школе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(модифицированный вариант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Д.Б.Эльконина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 мотивации.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252536" y="1988840"/>
            <a:ext cx="3240360" cy="5040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80528" y="2204864"/>
            <a:ext cx="295232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87624" y="836712"/>
            <a:ext cx="7344816" cy="7920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2584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88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0"/>
            <a:ext cx="547260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/>
              <a:t>Ценностно</a:t>
            </a:r>
            <a:r>
              <a:rPr lang="ru-RU" sz="2400" b="1" i="1" dirty="0" smtClean="0"/>
              <a:t>- нравственная ориентация</a:t>
            </a:r>
            <a:endParaRPr lang="ru-RU" sz="2400" b="1" i="1" dirty="0"/>
          </a:p>
        </p:txBody>
      </p:sp>
      <p:pic>
        <p:nvPicPr>
          <p:cNvPr id="11" name="Picture 7" descr="BD0596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276873"/>
            <a:ext cx="3600400" cy="4581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635896" y="980728"/>
            <a:ext cx="4572000" cy="60755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формирование образа мира как единого и целостного при разнообразии культур, национальностей, религий, отказ от деления на «своих» и «чужих», уважение истории и культуры всех народов, развитие толерантности;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ориентация в нравственном содержании и смысле поступков, как собственных, так и окружающих людей, развитие этических чувств  - стыда, вины, совести  - как регуляторов морального поведения;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знание основных моральных норм (справедливого распределения, взаимопомощи, правдивости, честности, ответственности)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выделение нравственного содержания поступков на основе различения конвенциональных, персональных и моральных норм;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charset="0"/>
              </a:rPr>
              <a:t>- формирование моральной самооценки;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924</Words>
  <Application>Microsoft Office PowerPoint</Application>
  <PresentationFormat>Экран (4:3)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     </vt:lpstr>
      <vt:lpstr>Слайд 13</vt:lpstr>
      <vt:lpstr>Слайд 14</vt:lpstr>
      <vt:lpstr>Слайд 15</vt:lpstr>
      <vt:lpstr>Слайд 16</vt:lpstr>
      <vt:lpstr>Слайд 17</vt:lpstr>
      <vt:lpstr>                      Любые действия должны быть осмысленными. Это относится прежде всего к тому, кто требует действия от других. Развитие внутренней мотивации – это движение вверх. Задачи, которые мы ставим перед ребёнком, должны быть не только понятны, но и внутренне приятны ему, т.е они должны быть значимыыы  для него.  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Родион</cp:lastModifiedBy>
  <cp:revision>20</cp:revision>
  <dcterms:created xsi:type="dcterms:W3CDTF">2013-02-10T11:14:38Z</dcterms:created>
  <dcterms:modified xsi:type="dcterms:W3CDTF">2013-02-11T18:07:41Z</dcterms:modified>
</cp:coreProperties>
</file>