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2" r:id="rId4"/>
    <p:sldId id="293" r:id="rId5"/>
    <p:sldId id="299" r:id="rId6"/>
    <p:sldId id="295" r:id="rId7"/>
    <p:sldId id="294" r:id="rId8"/>
    <p:sldId id="298" r:id="rId9"/>
    <p:sldId id="296" r:id="rId10"/>
    <p:sldId id="297" r:id="rId11"/>
    <p:sldId id="300" r:id="rId12"/>
    <p:sldId id="301" r:id="rId13"/>
    <p:sldId id="302" r:id="rId14"/>
    <p:sldId id="303" r:id="rId15"/>
    <p:sldId id="305" r:id="rId16"/>
    <p:sldId id="307" r:id="rId17"/>
    <p:sldId id="304" r:id="rId18"/>
    <p:sldId id="30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428736"/>
            <a:ext cx="83231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ОРГАНЫ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  ОЧИСТКИ ОРГАНЗМА.</a:t>
            </a:r>
            <a:endParaRPr lang="ru-RU" sz="4800" b="1" dirty="0">
              <a:solidFill>
                <a:schemeClr val="accent1">
                  <a:lumMod val="20000"/>
                  <a:lumOff val="8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5000636"/>
            <a:ext cx="4479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ОКРУЖАЮЩИЙ  МИР, 3 КЛАСС</a:t>
            </a:r>
          </a:p>
          <a:p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УМК «ГАРМОНИЯ»</a:t>
            </a:r>
          </a:p>
          <a:p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МАРЧЕНКО Е.В</a:t>
            </a: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., МБОУ СОШ №3</a:t>
            </a:r>
            <a:endParaRPr lang="ru-RU" sz="2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00298" y="500042"/>
            <a:ext cx="392909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ФУНКЦИИ КОЖИ: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00232" y="1785926"/>
            <a:ext cx="5214974" cy="12144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rgbClr val="C00000"/>
                </a:solidFill>
                <a:latin typeface="Arial Black" pitchFamily="34" charset="0"/>
              </a:rPr>
              <a:t>ЗАЩИЩАЕТ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 ВНУТРЕННИЕ ЧАСТИ ТЕЛА ОТ ЦАРАПИН,   УДАРОВ, ДОЖДЯ, ВЕТРА, БАКТЕРИЙ, ИЗЛУЧЕНИЙ СОЛНЕЧНОГО СВЕТА</a:t>
            </a:r>
            <a:endParaRPr lang="ru-RU" sz="1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00232" y="4572008"/>
            <a:ext cx="5072098" cy="17145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1600" b="1" u="sng" dirty="0" smtClean="0">
                <a:solidFill>
                  <a:srgbClr val="C00000"/>
                </a:solidFill>
                <a:latin typeface="Arial Black" pitchFamily="34" charset="0"/>
              </a:rPr>
              <a:t>ОСЯЗАЕТ: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НАХОДЯЩИЕСЯ В КОЖЕ НЕРВНЫЕ ОКОНЧАНИЯ- РЕЦЕПТОРЫ ПОЗВОЛЯЮТ ПОЧУВСТВОВАТЬ ПРИКОСНОВЕНИЕ, ДАВЛЕНИЕ, ИЗМЕНЕНИЕ ТЕМПЕРАТУРЫ, БОЛЬ.</a:t>
            </a:r>
            <a:endParaRPr lang="ru-RU" sz="1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00232" y="3214686"/>
            <a:ext cx="5072098" cy="10715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1600" b="1" u="sng" dirty="0" smtClean="0">
                <a:solidFill>
                  <a:srgbClr val="C00000"/>
                </a:solidFill>
                <a:latin typeface="Arial Black" pitchFamily="34" charset="0"/>
              </a:rPr>
              <a:t>ОЧИЩАЕТ: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ИЗБЫТОК СОЛЕЙ И ДРУГИХ ВЕЩЕСТВ УДАЛЯЕТСЯ ИЗ  ОРГАНИЗМОМ С ПОТОМ.</a:t>
            </a:r>
            <a:endParaRPr lang="ru-RU" sz="1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/>
          <p:cNvGrpSpPr/>
          <p:nvPr/>
        </p:nvGrpSpPr>
        <p:grpSpPr>
          <a:xfrm>
            <a:off x="714348" y="500042"/>
            <a:ext cx="7896391" cy="5849511"/>
            <a:chOff x="785785" y="357166"/>
            <a:chExt cx="7896391" cy="5849511"/>
          </a:xfrm>
        </p:grpSpPr>
        <p:pic>
          <p:nvPicPr>
            <p:cNvPr id="4" name="Рисунок 3" descr="untitled.bmp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785" y="500042"/>
              <a:ext cx="7896391" cy="570663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6">
                  <a:lumMod val="40000"/>
                  <a:lumOff val="6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5929322" y="3286124"/>
              <a:ext cx="2571768" cy="62864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rgbClr val="002060"/>
                  </a:solidFill>
                  <a:latin typeface="Arial Black" pitchFamily="34" charset="0"/>
                </a:rPr>
                <a:t>ПОТОВЫЕ ЖЕЛЕЗЫ</a:t>
              </a:r>
              <a:endParaRPr lang="ru-RU" sz="16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6572263" y="1214422"/>
              <a:ext cx="1652598" cy="62864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rgbClr val="002060"/>
                  </a:solidFill>
                  <a:latin typeface="Arial Black" pitchFamily="34" charset="0"/>
                </a:rPr>
                <a:t>ВОЛОС</a:t>
              </a:r>
              <a:endParaRPr lang="ru-RU" sz="16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6143636" y="2643182"/>
              <a:ext cx="1643074" cy="62864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rgbClr val="002060"/>
                  </a:solidFill>
                  <a:latin typeface="Arial Black" pitchFamily="34" charset="0"/>
                </a:rPr>
                <a:t>МЫШЦЫ</a:t>
              </a:r>
              <a:endParaRPr lang="ru-RU" sz="16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6000760" y="4000504"/>
              <a:ext cx="2000264" cy="628648"/>
            </a:xfrm>
            <a:prstGeom prst="roundRect">
              <a:avLst>
                <a:gd name="adj" fmla="val 22813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rgbClr val="002060"/>
                  </a:solidFill>
                  <a:latin typeface="Arial Black" pitchFamily="34" charset="0"/>
                </a:rPr>
                <a:t>НЕРВНЫЕ ОКОНЧАНИЯ</a:t>
              </a:r>
              <a:endParaRPr lang="ru-RU" sz="16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5786446" y="5429264"/>
              <a:ext cx="2428892" cy="62864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rgbClr val="002060"/>
                  </a:solidFill>
                  <a:latin typeface="Arial Black" pitchFamily="34" charset="0"/>
                </a:rPr>
                <a:t>ПОДКОЖНЫЙ ЖИР</a:t>
              </a:r>
              <a:endParaRPr lang="ru-RU" sz="16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3071802" y="357166"/>
              <a:ext cx="3500462" cy="62864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C00000"/>
                  </a:solidFill>
                  <a:latin typeface="Arial Black" pitchFamily="34" charset="0"/>
                </a:rPr>
                <a:t>СТРОЕНИЕ КОЖИ</a:t>
              </a:r>
              <a:endParaRPr lang="ru-RU" sz="2000" b="1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6072198" y="1928802"/>
              <a:ext cx="2571768" cy="62864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rgbClr val="002060"/>
                  </a:solidFill>
                  <a:latin typeface="Arial Black" pitchFamily="34" charset="0"/>
                </a:rPr>
                <a:t>САЛЬНЫЕ ЖЕЛЕЗЫ</a:t>
              </a:r>
              <a:endParaRPr lang="ru-RU" sz="16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</p:grpSp>
      <p:cxnSp>
        <p:nvCxnSpPr>
          <p:cNvPr id="14" name="Прямая со стрелкой 13"/>
          <p:cNvCxnSpPr>
            <a:stCxn id="7" idx="1"/>
          </p:cNvCxnSpPr>
          <p:nvPr/>
        </p:nvCxnSpPr>
        <p:spPr>
          <a:xfrm rot="10800000">
            <a:off x="5572132" y="1285860"/>
            <a:ext cx="928694" cy="385762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1"/>
          </p:cNvCxnSpPr>
          <p:nvPr/>
        </p:nvCxnSpPr>
        <p:spPr>
          <a:xfrm rot="10800000">
            <a:off x="4071934" y="1500174"/>
            <a:ext cx="2428892" cy="171448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 flipV="1">
            <a:off x="5357818" y="3000372"/>
            <a:ext cx="857256" cy="35719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 flipV="1">
            <a:off x="3714744" y="3714752"/>
            <a:ext cx="2214578" cy="500066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 flipV="1">
            <a:off x="3929058" y="5072074"/>
            <a:ext cx="2143140" cy="35719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V="1">
            <a:off x="5607851" y="4036223"/>
            <a:ext cx="428628" cy="35719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>
            <a:off x="5143504" y="5429264"/>
            <a:ext cx="642942" cy="35719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929322" y="4857760"/>
            <a:ext cx="2571768" cy="6286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КРОВЕНОСНЫЕ СОСУДЫ</a:t>
            </a:r>
            <a:endParaRPr lang="ru-RU" sz="1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 flipV="1">
            <a:off x="4643438" y="2214554"/>
            <a:ext cx="1428760" cy="71438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71480"/>
            <a:ext cx="7500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ЧЕРЕЗ ПОРЫ НА ПОВЕРХНОСТЬ КОЖИ ВЫДЕЛЯЕТСЯ КОЖНОЕ САЛО. ОНО ПРИДАЁТ КОЖЕ ЭЛАСТИЧНОСТЬ, НЕ ПРОПУСКАЕТ  ВОДУ, ПОМОГАЕТ СОХРАНЯТЬ ТЕПЛА ТЕЛА</a:t>
            </a:r>
            <a:endParaRPr lang="ru-RU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147" name="Picture 3" descr="C:\Users\кал\Pictures\картинки\Sample Pictures\анатомия\КОЖА\Scan10037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71678"/>
            <a:ext cx="3351318" cy="2170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C:\Users\кал\Pictures\картинки\Sample Pictures\анатомия\КОЖА\Scan10037 - копия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928934"/>
            <a:ext cx="2193925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14348" y="4357694"/>
            <a:ext cx="5143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Black" pitchFamily="34" charset="0"/>
              </a:rPr>
              <a:t>С  ВОЗРАСТОМ  КОЖНОГО САЛА ВЫДЕЛЯЕТСЯ МЕНЬШЕ. КОЖА СТАНОВИТЬСЯ СУШЕ, ПОЭТОМУ  У  ПОЖИЛЫХ ЛЮДЕЙ ОБРАЗУЮТСЯ  СКЛАДКИ НА КОЖЕ- МОРЩИНЫ.</a:t>
            </a:r>
            <a:endParaRPr lang="ru-RU" sz="2000" b="1" i="1" dirty="0">
              <a:solidFill>
                <a:schemeClr val="accent5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571480"/>
            <a:ext cx="75009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ЧЕРЕЗ ПОРЫ  ВЫДЕЛЯЮТСЯ  КАПЕЛЬКИ  ПОТА  С НЕНУЖНЫМИ ВЕЩЕСТВАМИ- ТАКИМ ОБРАЗОМ ТОЖЕ ОЧИЩАЕТСЯ КРОВЬ. </a:t>
            </a:r>
          </a:p>
          <a:p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ЗА СУТКИ ЧЕЛОВЕК ВЫДЕЛЯЕТ ДО 1 ЛИТРА ПОТА.  </a:t>
            </a:r>
          </a:p>
          <a:p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КОГДА ПОТ ИСПАРЯТСЯ, ТО ОХЛАЖДАЕТ КОЖУ И ПРОХОДЯЩУЮ ЧЕРЕЗ НЕЁ КРОВЬ.</a:t>
            </a:r>
          </a:p>
          <a:p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ТАК ПОДДЕРЖИВАЕТСЯ НОРМАЛЬНАЯ ТМПЕРАТУРА ТЕЛА.</a:t>
            </a:r>
            <a:endParaRPr lang="ru-RU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Рисунок 4" descr="untitled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214686"/>
            <a:ext cx="4250532" cy="3071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1285852" y="4500570"/>
            <a:ext cx="2571768" cy="6286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ПОТОВЫЕ ЖЕЛЕЗЫ</a:t>
            </a:r>
            <a:endParaRPr lang="ru-RU" sz="1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7" name="Прямая со стрелкой 6"/>
          <p:cNvCxnSpPr>
            <a:stCxn id="6" idx="3"/>
          </p:cNvCxnSpPr>
          <p:nvPr/>
        </p:nvCxnSpPr>
        <p:spPr>
          <a:xfrm flipV="1">
            <a:off x="3857620" y="4714884"/>
            <a:ext cx="2071702" cy="10001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кал\Pictures\картинки\Sample Pictures\анатомия\КОЖА\Scan10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785926"/>
            <a:ext cx="4341225" cy="4375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0034" y="1142984"/>
            <a:ext cx="371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  <a:t>ЛЕТОМ, ОТ СОЛНЦА НА КОЖЕ ПОЯВЛЯЮТСЯ ТЁМНЫЕ ПЯТНЫШКИ- </a:t>
            </a:r>
            <a:r>
              <a:rPr lang="ru-RU" sz="20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ЗАГАР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  <a:t>.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  <a:t> ПРИ ДЛИТЕЛЬНОМ НАХОЖДЕНИИ ПОД СОЛНЕЧНЫМИ ЛУЧАМИ  НА КОЖЕ МОЖЕТ ОБРАЗОВАТЬСЯ ОЖОГ.</a:t>
            </a: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00298" y="500042"/>
            <a:ext cx="392909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СОСТОЯНИЕ КОЖИ: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5984" y="1571612"/>
            <a:ext cx="4643470" cy="10001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rgbClr val="C00000"/>
                </a:solidFill>
                <a:latin typeface="Arial Black" pitchFamily="34" charset="0"/>
              </a:rPr>
              <a:t>ПОКРАСНЕНИЕ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ПОВЫШЕННАЯ ТЕМПЕРАТУРА ТЕЛА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0298" y="3571876"/>
            <a:ext cx="4000528" cy="7143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rgbClr val="C00000"/>
                </a:solidFill>
                <a:latin typeface="Arial Black" pitchFamily="34" charset="0"/>
              </a:rPr>
              <a:t>БЕЛЫЙ УЧАСТОК :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ОБМОРОЖЕНИЕ КОЖИ</a:t>
            </a:r>
            <a:endParaRPr lang="ru-RU" sz="1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85984" y="2786058"/>
            <a:ext cx="4572032" cy="6429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rgbClr val="C00000"/>
                </a:solidFill>
                <a:latin typeface="Arial Black" pitchFamily="34" charset="0"/>
              </a:rPr>
              <a:t>«ГУСИНАЯ КОЖА»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ПЕРЕОХЛАЖДЕНИЕ ОРГАНИЗМА</a:t>
            </a:r>
            <a:endParaRPr lang="ru-RU" sz="1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14546" y="4429132"/>
            <a:ext cx="4572032" cy="9286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rgbClr val="C00000"/>
                </a:solidFill>
                <a:latin typeface="Arial Black" pitchFamily="34" charset="0"/>
              </a:rPr>
              <a:t>ПОЯВЛЕНИЕ СЫПИ: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ВИРУСНОЕ ЗАБОЛЕВАНИЕ ИЛИ БОЛЕЗНЬ ОРГАНОВ ПИЩЕВАРЕНИЯ</a:t>
            </a:r>
            <a:endParaRPr lang="ru-RU" sz="1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5984" y="5500702"/>
            <a:ext cx="4500594" cy="9286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rgbClr val="C00000"/>
                </a:solidFill>
                <a:latin typeface="Arial Black" pitchFamily="34" charset="0"/>
              </a:rPr>
              <a:t>ГЛАДКАЯ, УПРУГАЯ,/ ЭЛАСТИЧНАЯ КОЖА: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ПРИЗНАК ХОРОШЕГО ЗДОРОВЬЯ</a:t>
            </a:r>
            <a:endParaRPr lang="ru-RU" sz="1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binos_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857232"/>
            <a:ext cx="3497877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DBC436A6-44A7-4F11-96FA-D7BA199AEEF0_mw800_mh6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786190"/>
            <a:ext cx="3281077" cy="2383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Блок-схема: память с посл. доступом 3"/>
          <p:cNvSpPr/>
          <p:nvPr/>
        </p:nvSpPr>
        <p:spPr>
          <a:xfrm>
            <a:off x="500034" y="1500174"/>
            <a:ext cx="4429156" cy="4000528"/>
          </a:xfrm>
          <a:prstGeom prst="flowChartMagnetic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ЦВЕТ КОЖИ МОЖЕТ БЫТЬ РАЗНЫЙ: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БЕЛЫЙ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ЖЕЛТОВАТЫЙ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ТЁМНО-КОРИЧНЕВЫЙ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ЭТО ЗАВИСИТ ОТ СОДЕРЖАНИИ В КОЖЕ  МЕЛАНИНА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571480"/>
            <a:ext cx="7040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КАК УХАЖИВАТЬ ЗА КОЖЕЙ?</a:t>
            </a:r>
            <a:endParaRPr lang="ru-RU" sz="3200" b="1" dirty="0">
              <a:solidFill>
                <a:schemeClr val="accent2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214422"/>
            <a:ext cx="578647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РЕГУЛЯРНО  СМЫВАЙ С КОЖИ ГРЯЗЬ, ВЫДЕЛЕНИЕ ПОТА, КОЖНОЕ САЛО И МНОГОЧИСЛЕННЫХ МИКРОБОВ. </a:t>
            </a:r>
          </a:p>
          <a:p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ЕЖЕДНЕВНО ПРИНИМАЙ ДУШ!</a:t>
            </a:r>
          </a:p>
          <a:p>
            <a:endParaRPr lang="ru-RU" sz="20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Arial Black" pitchFamily="34" charset="0"/>
            </a:endParaRPr>
          </a:p>
          <a:p>
            <a:endParaRPr lang="ru-RU" sz="20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Arial Black" pitchFamily="34" charset="0"/>
            </a:endParaRPr>
          </a:p>
          <a:p>
            <a:endParaRPr lang="ru-RU" sz="20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Arial Black" pitchFamily="34" charset="0"/>
            </a:endParaRPr>
          </a:p>
          <a:p>
            <a:endParaRPr lang="ru-RU" sz="20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НЕ  ЗАГОРАЙ БЕЗ ОТДЫХА В ТЕНИ. ПРИ НЕБОЛЬШОМ ОЖОГЕ  МОЖНО СМАЗАТЬ КОЖУ СПЕЦИАЛЬНЫМ КРЕМОМ.</a:t>
            </a:r>
            <a:endParaRPr lang="ru-RU" sz="2000" b="1" dirty="0">
              <a:solidFill>
                <a:schemeClr val="accent6">
                  <a:lumMod val="40000"/>
                  <a:lumOff val="6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196" name="Picture 4" descr="C:\Users\кал\Pictures\фотографии\семейный альбом\осень 2006 год\PIC_0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285860"/>
            <a:ext cx="257176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7" name="Picture 5" descr="C:\Users\кал\Pictures\фотографии\семейный альбом\лето 2009 г\ОТПУСК\PIC_0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571876"/>
            <a:ext cx="2000264" cy="2667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578647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ЕСЛИ НА КОЖЕ  ПОЯВЛЯЕТСЯ РАНКА, БОЛЕЗЕНТВОРНЫЕ БАКТЕРИИ ПРОНИКАЮТ В НЕЁ. МОЖЕТ ОБРАЗОВАТЬСЯ НАРЫВ. НЕОБХОДИМО  ПРМЫТЬ РАНКУ И ОБРАБОТАТЬ ЕЁ КРАЯ ЙОДОМ. ЗАТЕМ НАДО  ЗАБИНТОВАТЬ РАНКУ, ЧТОБЫ БАКТЕРИИ В НЕЁ НЕ ПРОНИКАЛИ.</a:t>
            </a:r>
          </a:p>
          <a:p>
            <a:endParaRPr lang="ru-RU" sz="20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Arial Black" pitchFamily="34" charset="0"/>
            </a:endParaRPr>
          </a:p>
          <a:p>
            <a:endParaRPr lang="ru-RU" sz="20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НЕ НОСИ ТЕСНОЙ ОДЕЖДЫ- ОНА МЕШАЕТ ДЫШАТЬ КОЖЕ. ТЕСАЯ ОБУВЬ ЗИМОЙ МОЖЕТ  ПРИВЕСТИ К ОБМОРОЖЕНИЮ НОГ. РАСТИРАЙ ОБМОРОЖЕННЫЙ УЧАСТОК ЧИСТЫМИ РУКАМИ ДО ПОКРАСНЕНИЯ.  НЕ РАСТИРАЙ КОЖУ СНЕГОМ- МОГУТ ПОЯВИТЬСЯ ТРЕЩИНКИ, ЧЕРЕЗ КОТОРЫЕ ПОПАДУТ ГРЯЗЬ И МИКРОБЫ.</a:t>
            </a:r>
            <a:endParaRPr lang="ru-RU" sz="2000" b="1" dirty="0">
              <a:solidFill>
                <a:schemeClr val="accent6">
                  <a:lumMod val="40000"/>
                  <a:lumOff val="6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9218" name="Picture 2" descr="C:\Users\кал\Pictures\картинки\Анимация\больница\baby1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000108"/>
            <a:ext cx="1822670" cy="1500198"/>
          </a:xfrm>
          <a:prstGeom prst="rect">
            <a:avLst/>
          </a:prstGeom>
          <a:noFill/>
        </p:spPr>
      </p:pic>
      <p:pic>
        <p:nvPicPr>
          <p:cNvPr id="9219" name="Picture 3" descr="C:\Users\кал\Pictures\картинки\Sample Pictures\детские\детишки\Рисунок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786190"/>
            <a:ext cx="1980129" cy="2235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571480"/>
            <a:ext cx="66014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КАКИЕ ОРГАНЫ ОЧИЩАЮТ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 КРОВЬ?</a:t>
            </a:r>
            <a:endParaRPr lang="ru-RU" sz="3200" b="1" dirty="0">
              <a:solidFill>
                <a:schemeClr val="accent2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2214554"/>
            <a:ext cx="2714644" cy="22467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ИЗ ОГАНОВ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ПОСТУПАЮТ </a:t>
            </a:r>
            <a:r>
              <a:rPr lang="ru-RU" sz="20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НЕНУЖНЫЕ  ВЕЩЕСТВА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- ПРОДУКТЫ ЖИЗНЕДЕЯТЕЛЬНОСТИ  КЛЕТОК.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2357430"/>
            <a:ext cx="3429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u="sng" dirty="0" smtClean="0">
                <a:solidFill>
                  <a:srgbClr val="C0504D">
                    <a:lumMod val="20000"/>
                    <a:lumOff val="80000"/>
                  </a:srgbClr>
                </a:solidFill>
                <a:latin typeface="Century Schoolbook" pitchFamily="18" charset="0"/>
              </a:rPr>
              <a:t>ИЗ КИШЕЧНИКА </a:t>
            </a:r>
            <a:r>
              <a:rPr lang="ru-RU" sz="2000" b="1" dirty="0" smtClean="0">
                <a:solidFill>
                  <a:srgbClr val="9BBB59">
                    <a:lumMod val="20000"/>
                    <a:lumOff val="80000"/>
                  </a:srgbClr>
                </a:solidFill>
                <a:latin typeface="Century Schoolbook" pitchFamily="18" charset="0"/>
              </a:rPr>
              <a:t>ПОСТУПАЕТ </a:t>
            </a:r>
            <a:r>
              <a:rPr lang="ru-RU" sz="2000" b="1" u="sng" dirty="0" smtClean="0">
                <a:solidFill>
                  <a:srgbClr val="C0504D">
                    <a:lumMod val="20000"/>
                    <a:lumOff val="80000"/>
                  </a:srgbClr>
                </a:solidFill>
                <a:latin typeface="Century Schoolbook" pitchFamily="18" charset="0"/>
              </a:rPr>
              <a:t>ВОДА</a:t>
            </a:r>
            <a:r>
              <a:rPr lang="ru-RU" sz="2000" b="1" dirty="0" smtClean="0">
                <a:solidFill>
                  <a:srgbClr val="9BBB59">
                    <a:lumMod val="20000"/>
                    <a:lumOff val="80000"/>
                  </a:srgbClr>
                </a:solidFill>
                <a:latin typeface="Century Schoolbook" pitchFamily="18" charset="0"/>
              </a:rPr>
              <a:t> И РАСТВОРЁННЫЕ В НЕЙ </a:t>
            </a:r>
            <a:r>
              <a:rPr lang="ru-RU" sz="2000" b="1" u="sng" dirty="0" smtClean="0">
                <a:solidFill>
                  <a:srgbClr val="C0504D">
                    <a:lumMod val="20000"/>
                    <a:lumOff val="80000"/>
                  </a:srgbClr>
                </a:solidFill>
                <a:latin typeface="Century Schoolbook" pitchFamily="18" charset="0"/>
              </a:rPr>
              <a:t>ВРЕДНЫЕ ВЕЩЕСТВА ИЗ ПИЩИ</a:t>
            </a:r>
            <a:r>
              <a:rPr lang="ru-RU" sz="2000" b="1" dirty="0" smtClean="0">
                <a:solidFill>
                  <a:srgbClr val="9BBB59">
                    <a:lumMod val="20000"/>
                    <a:lumOff val="80000"/>
                  </a:srgbClr>
                </a:solidFill>
                <a:latin typeface="Century Schoolbook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5500702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КРОВЬ ПОСТОЯННОЙ НУЖДАЕТСЯ В ОЧИСТКЕ.</a:t>
            </a:r>
            <a:endParaRPr lang="ru-RU" sz="2400" b="1" u="sng" dirty="0">
              <a:solidFill>
                <a:schemeClr val="accent2">
                  <a:lumMod val="20000"/>
                  <a:lumOff val="80000"/>
                </a:schemeClr>
              </a:solidFill>
              <a:latin typeface="Century Schoolbook" pitchFamily="18" charset="0"/>
            </a:endParaRPr>
          </a:p>
        </p:txBody>
      </p:sp>
      <p:cxnSp>
        <p:nvCxnSpPr>
          <p:cNvPr id="8" name="Прямая со стрелкой 7"/>
          <p:cNvCxnSpPr>
            <a:endCxn id="3" idx="0"/>
          </p:cNvCxnSpPr>
          <p:nvPr/>
        </p:nvCxnSpPr>
        <p:spPr>
          <a:xfrm rot="10800000" flipV="1">
            <a:off x="2000232" y="1643050"/>
            <a:ext cx="2000264" cy="571504"/>
          </a:xfrm>
          <a:prstGeom prst="straightConnector1">
            <a:avLst/>
          </a:prstGeom>
          <a:ln w="76200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929190" y="1643050"/>
            <a:ext cx="1785950" cy="642942"/>
          </a:xfrm>
          <a:prstGeom prst="straightConnector1">
            <a:avLst/>
          </a:prstGeom>
          <a:ln w="76200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428604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ПРИ  ВЫДОХЕ  ЛЁГКИЕ УДАЛЯЮТ ИЗ ОРГАНИЗМА</a:t>
            </a:r>
            <a:endParaRPr lang="ru-RU" sz="2400" b="1" dirty="0">
              <a:solidFill>
                <a:schemeClr val="accent2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Picture 4" descr="zub3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429132"/>
            <a:ext cx="1857388" cy="17991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6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43116"/>
            <a:ext cx="1857388" cy="18734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929058" y="4071942"/>
            <a:ext cx="37084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504D">
                    <a:lumMod val="20000"/>
                    <a:lumOff val="80000"/>
                  </a:srgbClr>
                </a:solidFill>
                <a:latin typeface="Arial Black" pitchFamily="34" charset="0"/>
              </a:rPr>
              <a:t>УГЛЕКИСЛЫЙ ГАЗ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4429132"/>
            <a:ext cx="4000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504D">
                    <a:lumMod val="20000"/>
                    <a:lumOff val="80000"/>
                  </a:srgbClr>
                </a:solidFill>
                <a:latin typeface="Arial Black" pitchFamily="34" charset="0"/>
              </a:rPr>
              <a:t>БОЛЬШУЮ ЧАСТЬ</a:t>
            </a:r>
          </a:p>
          <a:p>
            <a:r>
              <a:rPr lang="ru-RU" sz="2000" b="1" dirty="0" smtClean="0">
                <a:solidFill>
                  <a:srgbClr val="C0504D">
                    <a:lumMod val="20000"/>
                    <a:lumOff val="80000"/>
                  </a:srgbClr>
                </a:solidFill>
                <a:latin typeface="Arial Black" pitchFamily="34" charset="0"/>
              </a:rPr>
              <a:t>ВОДЫ УДАЛЯЮТ </a:t>
            </a:r>
            <a:endParaRPr lang="ru-RU" sz="2000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500958" y="4929198"/>
            <a:ext cx="584192" cy="652457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928802"/>
            <a:ext cx="2109789" cy="2237012"/>
          </a:xfrm>
          <a:prstGeom prst="snip2DiagRect">
            <a:avLst>
              <a:gd name="adj1" fmla="val 1766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142976" y="4286256"/>
            <a:ext cx="121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ЛЁГКИЕ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2786058"/>
            <a:ext cx="1510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504D">
                    <a:lumMod val="20000"/>
                    <a:lumOff val="80000"/>
                  </a:srgbClr>
                </a:solidFill>
                <a:latin typeface="Arial Black" pitchFamily="34" charset="0"/>
              </a:rPr>
              <a:t>ВЫДОХ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5429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ЛИШНЮЮ  ВОДУ С РАСТВОРННЫМИ В НЕЙ НЕНУЖНЫМИ ВЕЩЕСТВАМИ ВЫВОДЯТ ИЗ ОРГАНИЗМА</a:t>
            </a:r>
          </a:p>
          <a:p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ОРГАНЫ ВЫДЕЛЕНИЯ</a:t>
            </a:r>
            <a:endParaRPr lang="ru-RU" sz="2400" b="1" u="sng" dirty="0">
              <a:solidFill>
                <a:schemeClr val="accent6">
                  <a:lumMod val="40000"/>
                  <a:lumOff val="60000"/>
                </a:schemeClr>
              </a:solidFill>
              <a:latin typeface="Arial Black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4493976" y="2143116"/>
            <a:ext cx="4221428" cy="4278734"/>
            <a:chOff x="4493976" y="2143116"/>
            <a:chExt cx="4221428" cy="4278734"/>
          </a:xfrm>
        </p:grpSpPr>
        <p:pic>
          <p:nvPicPr>
            <p:cNvPr id="7" name="Picture 1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4493976" y="2143116"/>
              <a:ext cx="4180125" cy="4278734"/>
            </a:xfrm>
            <a:prstGeom prst="snip2DiagRect">
              <a:avLst>
                <a:gd name="adj1" fmla="val 8319"/>
                <a:gd name="adj2" fmla="val 1878"/>
              </a:avLst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4">
                  <a:lumMod val="20000"/>
                  <a:lumOff val="80000"/>
                </a:schemeClr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7072330" y="2285992"/>
              <a:ext cx="1428760" cy="70008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ПОЧКИ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6572264" y="3571876"/>
              <a:ext cx="2143140" cy="914400"/>
            </a:xfrm>
            <a:prstGeom prst="roundRect">
              <a:avLst>
                <a:gd name="adj" fmla="val 37794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МОЧЕТОЧНИК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6715140" y="5072074"/>
              <a:ext cx="1928826" cy="84296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МОЧЕВОЙ ПУЗЫРЬ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9" name="Прямая со стрелкой 8"/>
            <p:cNvCxnSpPr>
              <a:stCxn id="4" idx="1"/>
            </p:cNvCxnSpPr>
            <p:nvPr/>
          </p:nvCxnSpPr>
          <p:spPr>
            <a:xfrm rot="10800000" flipV="1">
              <a:off x="5500694" y="2636034"/>
              <a:ext cx="1571636" cy="43577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>
              <a:stCxn id="4" idx="1"/>
            </p:cNvCxnSpPr>
            <p:nvPr/>
          </p:nvCxnSpPr>
          <p:spPr>
            <a:xfrm rot="10800000" flipV="1">
              <a:off x="6072198" y="2636034"/>
              <a:ext cx="1000132" cy="79296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rot="10800000" flipV="1">
              <a:off x="5929322" y="4000504"/>
              <a:ext cx="642942" cy="50006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rot="10800000" flipV="1">
              <a:off x="5572132" y="4000504"/>
              <a:ext cx="1000132" cy="50006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rot="10800000">
              <a:off x="5857884" y="5072074"/>
              <a:ext cx="857256" cy="35719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714488"/>
            <a:ext cx="4929222" cy="25853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СОДЕРЖАНИЕ ЖИДКОСТИ В ОРГАНИЗМЕ ЧЕЛОВЕКА:</a:t>
            </a: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РЕБЁНОК – 65%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ЖЕНЩИНА-50%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МУЖЧИНА- 60%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099" name="Picture 3" descr="C:\Users\кал\Pictures\картинки\Sample Pictures\анатомия\ОРГАНЫ ВЫДЕЛЕНИЯ\Scan10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857232"/>
            <a:ext cx="2670182" cy="54342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л\Pictures\картинки\Sample Pictures\анатомия\ОРГАНЫ ВЫДЕЛЕНИЯ\Scan1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571876"/>
            <a:ext cx="4519160" cy="2857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42910" y="428604"/>
            <a:ext cx="8286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ПОЧКИ</a:t>
            </a:r>
            <a:r>
              <a:rPr lang="ru-RU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- ВЫПОЛНЯЮТ ОСНОВНУЮ РАБОТУ ПО </a:t>
            </a:r>
            <a:r>
              <a:rPr lang="ru-RU" sz="32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ОЧИСТКЕ КРОВИ</a:t>
            </a:r>
            <a:endParaRPr lang="ru-RU" sz="3200" b="1" u="sng" dirty="0">
              <a:solidFill>
                <a:schemeClr val="accent6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2071678"/>
            <a:ext cx="7643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ПОЧКИ</a:t>
            </a: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 РАБОТАЮТ НЕПРЕРЫВНО. </a:t>
            </a:r>
          </a:p>
          <a:p>
            <a:r>
              <a:rPr lang="ru-RU" sz="2000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ЗА  СУТКИ </a:t>
            </a: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ПОЧКИ ВЗРОСЛОГО ЧЕЛОВЕКА ВЫДЕЛЯЮТ ИЗ КРОВИ БОЛЕЕ </a:t>
            </a:r>
            <a:r>
              <a:rPr lang="ru-RU" sz="2000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1 ЛИТРА ВОДЫ С НЕНУЖНЫМИ ВЕЩЕСТВАМИ- МОЧУ</a:t>
            </a: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.</a:t>
            </a:r>
            <a:endParaRPr lang="ru-RU" sz="2000" b="1" dirty="0">
              <a:solidFill>
                <a:schemeClr val="accent2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Блок-схема: память с посл. доступом 5"/>
          <p:cNvSpPr/>
          <p:nvPr/>
        </p:nvSpPr>
        <p:spPr>
          <a:xfrm flipH="1">
            <a:off x="6072198" y="3929066"/>
            <a:ext cx="2571768" cy="1928826"/>
          </a:xfrm>
          <a:prstGeom prst="flowChartMagnetic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ПОЧКИ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ПАРНЫЙ ОРГАН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кал\Pictures\картинки\Sample Pictures\анатомия\ОРГАНЫ ВЫДЕЛЕНИЯ\Scan10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642918"/>
            <a:ext cx="3243265" cy="5710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2786050" y="2857496"/>
            <a:ext cx="3000396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МОЧЕТОЧНИКИ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43174" y="1142984"/>
            <a:ext cx="2286016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ПОЧКИ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7554" y="4643446"/>
            <a:ext cx="2428892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МОЧЕВОЙ ПУЗЫРЬ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857752" y="1857364"/>
            <a:ext cx="642942" cy="28575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857752" y="1142984"/>
            <a:ext cx="2357454" cy="71438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786446" y="3286124"/>
            <a:ext cx="285752" cy="7143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786446" y="2928934"/>
            <a:ext cx="1214446" cy="28575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786446" y="5072074"/>
            <a:ext cx="642942" cy="7143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7037405" y="1535099"/>
            <a:ext cx="571504" cy="35877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6930248" y="3356768"/>
            <a:ext cx="428628" cy="158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6822297" y="4250537"/>
            <a:ext cx="571504" cy="7143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6608777" y="4749809"/>
            <a:ext cx="428628" cy="21590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6322231" y="5393545"/>
            <a:ext cx="500066" cy="158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H="1">
            <a:off x="5965041" y="1964521"/>
            <a:ext cx="357190" cy="14287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5750727" y="3893347"/>
            <a:ext cx="571504" cy="7143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6200000" flipH="1">
            <a:off x="6036479" y="4536289"/>
            <a:ext cx="428628" cy="35719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000892" y="5429264"/>
            <a:ext cx="1457721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          </a:t>
            </a:r>
          </a:p>
          <a:p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ДВИЖЕНИЕ   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МОЧИ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7500958" y="5643578"/>
            <a:ext cx="301198" cy="3431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6" name="Скругленный прямоугольник 55"/>
          <p:cNvSpPr/>
          <p:nvPr/>
        </p:nvSpPr>
        <p:spPr>
          <a:xfrm>
            <a:off x="500034" y="3857628"/>
            <a:ext cx="2571768" cy="23431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НАКОПЛЕННАЯ В МОЧЕВОМ ПУЗЫРЕ ВОДА УДАЛЯЕТСЯ ИЗ ОРГАНИЗМА ПРИ СОКРАЩЕНИИ ЕГО МЫШЕЧНЫХ СТЕНОК.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ал\Pictures\картинки\Sample Pictures\анатомия\ОРГАНЫ ВЫДЕЛЕНИЯ\Scan10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714356"/>
            <a:ext cx="3327403" cy="5621599"/>
          </a:xfrm>
          <a:prstGeom prst="snip2DiagRect">
            <a:avLst>
              <a:gd name="adj1" fmla="val 0"/>
              <a:gd name="adj2" fmla="val 621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Блок-схема: память с посл. доступом 2"/>
          <p:cNvSpPr/>
          <p:nvPr/>
        </p:nvSpPr>
        <p:spPr>
          <a:xfrm>
            <a:off x="1714480" y="4357694"/>
            <a:ext cx="3571900" cy="1785950"/>
          </a:xfrm>
          <a:prstGeom prst="flowChartMagnetic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АППАРАТ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ИСКУССТВЕННОЙ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ПОЧКИ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571480"/>
            <a:ext cx="6604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КАКОВО ЗНАЧЕНИЕ КОЖИ?</a:t>
            </a:r>
            <a:endParaRPr lang="ru-RU" sz="3200" b="1" dirty="0">
              <a:solidFill>
                <a:schemeClr val="accent2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857364"/>
            <a:ext cx="7715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КОЖА</a:t>
            </a:r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  ЯВЛЯЕТСЯ </a:t>
            </a:r>
            <a:r>
              <a:rPr lang="ru-RU" sz="2400" b="1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САМЫМ БОЛЬШИМ ОРГАНОМ</a:t>
            </a:r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.</a:t>
            </a:r>
          </a:p>
          <a:p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КОЖА ВЗРОСЛОГО ЧЕЛОВЕКА ВЕСИТ ОКОЛО 3 КГ  И ЗАНИМАЕТ ПЛОЩАДЬ ОКОЛО 2 М</a:t>
            </a:r>
            <a:r>
              <a:rPr lang="ru-RU" sz="2400" b="1" i="1" baseline="30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2</a:t>
            </a:r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 . </a:t>
            </a:r>
          </a:p>
          <a:p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ТОЛЩИНА  КОЖЫ ОТ 0,5 ДО 5 ММ.</a:t>
            </a:r>
            <a:endParaRPr lang="ru-RU" sz="2400" b="1" i="1" baseline="30000" dirty="0">
              <a:solidFill>
                <a:schemeClr val="accent6">
                  <a:lumMod val="40000"/>
                  <a:lumOff val="6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546</Words>
  <Application>Microsoft Office PowerPoint</Application>
  <PresentationFormat>Экран (4:3)</PresentationFormat>
  <Paragraphs>100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</cp:lastModifiedBy>
  <cp:revision>66</cp:revision>
  <dcterms:created xsi:type="dcterms:W3CDTF">2010-02-15T16:49:05Z</dcterms:created>
  <dcterms:modified xsi:type="dcterms:W3CDTF">2013-11-22T19:25:25Z</dcterms:modified>
</cp:coreProperties>
</file>