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7" r:id="rId3"/>
    <p:sldId id="264" r:id="rId4"/>
    <p:sldId id="266" r:id="rId5"/>
    <p:sldId id="278" r:id="rId6"/>
    <p:sldId id="268" r:id="rId7"/>
    <p:sldId id="267" r:id="rId8"/>
    <p:sldId id="280" r:id="rId9"/>
    <p:sldId id="286" r:id="rId10"/>
    <p:sldId id="262" r:id="rId11"/>
    <p:sldId id="279" r:id="rId12"/>
    <p:sldId id="283" r:id="rId13"/>
    <p:sldId id="281" r:id="rId14"/>
    <p:sldId id="282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5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3" y="2131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1909973"/>
            <a:ext cx="493204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ПО САМООБРАЗОВАНИЮ: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hruti" pitchFamily="34" charset="0"/>
              </a:rPr>
              <a:t>«ПОВЫШЕНИЕ </a:t>
            </a:r>
            <a:r>
              <a:rPr lang="ru-RU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hruti" pitchFamily="34" charset="0"/>
              </a:rPr>
              <a:t>КАЧЕСТВА </a:t>
            </a:r>
            <a:endParaRPr lang="ru-RU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Shruti" pitchFamily="34" charset="0"/>
            </a:endParaRPr>
          </a:p>
          <a:p>
            <a:pPr lvl="1"/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hruti" pitchFamily="34" charset="0"/>
              </a:rPr>
              <a:t>ЧТЕНИЯ </a:t>
            </a:r>
            <a:r>
              <a:rPr lang="ru-RU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hruti" pitchFamily="34" charset="0"/>
              </a:rPr>
              <a:t>И ПИСЬМА </a:t>
            </a:r>
          </a:p>
          <a:p>
            <a:pPr lvl="1"/>
            <a:r>
              <a:rPr lang="ru-RU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hruti" pitchFamily="34" charset="0"/>
              </a:rPr>
              <a:t>У МЛАДШИХ ШКОЛЬНИКОВ, ИМЕЮЩИХ НЕДОСТАТКИ </a:t>
            </a:r>
          </a:p>
          <a:p>
            <a:pPr lvl="1"/>
            <a:r>
              <a:rPr lang="ru-RU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hruti" pitchFamily="34" charset="0"/>
              </a:rPr>
              <a:t>В ЗВУКОВОМ АНАЛИЗЕ </a:t>
            </a:r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hruti" pitchFamily="34" charset="0"/>
              </a:rPr>
              <a:t>СЛОВ»</a:t>
            </a:r>
          </a:p>
          <a:p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Новомичуринская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№1»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СУКОЧЕВА А.В.</a:t>
            </a:r>
          </a:p>
        </p:txBody>
      </p:sp>
    </p:spTree>
    <p:extLst>
      <p:ext uri="{BB962C8B-B14F-4D97-AF65-F5344CB8AC3E}">
        <p14:creationId xmlns:p14="http://schemas.microsoft.com/office/powerpoint/2010/main" val="8824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 (&amp;kcy; 1 &amp;scy;&amp;iecy;&amp;ncy;&amp;tcy;&amp;yacy;&amp;bcy;&amp;rcy;&amp;y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908720"/>
            <a:ext cx="52565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Система </a:t>
            </a:r>
            <a:r>
              <a:rPr lang="ru-RU" sz="2000" b="1" dirty="0">
                <a:solidFill>
                  <a:srgbClr val="002060"/>
                </a:solidFill>
              </a:rPr>
              <a:t>преодоления фонематического недоразвития предусматривает два взаимосвязанных направления работы: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1) коррекцию произношения, т. е. постановку и уточнение артикуляции звуков, при обозначении которых буквы заменяются на письме, различение их на слух;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2) последовательное и планомерное развитие звукового анализа и синтеза слова на основе развитии фонематических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37601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56" y="-141075"/>
            <a:ext cx="9505056" cy="70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84784"/>
            <a:ext cx="846043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работе над слуховым восприятием надо строго соблюдать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поэтапность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применении тех упражнений, которые учитель предлагает учащимся. Вначале необходимо научить ребенка различать изучаемый звук среди других и чужой речи. Для этого можно использовать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упражнения. 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произносит подряд несколько звуков (4-5), среди которых находится и отрабатываемый звук; ученику предлагается прослушать и поднять руку или букву, когда он услышит нужный звук. Чтобы ему было легче сориентироваться, учитель на первых порах голосом выделяет этот звук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Ученику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предлагают прослушать слова, которые произносит учитель, и поднять руку, сигнальную карточку или букву, когда услышит слова с отрабатываемым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звуком.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называет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5—7 слов, ученик слушает и запоминает только те, в которых имеется изучаемый звук, по просьбе учителя он эти слова повторяет.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" y="-31735"/>
            <a:ext cx="913168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Тренируясь в выделении звуков, ребенок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ФФНР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уловить общее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звучании всех вариантов одного и того же звука в различных словах.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 целью следует подбирать большое количество упражнений,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которых изучаемый звук стоял бы в разных позициях и сочетаниях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другими звуками 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душ, шуба, шапка, кошка,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шалаш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При подборе речевого материала необходимо следить, чтобы в предъявленных для звукового анализа словах не встречались на первых порах звуки,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близкие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акустическим или артикуляционным признакам изучаемому звуку. Например, в период работы над звуком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со звуком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дают до тех пор, пока ребенок не научится четко произносить, различать и выделять из состава слова изучаемый звук. Не следует также давать слова со звуками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ж, з, ц, ч, щ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Наличие слов с этими звуками может затруднить восприятие звука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выделение из состава слова. Аналогичные условия необходимы для отработки звуков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аффрикат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278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" y="0"/>
            <a:ext cx="9131685" cy="69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55679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следует научить ребенка различать отрабатываемый звук не только в чужой, но и в своей собственной речи. С этой целью можно использовать такой прием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предложить ученику ряд картинок с изображением предметов. Ученик должен назвать все картинки и самостоятельно отобрать те из них, названия которых содержат изучаемый звук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того как ребенок научится самостоятельно различать изучаемый звук в словах (в чужой и собственной речи), можно перейти к формированию умения выделять звуки из состава слова, отделять их друг от друга, сравнивать между собой, определять роль и характер связи между звуками в слове. Для первоначального выделения изучаемого звука сначала подбирают такие слова, в которых он находится в позиции, наиболее благоприятной для его выделения и наблюдения. Для гласных такой позицией будет начало слова под ударением, а для согласных — когда они стоят в конце (исключение составляют звонкие звуки) или в начале слова перед согласным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шалаш, шкала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Как известно, в этих позициях согласные звуки легче различаются, а следовательно,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отделяются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звуков. Затем согласный звук выделяется из начала слова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гласным и, наконец, из любого положения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647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91" y="0"/>
            <a:ext cx="913168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628800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изучении звука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упражнений исключаются слова со звуком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наоборот; при изучении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звонких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парный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глухой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 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ребенок испытывает трудности не только в различении звуков, но и в определении их количества и последовательности в словах, то вначале для ориентировки можно дать ему готовую наглядную схему звукового состава этих слов. На основе схемы ребенок устанавливает порядок звуков в анализируемых словах и одновременно определяет, какое место занимает в словах изучаемый звук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мере усвоения анализа с помощью схемы следует перейти к выделению звуков путем громкого, несколько утрированного их проговаривания в анализируемых словах, и, наконец, звуковой анализ в уме, про себя. Так как ребенок еще нередко ошибается, то необходим непрерывный контроль за правильностью выполняемых им действий со стороны учителя. Постепенно возникает возможность перейти к более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обобщенным 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сокращенным упражнениям тина: «Назови четвертый звук в слове» или «Какой звук стоит до ..?, какой после ..?,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..?» и т. д.</a:t>
            </a:r>
          </a:p>
        </p:txBody>
      </p:sp>
    </p:spTree>
    <p:extLst>
      <p:ext uri="{BB962C8B-B14F-4D97-AF65-F5344CB8AC3E}">
        <p14:creationId xmlns:p14="http://schemas.microsoft.com/office/powerpoint/2010/main" val="33242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91" y="0"/>
            <a:ext cx="913168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997839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процессе коррекционных занятий по формированию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звукослогового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анализа и синтеза надо создавать широкие возможности для самостоятельной деятельности детей, побуждать их активно и заинтересованно преодолевать имеющиеся дефекты, учить контролировать свою речь, письмо и чтение, видеть ошибки товарищей, грамотно писать и правильно читать.</a:t>
            </a:r>
          </a:p>
        </p:txBody>
      </p:sp>
    </p:spTree>
    <p:extLst>
      <p:ext uri="{BB962C8B-B14F-4D97-AF65-F5344CB8AC3E}">
        <p14:creationId xmlns:p14="http://schemas.microsoft.com/office/powerpoint/2010/main" val="33817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35043"/>
            <a:ext cx="9721080" cy="74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505" y="2967335"/>
            <a:ext cx="8002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7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22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700809"/>
            <a:ext cx="56886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логопедии такие трудности называют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фонетико-фонематическое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недоразвитие речи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(ФФНР)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процессов формирования произносительной системы родного языка у детей с различными речевыми расстройствами вследствие дефектов восприятия и произношения фонем. К этой категории относятся дети с нормальным слухом и интеллектом.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 (&amp;kcy; 1 &amp;scy;&amp;iecy;&amp;ncy;&amp;tcy;&amp;yacy;&amp;bcy;&amp;rcy;&amp;y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4963" y="44624"/>
            <a:ext cx="5328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 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ФФНР затрудняются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выделением отдельных звуков из слова, нахождением их места в звуковом ряду, различением на слух некоторых звуков. Часто дети не различают свистящие и шипящие звуки (с - ш, з - ж), звонкие и глухие (б- п, д- т, г- к и т.д.), твердые и мягкие звуки. Вследствие этого иногда наблюдается смешение значений слов. Задание подобрать слова, начинающиеся на определенный звук, выполняется со своеобразными ошибками. Так, на звук "з" подбираются такие слова, как "жаба", "жук"; на звук "г"- "корабль", "кукла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Конкретными психологическими причинами, лежащими в основе этой группы трудностей, могут быть названы следующие.</a:t>
            </a:r>
          </a:p>
        </p:txBody>
      </p:sp>
      <p:pic>
        <p:nvPicPr>
          <p:cNvPr id="1026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" y="116632"/>
            <a:ext cx="895916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970" y="1772816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Конкретными психологическими причинами, лежащими в основе этой группы трудностей, могут быть названы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следующие: недостатки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развитии процессов звукобуквенного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анализа 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синтеза и фонетика-фонематического восприятия.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овладения звуковым составом слова тесно связан с формированием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слухоречедвигательного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взаимодействия,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выражающегося,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частности, в правильной артикуляции при произношении звуков. Недостатки произношения часто оказываются индикатором, сигнализирующим о неблагополучии в сфере звукового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39549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97369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обнаружении таких трудностей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учеников учителю необходимо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направить 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 на логопедическом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такие учащиеся не получат своевременной помощи в развитии произношения 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звукослогового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анализа, то они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скорее всего попадут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число неуспевающих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русскому языку.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Коррекционное обучение логопед и учитель должны осуществлять совместно.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0"/>
            <a:ext cx="9170294" cy="665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600159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 уровень практических навыков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звукослогового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состава слова, тем большие трудности испытывают школьники при обучении письму и чтению. Между нарушениями устной речи, письма и чтения существует тесная связь и взаимообусловленность.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 о звуковом составе слова приводит не только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специфическим нарушениям письма,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 своеобразным нарушениям чтения, которые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свою очередь,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распространяются как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способы овладения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чтением, так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его темп.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овладении техникой чтения влияют и на понимание прочитанного. Эти две стороны процесса чтения неразрывно связаны между собой.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Будет ли понятно данное слово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пишет также Д.Б.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зависит от того, связана ли его звуковая форма со значением. Если эта связь имеется, возникает понимание; если такой связи нет, то слово может быть правильно прочитано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 понято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97369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Звукобуквенный анализ базируется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четких, устойчивых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достаточно дифференцированных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представлениях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звуковом составе слова.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Процесс звукобуквенного анализа и синтеза предполагает наличие следующих умений: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расчленять непрерывный звуковой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речи на отдельные части (предложения, слова);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умение выделять устойчивые смыслоразличительные признаки -фонемы - из звукового состава слова;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овладение действием последовательно выделять все звуки, входящие в состав слова, и свободно оперировать ими;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умение синтезировать выделенные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звуки в слоги и слова.</a:t>
            </a:r>
          </a:p>
        </p:txBody>
      </p:sp>
    </p:spTree>
    <p:extLst>
      <p:ext uri="{BB962C8B-B14F-4D97-AF65-F5344CB8AC3E}">
        <p14:creationId xmlns:p14="http://schemas.microsoft.com/office/powerpoint/2010/main" val="2430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97369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7560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известно, на начальном этапе обучения детей языку первостепенная роль отводится углубленной и разносторонней работе над звуками. Детей учат воспринимать звуки на слух, правильно их произносить, осознавать звуки как фонемы. Однако время, отведенное программой на усвоение материала этого раздела, рассчитано в основном на детей, имеющих нормальное речевое развитие и дошкольную подготовку. Оно оказывается недостаточным для детей с фонетико-фонематическим недоразвитием. Кроме того, поскольку у последних задержано спонтанное развитие предпосылок к овладению звуковым составом слова, методы работы с ними должны быть отличными от тех, которыми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пользуется в классе.</a:t>
            </a:r>
          </a:p>
          <a:p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40238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97369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628800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Таким </a:t>
            </a:r>
            <a:r>
              <a:rPr lang="ru-RU" b="1" dirty="0"/>
              <a:t>образом, </a:t>
            </a:r>
            <a:r>
              <a:rPr lang="ru-RU" b="1" dirty="0">
                <a:solidFill>
                  <a:srgbClr val="C00000"/>
                </a:solidFill>
              </a:rPr>
              <a:t>основными задачами учителя</a:t>
            </a:r>
            <a:r>
              <a:rPr lang="ru-RU" b="1" dirty="0"/>
              <a:t>, независимо от того, с учащимися каких классов он проводит специальные занятия, являются:</a:t>
            </a:r>
          </a:p>
          <a:p>
            <a:endParaRPr lang="ru-RU" sz="800" b="1" i="1" dirty="0"/>
          </a:p>
          <a:p>
            <a:r>
              <a:rPr lang="ru-RU" sz="1600" b="1" i="1" dirty="0">
                <a:solidFill>
                  <a:srgbClr val="002060"/>
                </a:solidFill>
              </a:rPr>
              <a:t>1) длительная работа, максимально направленная на формирование у ребенка умения сравнивать, сопоставлять и различать звуки речи (сначала правильно произносимые, позже — уточненные и исправленные);</a:t>
            </a:r>
          </a:p>
          <a:p>
            <a:endParaRPr lang="ru-RU" sz="8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2) отработка и уточнение артикуляции тех звуков, которые правильно произносятся изолированно, но в речи сливаются или звучат недостаточно отчетливо, смазано;</a:t>
            </a:r>
          </a:p>
          <a:p>
            <a:endParaRPr lang="ru-RU" sz="8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3) постановка отсутствующих и искаженно произносимых звуков и введение их в речь;</a:t>
            </a:r>
          </a:p>
          <a:p>
            <a:endParaRPr lang="ru-RU" sz="8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4) формирование умений сопоставлять и различать систему дифференциальных (акустико-артикуляционных) признаков звуков;</a:t>
            </a:r>
          </a:p>
          <a:p>
            <a:endParaRPr lang="ru-RU" sz="8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5) закрепление уровня звукового анализа, который доступен ребенку, и постепенное подведение к устойчивому, автоматизированному навыку, т. е. обучение ребенка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более </a:t>
            </a:r>
            <a:r>
              <a:rPr lang="ru-RU" sz="1600" b="1" i="1" dirty="0">
                <a:solidFill>
                  <a:srgbClr val="002060"/>
                </a:solidFill>
              </a:rPr>
              <a:t>сокращенным и обобщенным операциям, посредством которых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производится </a:t>
            </a:r>
            <a:r>
              <a:rPr lang="ru-RU" sz="1600" b="1" i="1" dirty="0">
                <a:solidFill>
                  <a:srgbClr val="002060"/>
                </a:solidFill>
              </a:rPr>
              <a:t>звуковой анализ, формирование умения выделять звуки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не </a:t>
            </a:r>
            <a:r>
              <a:rPr lang="ru-RU" sz="1600" b="1" i="1" dirty="0">
                <a:solidFill>
                  <a:srgbClr val="002060"/>
                </a:solidFill>
              </a:rPr>
              <a:t>только в сильных, но и в слабых позициях, различать варианты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их </a:t>
            </a:r>
            <a:r>
              <a:rPr lang="ru-RU" sz="1600" b="1" i="1" dirty="0">
                <a:solidFill>
                  <a:srgbClr val="002060"/>
                </a:solidFill>
              </a:rPr>
              <a:t>звучания.</a:t>
            </a:r>
          </a:p>
        </p:txBody>
      </p:sp>
    </p:spTree>
    <p:extLst>
      <p:ext uri="{BB962C8B-B14F-4D97-AF65-F5344CB8AC3E}">
        <p14:creationId xmlns:p14="http://schemas.microsoft.com/office/powerpoint/2010/main" val="1066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1610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Димусьен Девалон</dc:creator>
  <cp:lastModifiedBy>Димусьен Девалон</cp:lastModifiedBy>
  <cp:revision>38</cp:revision>
  <dcterms:created xsi:type="dcterms:W3CDTF">2014-01-01T12:23:08Z</dcterms:created>
  <dcterms:modified xsi:type="dcterms:W3CDTF">2014-01-07T09:44:29Z</dcterms:modified>
</cp:coreProperties>
</file>