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2" r:id="rId18"/>
    <p:sldId id="271" r:id="rId19"/>
    <p:sldId id="274" r:id="rId20"/>
    <p:sldId id="276" r:id="rId21"/>
    <p:sldId id="275" r:id="rId22"/>
    <p:sldId id="278" r:id="rId23"/>
    <p:sldId id="277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A7874-E7D7-4C56-A56D-7A0CE94E31D2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365B9-782A-4D80-B4A1-E6A8F2FE7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4BABE-E672-4CAD-ACDC-5CE1B38416A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childrenpedia.org/1/16.files/image00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ru.wikipedia.org/wiki/%D0%A4%D0%B0%D0%B9%D0%BB:Peat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ru.wikipedia.org/wiki/%D0%A4%D0%B0%D0%B9%D0%BB:Coal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hyperlink" Target="http://ru.wikipedia.org/wiki/%D0%A4%D0%B0%D0%B9%D0%BB:Mineral_Lignito_GDFL028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ru.wikipedia.org/wiki/%D0%A4%D0%B0%D0%B9%D0%BB:Coal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Petroleum_cm05.jpg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7.jpeg"/><Relationship Id="rId2" Type="http://schemas.openxmlformats.org/officeDocument/2006/relationships/hyperlink" Target="http://ru.wikipedia.org/wiki/%D0%A4%D0%B0%D0%B9%D0%BB:Portugal_pipelin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4%D0%B0%D0%B9%D0%BB:Tanker_offshore_terminal.jpg" TargetMode="External"/><Relationship Id="rId5" Type="http://schemas.openxmlformats.org/officeDocument/2006/relationships/image" Target="../media/image46.jpeg"/><Relationship Id="rId4" Type="http://schemas.openxmlformats.org/officeDocument/2006/relationships/hyperlink" Target="http://ru.wikipedia.org/wiki/%D0%A4%D0%B0%D0%B9%D0%BB:Oil_platform_in_the_North_SeaPros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ru.wikipedia.org/wiki/%D0%A4%D0%B0%D0%B9%D0%BB:GasStationHiroshima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www.childrenpedia.org/1/16.files/image003.jpg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LimoniteUSGOV.jpg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hildrenpedia.org/1/16.files/image003.jpg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ru.wikipedia.org/wiki/%D0%A4%D0%B0%D0%B9%D0%BB:Magnetit_(01tm)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www.childrenpedia.org/1/16.files/image003.jpg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renpedia.org/1/16.files/image005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hyperlink" Target="http://ru.wikipedia.org/wiki/%D0%A4%D0%B0%D0%B9%D0%BB:Galena.jpg" TargetMode="Externa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2285992"/>
            <a:ext cx="8143932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ИЗ ЧЕГО И КАК ДЕЛАЮТ МЕТАЛЛЫ.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ГДЕ И КАК ИСПОЛЬЗУЮТ ПОЛЕЗНЫЕ ИСКОПАЕМЫЕ.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1736" y="4919008"/>
            <a:ext cx="4369722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ОКРУЖАЮЩИЙ МИР, 4 КЛАСС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МАРЧЕНКО Е.В.,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МБОУ 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СОШ №3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 КРАСНЫЙ СУЛИН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РОСТОВСКАЯ ОБЛ.</a:t>
            </a:r>
            <a:endParaRPr lang="ru-RU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childrenpedia.org/1/16.files/image006.jpg">
            <a:hlinkClick r:id="rId2"/>
          </p:cNvPr>
          <p:cNvPicPr/>
          <p:nvPr/>
        </p:nvPicPr>
        <p:blipFill>
          <a:blip r:embed="rId3" cstate="print"/>
          <a:srcRect l="2531" t="29730" r="68988" b="51126"/>
          <a:stretch>
            <a:fillRect/>
          </a:stretch>
        </p:blipFill>
        <p:spPr bwMode="auto">
          <a:xfrm>
            <a:off x="428596" y="1142984"/>
            <a:ext cx="2857520" cy="235745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000100" y="5357826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ЦИНКОВАЯ ОБМАНКА</a:t>
            </a:r>
            <a:endParaRPr lang="ru-RU" sz="32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0"/>
            <a:ext cx="835821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РУДЫ ЦВЕТНЫХ МЕТАЛЛОВ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2" descr="C:\Users\кал\Pictures\цинковая обманка.jpg"/>
          <p:cNvPicPr>
            <a:picLocks noChangeAspect="1" noChangeArrowheads="1"/>
          </p:cNvPicPr>
          <p:nvPr/>
        </p:nvPicPr>
        <p:blipFill>
          <a:blip r:embed="rId4" cstate="print"/>
          <a:srcRect r="52000" b="8716"/>
          <a:stretch>
            <a:fillRect/>
          </a:stretch>
        </p:blipFill>
        <p:spPr bwMode="auto">
          <a:xfrm>
            <a:off x="3643306" y="2143116"/>
            <a:ext cx="2286016" cy="2643206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2" descr="C:\Users\кал\Pictures\цинковая обманка.jpg"/>
          <p:cNvPicPr>
            <a:picLocks noChangeAspect="1" noChangeArrowheads="1"/>
          </p:cNvPicPr>
          <p:nvPr/>
        </p:nvPicPr>
        <p:blipFill>
          <a:blip r:embed="rId4" cstate="print"/>
          <a:srcRect l="51000" b="8716"/>
          <a:stretch>
            <a:fillRect/>
          </a:stretch>
        </p:blipFill>
        <p:spPr bwMode="auto">
          <a:xfrm>
            <a:off x="6357950" y="1000108"/>
            <a:ext cx="2333608" cy="2643206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0"/>
            <a:ext cx="835821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ДРАГОЦЕННЫЕ МЕТАЛЛЫ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4" name="Picture 2" descr="C:\Users\кал\Pictures\платина.bmp"/>
          <p:cNvPicPr>
            <a:picLocks noChangeAspect="1" noChangeArrowheads="1"/>
          </p:cNvPicPr>
          <p:nvPr/>
        </p:nvPicPr>
        <p:blipFill>
          <a:blip r:embed="rId2" cstate="print"/>
          <a:srcRect l="3907" t="7867" r="8183" b="10839"/>
          <a:stretch>
            <a:fillRect/>
          </a:stretch>
        </p:blipFill>
        <p:spPr bwMode="auto">
          <a:xfrm>
            <a:off x="428596" y="1928802"/>
            <a:ext cx="3733211" cy="2571768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5" name="Picture 3" descr="C:\Users\кал\Pictures\серебр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071942"/>
            <a:ext cx="2657693" cy="200026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42910" y="4786322"/>
            <a:ext cx="34289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ПЛАТИНА</a:t>
            </a:r>
            <a:endParaRPr lang="ru-RU" sz="32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80" y="6273225"/>
            <a:ext cx="278605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СЕРЕБРО</a:t>
            </a:r>
            <a:endParaRPr lang="ru-RU" sz="32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6" name="Picture 4" descr="C:\Users\кал\Pictures\золо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000108"/>
            <a:ext cx="3064826" cy="235745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4857752" y="3357562"/>
            <a:ext cx="34289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ЗОЛОТО</a:t>
            </a:r>
            <a:endParaRPr lang="ru-RU" sz="32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кал\Pictures\untitled.bmp"/>
          <p:cNvPicPr>
            <a:picLocks noChangeAspect="1" noChangeArrowheads="1"/>
          </p:cNvPicPr>
          <p:nvPr/>
        </p:nvPicPr>
        <p:blipFill>
          <a:blip r:embed="rId2" cstate="print"/>
          <a:srcRect l="7895" t="8188" r="6841" b="41048"/>
          <a:stretch>
            <a:fillRect/>
          </a:stretch>
        </p:blipFill>
        <p:spPr bwMode="auto">
          <a:xfrm>
            <a:off x="500034" y="1571612"/>
            <a:ext cx="3857652" cy="2214578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220" name="Picture 4" descr="C:\Users\кал\Pictures\сер лош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714488"/>
            <a:ext cx="2214578" cy="2214578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00034" y="0"/>
            <a:ext cx="835821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ИЗДЕЛИЯ ИЗ ДРАГОЦЕНЫХ МЕТАЛЛОВ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221" name="Picture 5" descr="C:\Users\кал\Pictures\картинки\Анимация\бриллианты\kolts4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4500570"/>
            <a:ext cx="1285884" cy="1285884"/>
          </a:xfrm>
          <a:prstGeom prst="rect">
            <a:avLst/>
          </a:prstGeom>
          <a:noFill/>
        </p:spPr>
      </p:pic>
      <p:pic>
        <p:nvPicPr>
          <p:cNvPr id="9222" name="Picture 6" descr="C:\Users\кал\Pictures\картинки\Анимация\бриллианты\kolts6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4500570"/>
            <a:ext cx="1819275" cy="1457325"/>
          </a:xfrm>
          <a:prstGeom prst="rect">
            <a:avLst/>
          </a:prstGeom>
          <a:noFill/>
        </p:spPr>
      </p:pic>
      <p:pic>
        <p:nvPicPr>
          <p:cNvPr id="9223" name="Picture 7" descr="C:\Users\кал\Pictures\картинки\Анимация\бриллианты\Кольцо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4357694"/>
            <a:ext cx="145563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кал\Pictures\горючие ископ росс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8466726" cy="428628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28596" y="0"/>
            <a:ext cx="835821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ГОРЮЧИЕ ИСКОПАЕМЫЕ РОССИИ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commons/thumb/8/89/Peat.JPG/250px-Peat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000108"/>
            <a:ext cx="3714776" cy="3286148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857488" y="285728"/>
            <a:ext cx="27146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ТОРФ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14282" y="4929198"/>
            <a:ext cx="89297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орючее полезное ископаемое,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образовано скоплением остатков растений,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подвергшихся неполному разложению в условиях болот.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Слой торфа в болотах не менее 30 см, (если меньше, то это заболоченные земли).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0" y="0"/>
            <a:ext cx="174881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Уголь 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6" y="642918"/>
            <a:ext cx="67853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Образуется из некогда живой материи</a:t>
            </a:r>
          </a:p>
          <a:p>
            <a:pPr algn="ctr"/>
            <a:r>
              <a:rPr lang="ru-RU" sz="2800" b="1" i="1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Горит и выделяет тепло</a:t>
            </a:r>
            <a:endParaRPr lang="ru-RU" sz="2800" b="1" spc="50" dirty="0">
              <a:ln w="13500">
                <a:solidFill>
                  <a:sysClr val="windowText" lastClr="000000">
                    <a:alpha val="65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146" name="Picture 2" descr="C:\Users\кал\Pictures\картинки\Sample Pictures\горы\горные породы\торфяники в шотланд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3110047" cy="2786082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214942" y="2428868"/>
            <a:ext cx="37147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Отмёршая </a:t>
            </a:r>
            <a:r>
              <a:rPr lang="ru-RU" sz="2800" b="1" i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растительность</a:t>
            </a:r>
            <a:r>
              <a:rPr lang="ru-RU" sz="2400" b="1" i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опадает в болота и превращается в </a:t>
            </a:r>
            <a:r>
              <a:rPr lang="ru-RU" sz="2800" b="1" i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торф</a:t>
            </a:r>
            <a:r>
              <a:rPr lang="ru-RU" sz="2400" b="1" i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                                     Торф, </a:t>
            </a:r>
            <a:r>
              <a:rPr lang="ru-RU" sz="2800" b="1" i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уплотняясь</a:t>
            </a:r>
            <a:r>
              <a:rPr lang="ru-RU" sz="2400" b="1" i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превращается </a:t>
            </a:r>
            <a:r>
              <a:rPr lang="ru-RU" sz="2800" b="1" i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уголь</a:t>
            </a:r>
            <a:r>
              <a:rPr lang="ru-RU" sz="2400" b="1" i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Из слоя торфа толщиной 10-15 м образуется слой угля толщиной 1 м.</a:t>
            </a:r>
            <a:endParaRPr lang="ru-RU" sz="24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4500570"/>
            <a:ext cx="2310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Торфяники </a:t>
            </a:r>
            <a:endParaRPr lang="ru-RU" sz="3200" b="1" i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7" name="Picture 5" descr="D:\РИСУНКИ для МАШИ\отправка презентаций\land\болото.JPG"/>
          <p:cNvPicPr>
            <a:picLocks noChangeAspect="1" noChangeArrowheads="1"/>
          </p:cNvPicPr>
          <p:nvPr/>
        </p:nvPicPr>
        <p:blipFill>
          <a:blip r:embed="rId3" cstate="print"/>
          <a:srcRect l="28461" t="2425" r="27483" b="6623"/>
          <a:stretch>
            <a:fillRect/>
          </a:stretch>
        </p:blipFill>
        <p:spPr>
          <a:xfrm>
            <a:off x="3214678" y="3357562"/>
            <a:ext cx="2031037" cy="3143272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3357554" y="2714620"/>
            <a:ext cx="1741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Болото </a:t>
            </a:r>
            <a:endParaRPr lang="ru-RU" sz="3200" b="1" i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85728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КАМЕННЫЙ УГОЛЬ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4786322"/>
            <a:ext cx="87154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Уголь — вид ископаемого топлива, образовавшийся из частей древних растений под землей без доступа кислорода. Уголь был первым из используемых человеком видов ископаемого топлива.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http://upload.wikimedia.org/wikipedia/commons/thumb/b/b6/Coal.jpg/300px-Coal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285860"/>
            <a:ext cx="3143272" cy="342902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0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ВИДЫ УГЛЯ: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9698" name="Picture 2" descr="C:\Users\кал\Pictures\бур уго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428736"/>
            <a:ext cx="3578225" cy="2466391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699" name="Picture 3" descr="C:\Users\кал\Pictures\бурый  уго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928670"/>
            <a:ext cx="2357454" cy="1662625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4786322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FF0000"/>
                </a:solidFill>
              </a:rPr>
              <a:t>БУРЫЙ УГОЛЬ</a:t>
            </a:r>
            <a:r>
              <a:rPr lang="ru-RU" sz="2800" b="1" dirty="0" smtClean="0">
                <a:solidFill>
                  <a:srgbClr val="0070C0"/>
                </a:solidFill>
              </a:rPr>
              <a:t>-САМЫЙ МОЛОДОЙ УГОЛЬ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http://upload.wikimedia.org/wikipedia/commons/thumb/2/2a/Mineral_Lignito_GDFL028.jpg/220px-Mineral_Lignito_GDFL028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000372"/>
            <a:ext cx="2214578" cy="164307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кал\Pictures\камен уго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500174"/>
            <a:ext cx="4167174" cy="3021201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42844" y="4786322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FF0000"/>
                </a:solidFill>
              </a:rPr>
              <a:t>КАМЕННЫЙ  УГОЛЬ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upload.wikimedia.org/wikipedia/commons/thumb/b/b6/Coal.jpg/300px-Coal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785794"/>
            <a:ext cx="2857500" cy="2962275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44" y="4786322"/>
            <a:ext cx="871543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FF0000"/>
                </a:solidFill>
              </a:rPr>
              <a:t>АНТРАЦИТ</a:t>
            </a:r>
            <a:r>
              <a:rPr lang="ru-RU" sz="2800" b="1" dirty="0" smtClean="0">
                <a:solidFill>
                  <a:srgbClr val="0070C0"/>
                </a:solidFill>
              </a:rPr>
              <a:t>-САМЫЙ ДРЕВНИЙ  УГОЛЬ, ОБРАЗОВАЛСЯ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БОЛЕЕ 200 МЛН ЛЕТ НАЗАД. ПРИ ГОРЕНИИ ВЫДЕЛЯЕТСЯ БОЛЬШЕ ТЕПЛА. СЧИТАЕТСЯ САМЫМ ЦЕННЫМ УГЛЁМ.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ИЗ ЧЕГО И КАК ДЕЛАЮТ МЕТАЛЛЫ?</a:t>
            </a:r>
          </a:p>
        </p:txBody>
      </p:sp>
      <p:pic>
        <p:nvPicPr>
          <p:cNvPr id="8" name="Picture 6" descr="C:\Users\кал\Pictures\РОССИЯ НА КРТЕ\rus_geographic.jpg"/>
          <p:cNvPicPr>
            <a:picLocks noChangeAspect="1" noChangeArrowheads="1"/>
          </p:cNvPicPr>
          <p:nvPr/>
        </p:nvPicPr>
        <p:blipFill>
          <a:blip r:embed="rId2" cstate="print"/>
          <a:srcRect l="2151" t="4301" r="50018" b="34050"/>
          <a:stretch>
            <a:fillRect/>
          </a:stretch>
        </p:blipFill>
        <p:spPr bwMode="auto">
          <a:xfrm>
            <a:off x="214281" y="1071546"/>
            <a:ext cx="5616506" cy="5429288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5857884" y="2143116"/>
            <a:ext cx="3286116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ОКОЛО 300 ЛЕТ НА УРАЛЕ </a:t>
            </a:r>
          </a:p>
          <a:p>
            <a:pPr algn="ctr"/>
            <a: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ДОБЫВАЮТ </a:t>
            </a:r>
          </a:p>
          <a:p>
            <a:pPr algn="ctr"/>
            <a: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РУДЫ ЧЁРНЫХ МЕТАЛЛОВ:</a:t>
            </a:r>
          </a:p>
          <a:p>
            <a:pPr algn="ctr"/>
            <a: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КРАСНЫЙ ЖЕЛЕЗНЯК</a:t>
            </a:r>
          </a:p>
          <a:p>
            <a:pPr algn="ctr"/>
            <a: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БУРЫЙ ЖЕЛЕЗНЯК</a:t>
            </a:r>
            <a:endParaRPr lang="ru-RU" sz="2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4429132"/>
            <a:ext cx="64293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Пётр I впервые познакомился с углём в 1696 году, возвращаясь из первого Азовского похода в районе нынешнего г. Шахты. Во время отдыха на берегу </a:t>
            </a:r>
            <a:r>
              <a:rPr lang="ru-RU" sz="2000" b="1" dirty="0" err="1" smtClean="0">
                <a:solidFill>
                  <a:srgbClr val="0070C0"/>
                </a:solidFill>
              </a:rPr>
              <a:t>Кальмиуса</a:t>
            </a:r>
            <a:r>
              <a:rPr lang="ru-RU" sz="2000" b="1" dirty="0" smtClean="0">
                <a:solidFill>
                  <a:srgbClr val="0070C0"/>
                </a:solidFill>
              </a:rPr>
              <a:t>  царю показали кусок чёрного, хорошо горящего минерала. «Сей минерал, если не нам, то потомкам нашим зело полезен будет», — сказал Пётр I.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14290"/>
            <a:ext cx="87868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«Сей минерал, если не нам, то потомкам нашим зело полезен будет».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33794" name="Picture 2" descr="C:\Users\кал\Pictures\картинки\Sample Pictures\парни\pet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500174"/>
            <a:ext cx="2000264" cy="2804108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285728"/>
            <a:ext cx="27146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НЕФТЬ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1746" name="Picture 2" descr="C:\Users\кал\Pictures\iCAN216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2857520" cy="214314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http://upload.wikimedia.org/wikipedia/commons/thumb/a/ae/Petroleum_cm05.jpg/220px-Petroleum_cm05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857628"/>
            <a:ext cx="2095500" cy="2562225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000496" y="1928802"/>
            <a:ext cx="47149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«НЕФАТА»-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 АРАБСКОГО ЯЗЫКА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«ИЗВЕРГАТЬ».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31748" name="Picture 4" descr="C:\Users\кал\Pictures\нефт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929066"/>
            <a:ext cx="4403712" cy="247369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214290"/>
            <a:ext cx="21291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u="sng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Нефть</a:t>
            </a:r>
            <a:r>
              <a:rPr lang="ru-RU" sz="4400" b="1" i="1" u="sng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4400" b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928670"/>
            <a:ext cx="69525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Образуется из останков </a:t>
            </a:r>
          </a:p>
          <a:p>
            <a:pPr algn="ctr"/>
            <a:r>
              <a:rPr lang="ru-RU" sz="28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живой материи, растений и животных.</a:t>
            </a:r>
            <a:endParaRPr lang="ru-RU" sz="2800" b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7170" name="Picture 2" descr="C:\Users\кал\Pictures\картинки\Sample Pictures\горы\горные породы\Scan1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428868"/>
            <a:ext cx="4428489" cy="3500462"/>
          </a:xfrm>
          <a:prstGeom prst="rect">
            <a:avLst/>
          </a:prstGeom>
          <a:ln w="88900" cap="sq" cmpd="thickThin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143504" y="2714620"/>
            <a:ext cx="400049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Большая часть </a:t>
            </a:r>
            <a:r>
              <a:rPr lang="ru-RU" sz="3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нефти</a:t>
            </a:r>
            <a:r>
              <a:rPr lang="ru-RU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море образовалась из останков </a:t>
            </a:r>
            <a:r>
              <a:rPr lang="ru-RU" sz="3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морских водорослей и бактерий</a:t>
            </a:r>
            <a:r>
              <a:rPr lang="ru-RU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которые </a:t>
            </a:r>
            <a:r>
              <a:rPr lang="ru-RU" sz="3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перегнивали</a:t>
            </a:r>
            <a:r>
              <a:rPr lang="ru-RU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и  осаждались в ил на морском дне.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6072206"/>
            <a:ext cx="4107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Нефтяная скважина</a:t>
            </a:r>
            <a:endParaRPr lang="ru-RU" sz="3200" b="1" i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upload.wikimedia.org/wikipedia/commons/thumb/0/07/Portugal_pipeline.jpg/220px-Portugal_pipeline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714752"/>
            <a:ext cx="3357586" cy="2214578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http://upload.wikimedia.org/wikipedia/commons/thumb/4/45/Oil_platform_in_the_North_SeaPros.jpg/220px-Oil_platform_in_the_North_SeaPros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57166"/>
            <a:ext cx="3357586" cy="250033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http://upload.wikimedia.org/wikipedia/commons/thumb/3/36/Tanker_offshore_terminal.jpg/220px-Tanker_offshore_terminal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357166"/>
            <a:ext cx="3429024" cy="250033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643174" y="6027003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НЕФТЯНОЙ ТРУБОПРОВОД</a:t>
            </a:r>
            <a:endParaRPr lang="ru-RU" sz="2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876" y="2928934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ЗАГРУЗКА НЕФТИ В ТАНКЕР</a:t>
            </a:r>
            <a:endParaRPr lang="ru-RU" sz="2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2857496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НЕФТЯНАЯ </a:t>
            </a:r>
          </a:p>
          <a:p>
            <a:pPr algn="ctr"/>
            <a: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ПЛАТФОРМА</a:t>
            </a:r>
            <a:endParaRPr lang="ru-RU" sz="2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07223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u="sng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БЕНЗИН</a:t>
            </a:r>
            <a:r>
              <a:rPr lang="ru-RU" sz="3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- </a:t>
            </a:r>
          </a:p>
          <a:p>
            <a:pPr algn="ctr"/>
            <a:r>
              <a:rPr lang="ru-RU" sz="3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ПРОДУКТ ПЕРЕРАБОТКИ НЕФТИ.</a:t>
            </a:r>
            <a:endParaRPr lang="ru-RU" sz="32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http://upload.wikimedia.org/wikipedia/commons/thumb/7/79/GasStationHiroshima.jpg/220px-GasStationHiroshima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214554"/>
            <a:ext cx="4429156" cy="3357586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:\Users\кал\Pictures\dhdhd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3910669" cy="2428892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571868" y="142852"/>
            <a:ext cx="11548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u="sng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ГАЗ </a:t>
            </a:r>
            <a:endParaRPr lang="ru-RU" sz="4400" b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3929066"/>
            <a:ext cx="4071966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СВОЙСТВО ГАЗА ГОРЕТЬ БЕЗ ДЫМА И ДАВАТЬ ТЕПЛО ДЕЛАЕТ ЕГО ЭФФЕКТИВНЫМ ПРИРОДНЫМ МАТЕРИАЛОМ.</a:t>
            </a:r>
            <a:endParaRPr lang="ru-RU" sz="2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2772" name="Picture 4" descr="C:\Users\кал\Pictures\газопрово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71612"/>
            <a:ext cx="4000528" cy="3000396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4929190" y="4786322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ГАЗОПРОВОД</a:t>
            </a:r>
            <a:endParaRPr lang="ru-RU" sz="2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л\Pictures\красный железня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000108"/>
            <a:ext cx="2982695" cy="286846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C:\Users\кал\Pictures\краный жел с глин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071942"/>
            <a:ext cx="3877347" cy="248695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-214346" y="0"/>
            <a:ext cx="964409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КРАСНЫЙ ЖЕЛЕЗНЯК (ГЕМАТИТ)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1" name="Picture 3" descr="C:\Users\кал\Pictures\красный железняк 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928670"/>
            <a:ext cx="2428892" cy="3436882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http://www.childrenpedia.org/1/16.files/image004.jpg">
            <a:hlinkClick r:id="rId5"/>
          </p:cNvPr>
          <p:cNvPicPr/>
          <p:nvPr/>
        </p:nvPicPr>
        <p:blipFill>
          <a:blip r:embed="rId6" cstate="print"/>
          <a:srcRect l="43219" r="19908" b="73458"/>
          <a:stretch>
            <a:fillRect/>
          </a:stretch>
        </p:blipFill>
        <p:spPr bwMode="auto">
          <a:xfrm>
            <a:off x="3071802" y="1571612"/>
            <a:ext cx="2357454" cy="214314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71480"/>
            <a:ext cx="835821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ИЗ ГЕМАТИТА ВЫПЛАВЛЯЮТ ЧУГУН</a:t>
            </a:r>
            <a:endParaRPr lang="ru-RU" sz="32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 descr="C:\Users\кал\Pictures\чугу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000240"/>
            <a:ext cx="5143536" cy="3857652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кал\Pictures\бурый ж.jpg"/>
          <p:cNvPicPr>
            <a:picLocks noChangeAspect="1" noChangeArrowheads="1"/>
          </p:cNvPicPr>
          <p:nvPr/>
        </p:nvPicPr>
        <p:blipFill>
          <a:blip r:embed="rId2" cstate="print"/>
          <a:srcRect l="3690" r="4058" b="2143"/>
          <a:stretch>
            <a:fillRect/>
          </a:stretch>
        </p:blipFill>
        <p:spPr bwMode="auto">
          <a:xfrm>
            <a:off x="5286380" y="1000108"/>
            <a:ext cx="2786082" cy="250747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LimoniteUSGOV.jpg">
            <a:hlinkClick r:id="rId3"/>
          </p:cNvPr>
          <p:cNvPicPr/>
          <p:nvPr/>
        </p:nvPicPr>
        <p:blipFill>
          <a:blip r:embed="rId4" cstate="print"/>
          <a:srcRect l="6522" t="6977" r="8696" b="9302"/>
          <a:stretch>
            <a:fillRect/>
          </a:stretch>
        </p:blipFill>
        <p:spPr bwMode="auto">
          <a:xfrm>
            <a:off x="1428728" y="4000504"/>
            <a:ext cx="2714644" cy="2571768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-142908" y="0"/>
            <a:ext cx="892971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БУРЫЙ ЖЕЛЕЗНЯК (ЛИМОНИТ)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6" descr="C:\Users\кал\Pictures\бурый жел.jpg"/>
          <p:cNvPicPr>
            <a:picLocks noChangeAspect="1" noChangeArrowheads="1"/>
          </p:cNvPicPr>
          <p:nvPr/>
        </p:nvPicPr>
        <p:blipFill>
          <a:blip r:embed="rId5" cstate="print"/>
          <a:srcRect l="14286" t="7143" r="16071" b="4762"/>
          <a:stretch>
            <a:fillRect/>
          </a:stretch>
        </p:blipFill>
        <p:spPr bwMode="auto">
          <a:xfrm>
            <a:off x="285720" y="1000108"/>
            <a:ext cx="2786082" cy="2643206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http://www.childrenpedia.org/1/16.files/image004.jpg">
            <a:hlinkClick r:id="rId6"/>
          </p:cNvPr>
          <p:cNvPicPr/>
          <p:nvPr/>
        </p:nvPicPr>
        <p:blipFill>
          <a:blip r:embed="rId7" cstate="print"/>
          <a:srcRect l="29837" t="34415" r="38969" b="32357"/>
          <a:stretch>
            <a:fillRect/>
          </a:stretch>
        </p:blipFill>
        <p:spPr bwMode="auto">
          <a:xfrm>
            <a:off x="4929190" y="3929066"/>
            <a:ext cx="2643206" cy="271464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0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МАГНИТНЫЙ ЖЕЛЕЗНЯК (МАГНЕТИТ)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Magnetit (01tm)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357298"/>
            <a:ext cx="3000396" cy="2643206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4" name="Picture 2" descr="C:\Users\кал\Pictures\чёрный метал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86256"/>
            <a:ext cx="3052387" cy="2286908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http://www.childrenpedia.org/1/16.files/image004.jpg">
            <a:hlinkClick r:id="rId5"/>
          </p:cNvPr>
          <p:cNvPicPr/>
          <p:nvPr/>
        </p:nvPicPr>
        <p:blipFill>
          <a:blip r:embed="rId6" cstate="print"/>
          <a:srcRect l="2531" t="2531" r="62206" b="60680"/>
          <a:stretch>
            <a:fillRect/>
          </a:stretch>
        </p:blipFill>
        <p:spPr bwMode="auto">
          <a:xfrm>
            <a:off x="5500694" y="2500306"/>
            <a:ext cx="3286148" cy="392909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ал\Pictures\ста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500570"/>
            <a:ext cx="1500198" cy="190501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929322" y="6396335"/>
            <a:ext cx="171448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СТАЛЬ</a:t>
            </a:r>
            <a:endParaRPr lang="ru-RU" sz="2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3" name="Picture 3" descr="C:\Users\кал\Pictures\плавка стал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57166"/>
            <a:ext cx="4581654" cy="307183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7620" y="3500438"/>
            <a:ext cx="557213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ПЛАВКА СТАЛИ</a:t>
            </a:r>
            <a:endParaRPr lang="ru-RU" sz="32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4" name="Picture 4" descr="C:\Users\кал\Pictures\DSC_02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3116"/>
            <a:ext cx="4429156" cy="4429156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0"/>
            <a:ext cx="835821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РУДЫ ЦВЕТНЫХ МЕТАЛЛОВ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47" name="Picture 3" descr="C:\Users\кал\Pictures\мед колчед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470004"/>
            <a:ext cx="2872520" cy="2048142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786182" y="5715016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МЕДНЫЙ КОЛЧЕДАН</a:t>
            </a:r>
            <a:endParaRPr lang="ru-RU" sz="32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48" name="Picture 4" descr="C:\Users\кал\Pictures\железный колчед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2879764" cy="235745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214282" y="3714752"/>
            <a:ext cx="278605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ЖЕЛЕЗНЫЙ КОЛЧЕДАН</a:t>
            </a:r>
            <a:endParaRPr lang="ru-RU" sz="32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49" name="Picture 5" descr="C:\Users\кал\Pictures\halk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357562"/>
            <a:ext cx="2181232" cy="2181232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0"/>
            <a:ext cx="835821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РУДЫ ЦВЕТНЫХ МЕТАЛЛОВ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2" descr="C:\Users\кал\Pictures\150px-Aluminium.jpg"/>
          <p:cNvPicPr>
            <a:picLocks noChangeAspect="1" noChangeArrowheads="1"/>
          </p:cNvPicPr>
          <p:nvPr/>
        </p:nvPicPr>
        <p:blipFill>
          <a:blip r:embed="rId2" cstate="print"/>
          <a:srcRect r="15385" b="20513"/>
          <a:stretch>
            <a:fillRect/>
          </a:stretch>
        </p:blipFill>
        <p:spPr bwMode="auto">
          <a:xfrm>
            <a:off x="500034" y="1000108"/>
            <a:ext cx="2928958" cy="2751445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85720" y="3786190"/>
            <a:ext cx="34289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АЛЛЮМИНИЙ</a:t>
            </a:r>
            <a:endParaRPr lang="ru-RU" sz="32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Рисунок 4" descr="http://www.childrenpedia.org/1/16.files/image006.jpg">
            <a:hlinkClick r:id="rId3"/>
          </p:cNvPr>
          <p:cNvPicPr/>
          <p:nvPr/>
        </p:nvPicPr>
        <p:blipFill>
          <a:blip r:embed="rId4" cstate="print"/>
          <a:srcRect l="22875" t="14639" r="54069" b="63964"/>
          <a:stretch>
            <a:fillRect/>
          </a:stretch>
        </p:blipFill>
        <p:spPr bwMode="auto">
          <a:xfrm>
            <a:off x="3929058" y="2857496"/>
            <a:ext cx="2286016" cy="2286016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929190" y="5429264"/>
            <a:ext cx="342899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СВИНЦОВЫЙ БЛЕСК</a:t>
            </a:r>
            <a:endParaRPr lang="ru-RU" sz="32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Рисунок 6" descr="Galena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2928934"/>
            <a:ext cx="2309813" cy="2214578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351</Words>
  <Application>Microsoft Office PowerPoint</Application>
  <PresentationFormat>Экран (4:3)</PresentationFormat>
  <Paragraphs>71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</cp:lastModifiedBy>
  <cp:revision>12</cp:revision>
  <dcterms:created xsi:type="dcterms:W3CDTF">2010-11-30T17:26:59Z</dcterms:created>
  <dcterms:modified xsi:type="dcterms:W3CDTF">2013-11-29T18:01:50Z</dcterms:modified>
</cp:coreProperties>
</file>