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8"/>
  </p:notesMasterIdLst>
  <p:handoutMasterIdLst>
    <p:handoutMasterId r:id="rId29"/>
  </p:handoutMasterIdLst>
  <p:sldIdLst>
    <p:sldId id="365" r:id="rId3"/>
    <p:sldId id="256" r:id="rId4"/>
    <p:sldId id="376" r:id="rId5"/>
    <p:sldId id="389" r:id="rId6"/>
    <p:sldId id="350" r:id="rId7"/>
    <p:sldId id="361" r:id="rId8"/>
    <p:sldId id="292" r:id="rId9"/>
    <p:sldId id="294" r:id="rId10"/>
    <p:sldId id="296" r:id="rId11"/>
    <p:sldId id="311" r:id="rId12"/>
    <p:sldId id="300" r:id="rId13"/>
    <p:sldId id="351" r:id="rId14"/>
    <p:sldId id="310" r:id="rId15"/>
    <p:sldId id="314" r:id="rId16"/>
    <p:sldId id="377" r:id="rId17"/>
    <p:sldId id="374" r:id="rId18"/>
    <p:sldId id="375" r:id="rId19"/>
    <p:sldId id="373" r:id="rId20"/>
    <p:sldId id="368" r:id="rId21"/>
    <p:sldId id="388" r:id="rId22"/>
    <p:sldId id="392" r:id="rId23"/>
    <p:sldId id="370" r:id="rId24"/>
    <p:sldId id="390" r:id="rId25"/>
    <p:sldId id="391" r:id="rId26"/>
    <p:sldId id="3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CFF"/>
    <a:srgbClr val="F6B2A0"/>
    <a:srgbClr val="19700A"/>
    <a:srgbClr val="CC0000"/>
    <a:srgbClr val="000000"/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45" autoAdjust="0"/>
    <p:restoredTop sz="91161" autoAdjust="0"/>
  </p:normalViewPr>
  <p:slideViewPr>
    <p:cSldViewPr>
      <p:cViewPr varScale="1">
        <p:scale>
          <a:sx n="68" d="100"/>
          <a:sy n="68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B904F-378B-4337-8D75-5AFDCD2FB65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110A9-63AF-48D5-A35C-513DD43FB3FD}">
      <dgm:prSet phldrT="[Текст]" custT="1"/>
      <dgm:spPr/>
      <dgm:t>
        <a:bodyPr/>
        <a:lstStyle/>
        <a:p>
          <a:r>
            <a:rPr lang="ru-RU" sz="1600" b="0" dirty="0" smtClean="0"/>
            <a:t>развитие</a:t>
          </a:r>
          <a:endParaRPr lang="ru-RU" sz="1600" b="0" dirty="0"/>
        </a:p>
      </dgm:t>
    </dgm:pt>
    <dgm:pt modelId="{96ED1925-641B-42F0-9E2D-0E64CA4CA0A0}" type="parTrans" cxnId="{D8859B37-EFA4-4AB4-ACE0-B74E85E158AC}">
      <dgm:prSet/>
      <dgm:spPr/>
      <dgm:t>
        <a:bodyPr/>
        <a:lstStyle/>
        <a:p>
          <a:endParaRPr lang="ru-RU"/>
        </a:p>
      </dgm:t>
    </dgm:pt>
    <dgm:pt modelId="{E14E30FF-9E7E-4C3F-BD70-97DC1B300C8E}" type="sibTrans" cxnId="{D8859B37-EFA4-4AB4-ACE0-B74E85E158AC}">
      <dgm:prSet/>
      <dgm:spPr/>
      <dgm:t>
        <a:bodyPr/>
        <a:lstStyle/>
        <a:p>
          <a:endParaRPr lang="ru-RU"/>
        </a:p>
      </dgm:t>
    </dgm:pt>
    <dgm:pt modelId="{67B3B4BC-5E73-478A-B507-402E6B221907}">
      <dgm:prSet phldrT="[Текст]" custT="1"/>
      <dgm:spPr/>
      <dgm:t>
        <a:bodyPr/>
        <a:lstStyle/>
        <a:p>
          <a:r>
            <a:rPr lang="ru-RU" sz="1600" dirty="0" smtClean="0"/>
            <a:t>воспитание</a:t>
          </a:r>
          <a:endParaRPr lang="ru-RU" sz="1600" dirty="0"/>
        </a:p>
      </dgm:t>
    </dgm:pt>
    <dgm:pt modelId="{79EC117C-866B-4BD1-B727-0E0A69EF1C32}" type="parTrans" cxnId="{C1E93125-DA77-4312-B2A6-122D5F02DE72}">
      <dgm:prSet/>
      <dgm:spPr/>
      <dgm:t>
        <a:bodyPr/>
        <a:lstStyle/>
        <a:p>
          <a:endParaRPr lang="ru-RU"/>
        </a:p>
      </dgm:t>
    </dgm:pt>
    <dgm:pt modelId="{4BED6171-4F49-4506-8CC0-528655FFDACF}" type="sibTrans" cxnId="{C1E93125-DA77-4312-B2A6-122D5F02DE72}">
      <dgm:prSet/>
      <dgm:spPr/>
      <dgm:t>
        <a:bodyPr/>
        <a:lstStyle/>
        <a:p>
          <a:endParaRPr lang="ru-RU"/>
        </a:p>
      </dgm:t>
    </dgm:pt>
    <dgm:pt modelId="{3C2B5B0C-D3AC-4F12-B7B8-D298F21B08F2}">
      <dgm:prSet phldrT="[Текст]" custT="1"/>
      <dgm:spPr/>
      <dgm:t>
        <a:bodyPr/>
        <a:lstStyle/>
        <a:p>
          <a:r>
            <a:rPr lang="ru-RU" sz="1600" dirty="0" smtClean="0"/>
            <a:t>обучение</a:t>
          </a:r>
          <a:endParaRPr lang="ru-RU" sz="1600" dirty="0"/>
        </a:p>
      </dgm:t>
    </dgm:pt>
    <dgm:pt modelId="{D2482CB8-285E-41A6-BA8B-18F9BD247FA4}" type="parTrans" cxnId="{B901FD31-00DA-42AC-98B5-DE4DA4563FDD}">
      <dgm:prSet/>
      <dgm:spPr/>
      <dgm:t>
        <a:bodyPr/>
        <a:lstStyle/>
        <a:p>
          <a:endParaRPr lang="ru-RU"/>
        </a:p>
      </dgm:t>
    </dgm:pt>
    <dgm:pt modelId="{AB7117D4-5540-4212-A3E2-010CD9F5AE17}" type="sibTrans" cxnId="{B901FD31-00DA-42AC-98B5-DE4DA4563FDD}">
      <dgm:prSet/>
      <dgm:spPr/>
      <dgm:t>
        <a:bodyPr/>
        <a:lstStyle/>
        <a:p>
          <a:endParaRPr lang="ru-RU"/>
        </a:p>
      </dgm:t>
    </dgm:pt>
    <dgm:pt modelId="{83C919CB-704E-4998-9B93-250274CA5CFD}" type="pres">
      <dgm:prSet presAssocID="{BDCB904F-378B-4337-8D75-5AFDCD2FB6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92C8B-DB7F-4F5B-B6DE-09677FD67D89}" type="pres">
      <dgm:prSet presAssocID="{F78110A9-63AF-48D5-A35C-513DD43FB3FD}" presName="node" presStyleLbl="node1" presStyleIdx="0" presStyleCnt="3" custRadScaleRad="108200" custRadScaleInc="-13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D8D27-DF9C-4F4B-9A0B-6854ECF16BF1}" type="pres">
      <dgm:prSet presAssocID="{E14E30FF-9E7E-4C3F-BD70-97DC1B300C8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93407AD-D61F-4077-951A-C458AF77606C}" type="pres">
      <dgm:prSet presAssocID="{E14E30FF-9E7E-4C3F-BD70-97DC1B300C8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C6F46E5-3226-4879-AAE4-E3D43554FC97}" type="pres">
      <dgm:prSet presAssocID="{67B3B4BC-5E73-478A-B507-402E6B221907}" presName="node" presStyleLbl="node1" presStyleIdx="1" presStyleCnt="3" custScaleX="153937" custRadScaleRad="115938" custRadScaleInc="-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61139-53D9-4AF1-8F08-F0493370CD75}" type="pres">
      <dgm:prSet presAssocID="{4BED6171-4F49-4506-8CC0-528655FFDAC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B33303D-9C8F-4FE0-A766-5E715CFDF862}" type="pres">
      <dgm:prSet presAssocID="{4BED6171-4F49-4506-8CC0-528655FFDAC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D961BB6-EFBE-46EC-A152-566EB9052033}" type="pres">
      <dgm:prSet presAssocID="{3C2B5B0C-D3AC-4F12-B7B8-D298F21B08F2}" presName="node" presStyleLbl="node1" presStyleIdx="2" presStyleCnt="3" custScaleX="156231" custRadScaleRad="127650" custRadScaleInc="6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5B79E-A02A-4670-858B-55E14D062B22}" type="pres">
      <dgm:prSet presAssocID="{AB7117D4-5540-4212-A3E2-010CD9F5AE1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37903D0-1E32-4509-B602-37574AFA1A52}" type="pres">
      <dgm:prSet presAssocID="{AB7117D4-5540-4212-A3E2-010CD9F5AE1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0231F4F-6D53-4B16-A4CE-B040FE999C5C}" type="presOf" srcId="{AB7117D4-5540-4212-A3E2-010CD9F5AE17}" destId="{D945B79E-A02A-4670-858B-55E14D062B22}" srcOrd="0" destOrd="0" presId="urn:microsoft.com/office/officeart/2005/8/layout/cycle7"/>
    <dgm:cxn modelId="{68CDFB8D-7AA6-4215-80C0-B51F69546821}" type="presOf" srcId="{F78110A9-63AF-48D5-A35C-513DD43FB3FD}" destId="{17F92C8B-DB7F-4F5B-B6DE-09677FD67D89}" srcOrd="0" destOrd="0" presId="urn:microsoft.com/office/officeart/2005/8/layout/cycle7"/>
    <dgm:cxn modelId="{1D8F5E15-D0D5-4214-BCDB-2BBB313B8CB2}" type="presOf" srcId="{67B3B4BC-5E73-478A-B507-402E6B221907}" destId="{EC6F46E5-3226-4879-AAE4-E3D43554FC97}" srcOrd="0" destOrd="0" presId="urn:microsoft.com/office/officeart/2005/8/layout/cycle7"/>
    <dgm:cxn modelId="{D8859B37-EFA4-4AB4-ACE0-B74E85E158AC}" srcId="{BDCB904F-378B-4337-8D75-5AFDCD2FB650}" destId="{F78110A9-63AF-48D5-A35C-513DD43FB3FD}" srcOrd="0" destOrd="0" parTransId="{96ED1925-641B-42F0-9E2D-0E64CA4CA0A0}" sibTransId="{E14E30FF-9E7E-4C3F-BD70-97DC1B300C8E}"/>
    <dgm:cxn modelId="{1FB0E37C-BC8C-4C5E-9A53-3C80E7AFF4C9}" type="presOf" srcId="{4BED6171-4F49-4506-8CC0-528655FFDACF}" destId="{CDF61139-53D9-4AF1-8F08-F0493370CD75}" srcOrd="0" destOrd="0" presId="urn:microsoft.com/office/officeart/2005/8/layout/cycle7"/>
    <dgm:cxn modelId="{16A7C1B8-603E-44FC-8C12-7293774CAD8B}" type="presOf" srcId="{AB7117D4-5540-4212-A3E2-010CD9F5AE17}" destId="{337903D0-1E32-4509-B602-37574AFA1A52}" srcOrd="1" destOrd="0" presId="urn:microsoft.com/office/officeart/2005/8/layout/cycle7"/>
    <dgm:cxn modelId="{B41B564D-49A4-44B1-9788-9FBEBFFEF1FF}" type="presOf" srcId="{BDCB904F-378B-4337-8D75-5AFDCD2FB650}" destId="{83C919CB-704E-4998-9B93-250274CA5CFD}" srcOrd="0" destOrd="0" presId="urn:microsoft.com/office/officeart/2005/8/layout/cycle7"/>
    <dgm:cxn modelId="{941DDDF4-5E40-44E7-869D-9A99EB8A3242}" type="presOf" srcId="{E14E30FF-9E7E-4C3F-BD70-97DC1B300C8E}" destId="{238D8D27-DF9C-4F4B-9A0B-6854ECF16BF1}" srcOrd="0" destOrd="0" presId="urn:microsoft.com/office/officeart/2005/8/layout/cycle7"/>
    <dgm:cxn modelId="{5644C0FC-F447-40F0-8A18-2DF5FC049392}" type="presOf" srcId="{3C2B5B0C-D3AC-4F12-B7B8-D298F21B08F2}" destId="{6D961BB6-EFBE-46EC-A152-566EB9052033}" srcOrd="0" destOrd="0" presId="urn:microsoft.com/office/officeart/2005/8/layout/cycle7"/>
    <dgm:cxn modelId="{62F5F4FA-4D38-45E2-A620-2A334C43E9CF}" type="presOf" srcId="{E14E30FF-9E7E-4C3F-BD70-97DC1B300C8E}" destId="{593407AD-D61F-4077-951A-C458AF77606C}" srcOrd="1" destOrd="0" presId="urn:microsoft.com/office/officeart/2005/8/layout/cycle7"/>
    <dgm:cxn modelId="{A2771199-7D1A-4F65-A07B-523D46BECBA9}" type="presOf" srcId="{4BED6171-4F49-4506-8CC0-528655FFDACF}" destId="{9B33303D-9C8F-4FE0-A766-5E715CFDF862}" srcOrd="1" destOrd="0" presId="urn:microsoft.com/office/officeart/2005/8/layout/cycle7"/>
    <dgm:cxn modelId="{B901FD31-00DA-42AC-98B5-DE4DA4563FDD}" srcId="{BDCB904F-378B-4337-8D75-5AFDCD2FB650}" destId="{3C2B5B0C-D3AC-4F12-B7B8-D298F21B08F2}" srcOrd="2" destOrd="0" parTransId="{D2482CB8-285E-41A6-BA8B-18F9BD247FA4}" sibTransId="{AB7117D4-5540-4212-A3E2-010CD9F5AE17}"/>
    <dgm:cxn modelId="{C1E93125-DA77-4312-B2A6-122D5F02DE72}" srcId="{BDCB904F-378B-4337-8D75-5AFDCD2FB650}" destId="{67B3B4BC-5E73-478A-B507-402E6B221907}" srcOrd="1" destOrd="0" parTransId="{79EC117C-866B-4BD1-B727-0E0A69EF1C32}" sibTransId="{4BED6171-4F49-4506-8CC0-528655FFDACF}"/>
    <dgm:cxn modelId="{2400D41C-A3FD-4242-B25D-897187C9194A}" type="presParOf" srcId="{83C919CB-704E-4998-9B93-250274CA5CFD}" destId="{17F92C8B-DB7F-4F5B-B6DE-09677FD67D89}" srcOrd="0" destOrd="0" presId="urn:microsoft.com/office/officeart/2005/8/layout/cycle7"/>
    <dgm:cxn modelId="{74CA4C52-C6CE-4C42-9FC5-9B252D00ADA4}" type="presParOf" srcId="{83C919CB-704E-4998-9B93-250274CA5CFD}" destId="{238D8D27-DF9C-4F4B-9A0B-6854ECF16BF1}" srcOrd="1" destOrd="0" presId="urn:microsoft.com/office/officeart/2005/8/layout/cycle7"/>
    <dgm:cxn modelId="{0B0E9127-FFFE-4366-8172-A55BEB575BC2}" type="presParOf" srcId="{238D8D27-DF9C-4F4B-9A0B-6854ECF16BF1}" destId="{593407AD-D61F-4077-951A-C458AF77606C}" srcOrd="0" destOrd="0" presId="urn:microsoft.com/office/officeart/2005/8/layout/cycle7"/>
    <dgm:cxn modelId="{D9A64FE7-0725-4846-804D-90E9A26D1B2C}" type="presParOf" srcId="{83C919CB-704E-4998-9B93-250274CA5CFD}" destId="{EC6F46E5-3226-4879-AAE4-E3D43554FC97}" srcOrd="2" destOrd="0" presId="urn:microsoft.com/office/officeart/2005/8/layout/cycle7"/>
    <dgm:cxn modelId="{5C691C9B-7B5A-4A00-A59B-266A744CD0C5}" type="presParOf" srcId="{83C919CB-704E-4998-9B93-250274CA5CFD}" destId="{CDF61139-53D9-4AF1-8F08-F0493370CD75}" srcOrd="3" destOrd="0" presId="urn:microsoft.com/office/officeart/2005/8/layout/cycle7"/>
    <dgm:cxn modelId="{ECFBC529-BD10-4C53-BA82-44385CDACFD1}" type="presParOf" srcId="{CDF61139-53D9-4AF1-8F08-F0493370CD75}" destId="{9B33303D-9C8F-4FE0-A766-5E715CFDF862}" srcOrd="0" destOrd="0" presId="urn:microsoft.com/office/officeart/2005/8/layout/cycle7"/>
    <dgm:cxn modelId="{0CCEDD92-382A-40FD-B949-C797F655B493}" type="presParOf" srcId="{83C919CB-704E-4998-9B93-250274CA5CFD}" destId="{6D961BB6-EFBE-46EC-A152-566EB9052033}" srcOrd="4" destOrd="0" presId="urn:microsoft.com/office/officeart/2005/8/layout/cycle7"/>
    <dgm:cxn modelId="{30550CC4-7067-4C82-B4C6-5C1CBD899FC4}" type="presParOf" srcId="{83C919CB-704E-4998-9B93-250274CA5CFD}" destId="{D945B79E-A02A-4670-858B-55E14D062B22}" srcOrd="5" destOrd="0" presId="urn:microsoft.com/office/officeart/2005/8/layout/cycle7"/>
    <dgm:cxn modelId="{8973E474-4030-48F1-B0DF-5ED721A505BF}" type="presParOf" srcId="{D945B79E-A02A-4670-858B-55E14D062B22}" destId="{337903D0-1E32-4509-B602-37574AFA1A52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098327-5CD7-40F5-AF71-16CC569FC3E1}" type="datetimeFigureOut">
              <a:rPr lang="ru-RU"/>
              <a:pPr>
                <a:defRPr/>
              </a:pPr>
              <a:t>07.05.2011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CF65F4-5C31-4DA8-A474-A377BAEE4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A830D7-5EF6-4E72-80C3-B62915416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82439-6A95-475A-9CFE-585476BB790C}" type="slidenum">
              <a:rPr lang="ru-RU"/>
              <a:pPr/>
              <a:t>9</a:t>
            </a:fld>
            <a:endParaRPr lang="ru-RU"/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42424A-67C6-41BD-A0E6-3A3D43977214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latin typeface="+mn-lt"/>
            </a:endParaRPr>
          </a:p>
        </p:txBody>
      </p:sp>
      <p:sp>
        <p:nvSpPr>
          <p:cNvPr id="5018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54A5E6-E724-4189-9A87-653567E75E2F}" type="slidenum">
              <a:rPr lang="ru-RU" sz="1200">
                <a:latin typeface="Calibri" pitchFamily="34" charset="0"/>
                <a:cs typeface="Arial" charset="0"/>
              </a:rPr>
              <a:pPr algn="r"/>
              <a:t>9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  <p:sp>
        <p:nvSpPr>
          <p:cNvPr id="501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1C5113-C511-4E7A-8EE8-FEE7BB9D3A3E}" type="slidenum">
              <a:rPr lang="ru-RU" sz="1200">
                <a:latin typeface="Calibri" pitchFamily="34" charset="0"/>
                <a:cs typeface="Arial" charset="0"/>
              </a:rPr>
              <a:pPr algn="r"/>
              <a:t>9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74D8B-582B-48B1-98F5-3FF8903230E5}" type="slidenum">
              <a:rPr lang="ru-RU"/>
              <a:pPr/>
              <a:t>10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 lIns="92080" tIns="46040" rIns="92080" bIns="46040"/>
          <a:lstStyle/>
          <a:p>
            <a:pPr eaLnBrk="1" hangingPunct="1">
              <a:defRPr/>
            </a:pPr>
            <a:endParaRPr lang="ru-RU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718" tIns="45359" rIns="90718" bIns="45359"/>
          <a:lstStyle/>
          <a:p>
            <a:endParaRPr lang="ru-RU" smtClean="0"/>
          </a:p>
        </p:txBody>
      </p:sp>
      <p:sp>
        <p:nvSpPr>
          <p:cNvPr id="942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18" tIns="45359" rIns="90718" bIns="45359" anchor="b"/>
          <a:lstStyle/>
          <a:p>
            <a:pPr algn="r"/>
            <a:fld id="{D2E37770-5EC6-419F-8858-935A811BA39C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4A025-E3B4-4282-B520-1EB7E86BE621}" type="slidenum">
              <a:rPr lang="ru-RU"/>
              <a:pPr/>
              <a:t>14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z="1400" smtClean="0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190225-5103-48D0-908A-7264115F5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A61D-4C07-45AC-AAD0-A9538078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03E0-686A-4544-BF7C-4BB5457A1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CB3C-AFF5-4B0A-ACA4-9262D600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5B13-6073-4CCE-980D-847DD226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Freeform 158"/>
          <p:cNvSpPr>
            <a:spLocks/>
          </p:cNvSpPr>
          <p:nvPr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5" name="Line 8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315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316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316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17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5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17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10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5" name="Line 11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1" name="Line 11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3194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5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7" name="Line 12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3199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1" name="Line 12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13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0225-5103-48D0-908A-7264115F53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49" name="Picture 77" descr="b699cfd5b71900647f3ef56417be1aa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</p:spPr>
      </p:pic>
      <p:pic>
        <p:nvPicPr>
          <p:cNvPr id="3225" name="Picture 153" descr="j0152694"/>
          <p:cNvPicPr preferRelativeResize="0">
            <a:picLocks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animBg="1"/>
      <p:bldP spid="3100" grpId="0" animBg="1"/>
      <p:bldP spid="310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1EFC-AEE6-422D-BA2D-1313CF662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BB55-03D7-4F3D-BEDE-9DBCE9B227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BB2F-0766-423F-9238-AAAFED70D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FEBD-C03E-4858-9E05-589FB4D879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4F07-4467-4ED4-8ECC-5EE427520D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31EFC-AEE6-422D-BA2D-1313CF662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CDE5-F3EF-4246-87E2-AEB52A387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0AE6C-9DD8-47C1-98F7-1DB3A074E0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B78F-7107-4C12-9F0B-3732D235A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A61D-4C07-45AC-AAD0-A95380780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03E0-686A-4544-BF7C-4BB5457A1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BB55-03D7-4F3D-BEDE-9DBCE9B2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6BB2F-0766-423F-9238-AAAFED70D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FEBD-C03E-4858-9E05-589FB4D87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4F07-4467-4ED4-8ECC-5EE42752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CDE5-F3EF-4246-87E2-AEB52A387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AE6C-9DD8-47C1-98F7-1DB3A074E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B78F-7107-4C12-9F0B-3732D235A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26" name="Image" r:id="rId16" imgW="10793651" imgH="1498413" progId="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43F5A18-C253-40BC-B940-EAE296DE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3F5A18-C253-40BC-B940-EAE296DE56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64" name="Picture 40" descr="j0152694"/>
          <p:cNvPicPr preferRelativeResize="0">
            <a:picLocks noChangeArrowheads="1" noChangeShapeType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30977341268.mirtesen.ru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hyperlink" Target="http://mosmama.ru/uploads/posts/2010-07/1280605565_pervoklassni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hyperlink" Target="http://mosmama.ru/uploads/posts/2010-07/1280605565_pervoklassni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uploads/1284464603/post-295710-1284545000.jp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isnyak.ru/_nw/22/26825626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mama.ru/content/vospitanie/Preschool/schoolreadiness/" TargetMode="External"/><Relationship Id="rId3" Type="http://schemas.openxmlformats.org/officeDocument/2006/relationships/hyperlink" Target="http://pochemu4ka.ru/" TargetMode="External"/><Relationship Id="rId7" Type="http://schemas.openxmlformats.org/officeDocument/2006/relationships/hyperlink" Target="http://www.detskiy-mir.net/paint_flash/" TargetMode="External"/><Relationship Id="rId2" Type="http://schemas.openxmlformats.org/officeDocument/2006/relationships/hyperlink" Target="http://rechhel.blogspot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doshkolnik.ru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razvivashki.ru/" TargetMode="External"/><Relationship Id="rId10" Type="http://schemas.openxmlformats.org/officeDocument/2006/relationships/hyperlink" Target="http://www.lychik.ru/" TargetMode="External"/><Relationship Id="rId4" Type="http://schemas.openxmlformats.org/officeDocument/2006/relationships/hyperlink" Target="http://www.solnet.ee/sol/004/rr_12.html" TargetMode="External"/><Relationship Id="rId9" Type="http://schemas.openxmlformats.org/officeDocument/2006/relationships/hyperlink" Target="http://bcetyt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jpeg"/><Relationship Id="rId4" Type="http://schemas.openxmlformats.org/officeDocument/2006/relationships/hyperlink" Target="http://www.newmsk-mou15.ucoz.org/_bd/0/6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0.jpeg"/><Relationship Id="rId7" Type="http://schemas.openxmlformats.org/officeDocument/2006/relationships/image" Target="../media/image32.gif"/><Relationship Id="rId2" Type="http://schemas.openxmlformats.org/officeDocument/2006/relationships/hyperlink" Target="http://mosmama.ru/uploads/posts/2010-07/1280605565_pervoklassnik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31.gif"/><Relationship Id="rId4" Type="http://schemas.openxmlformats.org/officeDocument/2006/relationships/hyperlink" Target="Trebovanija%20k%20vneshnemu%20vidu.pp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osmama.ru/uploads/posts/2010-07/1280605565_pervoklassnik.jp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gif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osmama.ru/uploads/posts/2010-07/1280605565_pervoklassnik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103school.ucoz.com/_si/0/83874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6215106" cy="15716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Родители у нас - народ прекрасный, </a:t>
            </a:r>
          </a:p>
          <a:p>
            <a:pPr algn="ctr"/>
            <a:r>
              <a:rPr lang="ru-RU" sz="2400" b="1" dirty="0" smtClean="0"/>
              <a:t>Смысл воспитания для них предельно ясен, </a:t>
            </a:r>
          </a:p>
          <a:p>
            <a:pPr algn="ctr"/>
            <a:r>
              <a:rPr lang="ru-RU" sz="2400" b="1" dirty="0" smtClean="0"/>
              <a:t>Ведь только творчество и труд </a:t>
            </a:r>
          </a:p>
          <a:p>
            <a:pPr algn="ctr"/>
            <a:r>
              <a:rPr lang="ru-RU" sz="2400" b="1" dirty="0" smtClean="0"/>
              <a:t>Нам личность в будущем дадут. </a:t>
            </a:r>
          </a:p>
          <a:p>
            <a:pPr algn="ctr"/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71612"/>
            <a:ext cx="6667526" cy="30003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5400" b="1" spc="300" dirty="0">
                <a:solidFill>
                  <a:srgbClr val="CC0000"/>
                </a:solidFill>
                <a:latin typeface="Wooden Ship Decorated" pitchFamily="2" charset="0"/>
              </a:rPr>
              <a:t>"Первый раз в первый класс"</a:t>
            </a:r>
            <a:r>
              <a:rPr lang="ru-RU" sz="5400" spc="300" dirty="0">
                <a:solidFill>
                  <a:srgbClr val="CC0000"/>
                </a:solidFill>
                <a:latin typeface="Wooden Ship Decorated" pitchFamily="2" charset="0"/>
              </a:rPr>
              <a:t/>
            </a:r>
            <a:br>
              <a:rPr lang="ru-RU" sz="5400" spc="300" dirty="0">
                <a:solidFill>
                  <a:srgbClr val="CC0000"/>
                </a:solidFill>
                <a:latin typeface="Wooden Ship Decorated" pitchFamily="2" charset="0"/>
              </a:rPr>
            </a:br>
            <a:endParaRPr lang="ru-RU" sz="5400" spc="300" dirty="0">
              <a:solidFill>
                <a:srgbClr val="CC0000"/>
              </a:solidFill>
              <a:latin typeface="Wooden Ship Decorated" pitchFamily="2" charset="0"/>
            </a:endParaRPr>
          </a:p>
        </p:txBody>
      </p:sp>
      <p:pic>
        <p:nvPicPr>
          <p:cNvPr id="10242" name="Picture 2" descr="http://ig2.mtdata.ru/images/upload/20451228541/asis.jpeg?20091215165604965185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1428760" cy="1718653"/>
          </a:xfrm>
          <a:prstGeom prst="roundRect">
            <a:avLst/>
          </a:prstGeom>
          <a:noFill/>
          <a:effectLst>
            <a:softEdge rad="63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7158" y="5500702"/>
            <a:ext cx="714380" cy="785818"/>
          </a:xfrm>
          <a:prstGeom prst="rect">
            <a:avLst/>
          </a:prstGeom>
          <a:gradFill flip="none" rotWithShape="1"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76263" y="558958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57188" y="1500188"/>
            <a:ext cx="2519362" cy="68421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ЛИЧНОСТНЫЕ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3214688" y="1500188"/>
            <a:ext cx="2519362" cy="684212"/>
          </a:xfrm>
          <a:prstGeom prst="roundRect">
            <a:avLst>
              <a:gd name="adj" fmla="val 16667"/>
            </a:avLst>
          </a:prstGeom>
          <a:solidFill>
            <a:srgbClr val="F6B2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6215063" y="1500188"/>
            <a:ext cx="2571779" cy="684212"/>
          </a:xfrm>
          <a:prstGeom prst="roundRect">
            <a:avLst>
              <a:gd name="adj" fmla="val 16704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ПРЕДМЕТНЫЕ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357188" y="2500313"/>
            <a:ext cx="2520950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Самоопределение: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внутренняя позиция школьника;</a:t>
            </a:r>
          </a:p>
          <a:p>
            <a:pPr algn="ctr" eaLnBrk="0" hangingPunct="0">
              <a:defRPr/>
            </a:pPr>
            <a:r>
              <a:rPr lang="ru-RU" sz="1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самоиндификация</a:t>
            </a: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самоуважение и самооценка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357188" y="3500438"/>
            <a:ext cx="2519362" cy="8651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Смыслообразование</a:t>
            </a: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мотивация (учебная, социальная);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границы собственного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знания и «незнания»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357188" y="4643438"/>
            <a:ext cx="2519362" cy="157164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Морально-этическая</a:t>
            </a:r>
          </a:p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моральных норм;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 на основе </a:t>
            </a:r>
            <a:r>
              <a:rPr lang="ru-RU" sz="1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децентрации</a:t>
            </a: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оценка своих поступков</a:t>
            </a:r>
            <a:r>
              <a:rPr lang="ru-RU" sz="10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3286116" y="2500306"/>
            <a:ext cx="2520950" cy="7191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Регулятивные: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управление своей деятельностью;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контроль и коррекция;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инициативность и самостоятельность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3286116" y="3571876"/>
            <a:ext cx="2520950" cy="7858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Коммуникативные: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речевая деятельность;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навыки сотрудничества</a:t>
            </a: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3357554" y="4643446"/>
            <a:ext cx="2519363" cy="150019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Познавательные: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информацией;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учебными моделями;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</a:t>
            </a:r>
            <a:r>
              <a:rPr lang="ru-RU" sz="1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знако-символических</a:t>
            </a:r>
            <a:endParaRPr lang="ru-RU" sz="1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средств, общих схем решения;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выполнение логических операций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сравнения, анализа, обобщения,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классификации, установления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аналогий, подведения под понятие</a:t>
            </a:r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6516688" y="2492375"/>
            <a:ext cx="1944687" cy="514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6588125" y="2492375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/>
              <a:t>Основы системы</a:t>
            </a:r>
          </a:p>
          <a:p>
            <a:pPr algn="ctr" eaLnBrk="0" hangingPunct="0"/>
            <a:r>
              <a:rPr lang="ru-RU" sz="1400"/>
              <a:t>научных знаний</a:t>
            </a:r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6443663" y="3213100"/>
            <a:ext cx="2055812" cy="1476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6443663" y="3213100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dirty="0"/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dirty="0"/>
              <a:t>преобразованию</a:t>
            </a:r>
          </a:p>
          <a:p>
            <a:pPr algn="ctr" eaLnBrk="0" hangingPunct="0"/>
            <a:r>
              <a:rPr lang="ru-RU" sz="1400" dirty="0"/>
              <a:t>и применению</a:t>
            </a:r>
          </a:p>
          <a:p>
            <a:pPr algn="ctr" eaLnBrk="0" hangingPunct="0"/>
            <a:r>
              <a:rPr lang="ru-RU" sz="1400" dirty="0"/>
              <a:t>нового знания</a:t>
            </a:r>
          </a:p>
        </p:txBody>
      </p:sp>
      <p:sp>
        <p:nvSpPr>
          <p:cNvPr id="16418" name="AutoShape 35"/>
          <p:cNvSpPr>
            <a:spLocks noChangeArrowheads="1"/>
          </p:cNvSpPr>
          <p:nvPr/>
        </p:nvSpPr>
        <p:spPr bwMode="auto">
          <a:xfrm>
            <a:off x="6264275" y="5445125"/>
            <a:ext cx="1476375" cy="10795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>
            <a:off x="6443663" y="4868862"/>
            <a:ext cx="2087562" cy="12033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20" name="Text Box 37"/>
          <p:cNvSpPr txBox="1">
            <a:spLocks noChangeArrowheads="1"/>
          </p:cNvSpPr>
          <p:nvPr/>
        </p:nvSpPr>
        <p:spPr bwMode="auto">
          <a:xfrm>
            <a:off x="6372225" y="4941888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dirty="0"/>
              <a:t>Предметные и </a:t>
            </a:r>
            <a:r>
              <a:rPr lang="ru-RU" sz="1400" dirty="0" err="1"/>
              <a:t>метапредметные</a:t>
            </a:r>
            <a:r>
              <a:rPr lang="ru-RU" sz="1400" dirty="0"/>
              <a:t> действия с учебным материалом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2982" name="AutoShape 38"/>
          <p:cNvSpPr>
            <a:spLocks noChangeArrowheads="1"/>
          </p:cNvSpPr>
          <p:nvPr/>
        </p:nvSpPr>
        <p:spPr bwMode="auto">
          <a:xfrm>
            <a:off x="357188" y="2500313"/>
            <a:ext cx="2520950" cy="71913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Самоопределение: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внутренняя позиция школьника;</a:t>
            </a:r>
          </a:p>
          <a:p>
            <a:pPr algn="ctr" eaLnBrk="0" hangingPunct="0">
              <a:defRPr/>
            </a:pPr>
            <a:r>
              <a:rPr lang="ru-RU" sz="1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самоиндификация</a:t>
            </a: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ctr" eaLnBrk="0" hangingPunct="0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самоуважение и самооценка</a:t>
            </a:r>
          </a:p>
        </p:txBody>
      </p:sp>
      <p:pic>
        <p:nvPicPr>
          <p:cNvPr id="164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549398" cy="5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3" name="TextBox 39"/>
          <p:cNvSpPr txBox="1">
            <a:spLocks noChangeArrowheads="1"/>
          </p:cNvSpPr>
          <p:nvPr/>
        </p:nvSpPr>
        <p:spPr bwMode="auto">
          <a:xfrm>
            <a:off x="2357422" y="214290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Планируемые результаты: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три основные группы результатов</a:t>
            </a:r>
          </a:p>
        </p:txBody>
      </p:sp>
      <p:sp>
        <p:nvSpPr>
          <p:cNvPr id="22" name="Рамка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42938"/>
            <a:ext cx="5276850" cy="404812"/>
          </a:xfrm>
        </p:spPr>
        <p:txBody>
          <a:bodyPr/>
          <a:lstStyle/>
          <a:p>
            <a:pPr eaLnBrk="1" hangingPunct="1"/>
            <a:r>
              <a:rPr lang="ru-RU" b="1" smtClean="0"/>
              <a:t>Базисный учебный план</a:t>
            </a:r>
            <a:endParaRPr lang="ru-RU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1"/>
            <a:ext cx="1477960" cy="5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357554" y="2071678"/>
            <a:ext cx="54006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Инвариантная </a:t>
            </a:r>
            <a:r>
              <a:rPr lang="ru-RU" sz="2800" dirty="0"/>
              <a:t>часть.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Вариативная </a:t>
            </a:r>
            <a:r>
              <a:rPr lang="ru-RU" sz="2800" dirty="0"/>
              <a:t>часть.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dirty="0" err="1" smtClean="0"/>
              <a:t>Внеучебная</a:t>
            </a:r>
            <a:r>
              <a:rPr lang="ru-RU" sz="2800" dirty="0" smtClean="0"/>
              <a:t> </a:t>
            </a:r>
            <a:r>
              <a:rPr lang="ru-RU" sz="2800" dirty="0"/>
              <a:t>деятельность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                  по </a:t>
            </a:r>
            <a:r>
              <a:rPr lang="ru-RU" sz="2800" dirty="0"/>
              <a:t>направлениям:</a:t>
            </a:r>
          </a:p>
          <a:p>
            <a:pPr lvl="1">
              <a:lnSpc>
                <a:spcPct val="150000"/>
              </a:lnSpc>
            </a:pPr>
            <a:endParaRPr lang="ru-RU" sz="2800" b="1" dirty="0"/>
          </a:p>
        </p:txBody>
      </p:sp>
      <p:pic>
        <p:nvPicPr>
          <p:cNvPr id="21511" name="Picture 7" descr="Img0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9330">
            <a:off x="539750" y="1844675"/>
            <a:ext cx="2089150" cy="17224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512" name="Picture 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2170">
            <a:off x="285720" y="4929198"/>
            <a:ext cx="2317750" cy="1543050"/>
          </a:xfrm>
          <a:prstGeom prst="rect">
            <a:avLst/>
          </a:prstGeom>
          <a:noFill/>
        </p:spPr>
      </p:pic>
      <p:pic>
        <p:nvPicPr>
          <p:cNvPr id="21513" name="Picture 9" descr="P3091819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1714480" y="3429000"/>
            <a:ext cx="1584325" cy="146367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14" descr="10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000636"/>
            <a:ext cx="1524000" cy="1524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0" descr="8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978" name="AutoShape 2"/>
          <p:cNvSpPr>
            <a:spLocks noChangeArrowheads="1"/>
          </p:cNvSpPr>
          <p:nvPr/>
        </p:nvSpPr>
        <p:spPr bwMode="gray">
          <a:xfrm>
            <a:off x="357158" y="2143116"/>
            <a:ext cx="3286148" cy="3071834"/>
          </a:xfrm>
          <a:custGeom>
            <a:avLst/>
            <a:gdLst>
              <a:gd name="G0" fmla="+- 3182 0 0"/>
              <a:gd name="G1" fmla="+- 21600 0 3182"/>
              <a:gd name="G2" fmla="+- 21600 0 31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82" y="10800"/>
                </a:moveTo>
                <a:cubicBezTo>
                  <a:pt x="3182" y="15007"/>
                  <a:pt x="6593" y="18418"/>
                  <a:pt x="10800" y="18418"/>
                </a:cubicBezTo>
                <a:cubicBezTo>
                  <a:pt x="15007" y="18418"/>
                  <a:pt x="18418" y="15007"/>
                  <a:pt x="18418" y="10800"/>
                </a:cubicBezTo>
                <a:cubicBezTo>
                  <a:pt x="18418" y="6593"/>
                  <a:pt x="15007" y="3182"/>
                  <a:pt x="10800" y="3182"/>
                </a:cubicBezTo>
                <a:cubicBezTo>
                  <a:pt x="6593" y="3182"/>
                  <a:pt x="3182" y="6593"/>
                  <a:pt x="3182" y="10800"/>
                </a:cubicBezTo>
                <a:close/>
              </a:path>
            </a:pathLst>
          </a:custGeom>
          <a:gradFill rotWithShape="1">
            <a:gsLst>
              <a:gs pos="0">
                <a:srgbClr val="B2B973">
                  <a:gamma/>
                  <a:tint val="60784"/>
                  <a:invGamma/>
                  <a:alpha val="12000"/>
                </a:srgbClr>
              </a:gs>
              <a:gs pos="50000">
                <a:srgbClr val="B2B973"/>
              </a:gs>
              <a:gs pos="100000">
                <a:srgbClr val="B2B973">
                  <a:gamma/>
                  <a:tint val="60784"/>
                  <a:invGamma/>
                  <a:alpha val="12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189" name="Oval 3"/>
          <p:cNvSpPr>
            <a:spLocks noChangeArrowheads="1"/>
          </p:cNvSpPr>
          <p:nvPr/>
        </p:nvSpPr>
        <p:spPr bwMode="gray">
          <a:xfrm>
            <a:off x="179388" y="2133600"/>
            <a:ext cx="3328987" cy="3128963"/>
          </a:xfrm>
          <a:prstGeom prst="ellipse">
            <a:avLst/>
          </a:prstGeom>
          <a:gradFill rotWithShape="1">
            <a:gsLst>
              <a:gs pos="0">
                <a:srgbClr val="C5C000"/>
              </a:gs>
              <a:gs pos="100000">
                <a:srgbClr val="DEDB6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3190" name="AutoShape 4"/>
          <p:cNvSpPr>
            <a:spLocks noChangeArrowheads="1"/>
          </p:cNvSpPr>
          <p:nvPr/>
        </p:nvSpPr>
        <p:spPr bwMode="gray">
          <a:xfrm>
            <a:off x="2928926" y="260350"/>
            <a:ext cx="5572164" cy="792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EFA">
                  <a:alpha val="81000"/>
                </a:srgbClr>
              </a:gs>
              <a:gs pos="100000">
                <a:srgbClr val="FFE7A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eaLnBrk="0" hangingPunct="0"/>
            <a:r>
              <a:rPr lang="ru-RU" sz="2400" b="1">
                <a:cs typeface="Times New Roman" pitchFamily="18" charset="0"/>
              </a:rPr>
              <a:t>Спортивно-оздоровительное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93191" name="AutoShape 5"/>
          <p:cNvSpPr>
            <a:spLocks noChangeArrowheads="1"/>
          </p:cNvSpPr>
          <p:nvPr/>
        </p:nvSpPr>
        <p:spPr bwMode="gray">
          <a:xfrm>
            <a:off x="3530600" y="1268413"/>
            <a:ext cx="5256213" cy="8651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2B973"/>
              </a:gs>
              <a:gs pos="50000">
                <a:srgbClr val="FAFBF7"/>
              </a:gs>
              <a:gs pos="100000">
                <a:srgbClr val="B2B97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eaLnBrk="0" hangingPunct="0"/>
            <a:r>
              <a:rPr lang="ru-RU" sz="2400" b="1" dirty="0">
                <a:cs typeface="Times New Roman" pitchFamily="18" charset="0"/>
              </a:rPr>
              <a:t>Научно - познавательное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3192" name="AutoShape 10"/>
          <p:cNvSpPr>
            <a:spLocks noChangeArrowheads="1"/>
          </p:cNvSpPr>
          <p:nvPr/>
        </p:nvSpPr>
        <p:spPr bwMode="gray">
          <a:xfrm>
            <a:off x="3708401" y="2349500"/>
            <a:ext cx="5007004" cy="9350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EFA"/>
              </a:gs>
              <a:gs pos="100000">
                <a:srgbClr val="FFE7A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eaLnBrk="0" hangingPunct="0"/>
            <a:r>
              <a:rPr lang="ru-RU" sz="2400" b="1" dirty="0" err="1">
                <a:cs typeface="Times New Roman" pitchFamily="18" charset="0"/>
              </a:rPr>
              <a:t>Военно</a:t>
            </a:r>
            <a:r>
              <a:rPr lang="ru-RU" sz="2400" b="1" dirty="0">
                <a:cs typeface="Times New Roman" pitchFamily="18" charset="0"/>
              </a:rPr>
              <a:t> - патриотическое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3193" name="AutoShape 12"/>
          <p:cNvSpPr>
            <a:spLocks noChangeArrowheads="1"/>
          </p:cNvSpPr>
          <p:nvPr/>
        </p:nvSpPr>
        <p:spPr bwMode="gray">
          <a:xfrm>
            <a:off x="3786182" y="3429000"/>
            <a:ext cx="4929222" cy="862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2B973"/>
              </a:gs>
              <a:gs pos="50000">
                <a:srgbClr val="FAFBF7"/>
              </a:gs>
              <a:gs pos="100000">
                <a:srgbClr val="B2B97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algn="ctr" eaLnBrk="0" hangingPunct="0"/>
            <a:r>
              <a:rPr lang="ru-RU" sz="2400" b="1" dirty="0">
                <a:cs typeface="Times New Roman" pitchFamily="18" charset="0"/>
              </a:rPr>
              <a:t>Художественно - эстетическое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3194" name="AutoShape 13"/>
          <p:cNvSpPr>
            <a:spLocks noChangeArrowheads="1"/>
          </p:cNvSpPr>
          <p:nvPr/>
        </p:nvSpPr>
        <p:spPr bwMode="gray">
          <a:xfrm>
            <a:off x="3571868" y="4508500"/>
            <a:ext cx="5032382" cy="9509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EFA">
                  <a:alpha val="81000"/>
                </a:srgbClr>
              </a:gs>
              <a:gs pos="100000">
                <a:srgbClr val="FFE7A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eaLnBrk="0" hangingPunct="0"/>
            <a:r>
              <a:rPr lang="ru-RU" sz="2400" b="1" dirty="0">
                <a:cs typeface="Times New Roman" pitchFamily="18" charset="0"/>
              </a:rPr>
              <a:t>Общественно – полезная                          </a:t>
            </a:r>
          </a:p>
          <a:p>
            <a:pPr indent="358775" eaLnBrk="0" hangingPunct="0"/>
            <a:r>
              <a:rPr lang="ru-RU" sz="2400" b="1" dirty="0">
                <a:cs typeface="Times New Roman" pitchFamily="18" charset="0"/>
              </a:rPr>
              <a:t>            деятельность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3195" name="AutoShape 14"/>
          <p:cNvSpPr>
            <a:spLocks noChangeArrowheads="1"/>
          </p:cNvSpPr>
          <p:nvPr/>
        </p:nvSpPr>
        <p:spPr bwMode="gray">
          <a:xfrm>
            <a:off x="1116013" y="5734051"/>
            <a:ext cx="5456251" cy="8382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2B973"/>
              </a:gs>
              <a:gs pos="50000">
                <a:srgbClr val="FAFBF7"/>
              </a:gs>
              <a:gs pos="100000">
                <a:srgbClr val="B2B973"/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indent="358775" eaLnBrk="0" hangingPunct="0"/>
            <a:r>
              <a:rPr lang="ru-RU" sz="2400" b="1" dirty="0">
                <a:cs typeface="Times New Roman" pitchFamily="18" charset="0"/>
              </a:rPr>
              <a:t>       Проектная деятельность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93196" name="Text Box 30"/>
          <p:cNvSpPr txBox="1">
            <a:spLocks noChangeArrowheads="1"/>
          </p:cNvSpPr>
          <p:nvPr/>
        </p:nvSpPr>
        <p:spPr bwMode="auto">
          <a:xfrm>
            <a:off x="571472" y="3000372"/>
            <a:ext cx="2663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Направления внеурочной деятельности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0" descr="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  <p:bldP spid="93192" grpId="0" animBg="1"/>
      <p:bldP spid="93193" grpId="0" animBg="1"/>
      <p:bldP spid="93194" grpId="0" animBg="1"/>
      <p:bldP spid="93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248400" cy="487363"/>
          </a:xfrm>
        </p:spPr>
        <p:txBody>
          <a:bodyPr/>
          <a:lstStyle/>
          <a:p>
            <a:pPr eaLnBrk="1" hangingPunct="1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85765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rgbClr val="123886"/>
                </a:solidFill>
              </a:rPr>
              <a:t>современные кабинеты начальной школы;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rgbClr val="123886"/>
                </a:solidFill>
              </a:rPr>
              <a:t>кабинет информатики;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rgbClr val="123886"/>
                </a:solidFill>
              </a:rPr>
              <a:t>спортивный зал;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err="1" smtClean="0">
                <a:solidFill>
                  <a:srgbClr val="123886"/>
                </a:solidFill>
              </a:rPr>
              <a:t>медиатека</a:t>
            </a:r>
            <a:r>
              <a:rPr lang="ru-RU" sz="2800" dirty="0" smtClean="0">
                <a:solidFill>
                  <a:srgbClr val="123886"/>
                </a:solidFill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rgbClr val="123886"/>
                </a:solidFill>
              </a:rPr>
              <a:t>актовый зал;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428728" cy="5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MGP06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8013" y="4194175"/>
            <a:ext cx="34559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007dbf48c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928794" y="1357298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/>
              <a:t> хочет и умеет учиться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928794" y="1714488"/>
            <a:ext cx="388778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algn="r" eaLnBrk="0" hangingPunct="0">
              <a:buFontTx/>
              <a:buChar char="•"/>
            </a:pPr>
            <a:r>
              <a:rPr lang="ru-RU" dirty="0"/>
              <a:t> проявляет познавательную активность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3857620" y="2857496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/>
              <a:t>любознательный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1928794" y="3214686"/>
            <a:ext cx="187427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smtClean="0"/>
              <a:t> инициативный</a:t>
            </a:r>
            <a:endParaRPr lang="ru-RU" dirty="0"/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357158" y="3786190"/>
            <a:ext cx="4197601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0" hangingPunct="0">
              <a:buFontTx/>
              <a:buChar char="•"/>
            </a:pPr>
            <a:r>
              <a:rPr lang="ru-RU" dirty="0"/>
              <a:t> умеет дать оценку своим поступкам</a:t>
            </a:r>
          </a:p>
          <a:p>
            <a:pPr algn="r" eaLnBrk="0" hangingPunct="0"/>
            <a:r>
              <a:rPr lang="ru-RU" dirty="0"/>
              <a:t>и поступкам одноклассников</a:t>
            </a:r>
          </a:p>
        </p:txBody>
      </p:sp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5456054" y="3929066"/>
            <a:ext cx="335294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0" hangingPunct="0">
              <a:buFontTx/>
              <a:buChar char="•"/>
            </a:pPr>
            <a:r>
              <a:rPr lang="ru-RU" dirty="0" smtClean="0"/>
              <a:t> адекватно относится </a:t>
            </a:r>
            <a:r>
              <a:rPr lang="ru-RU" dirty="0"/>
              <a:t>к себе,</a:t>
            </a:r>
          </a:p>
          <a:p>
            <a:pPr algn="r" eaLnBrk="0" hangingPunct="0"/>
            <a:r>
              <a:rPr lang="ru-RU" dirty="0"/>
              <a:t> </a:t>
            </a:r>
            <a:r>
              <a:rPr lang="ru-RU" dirty="0" smtClean="0"/>
              <a:t>уверен </a:t>
            </a:r>
            <a:r>
              <a:rPr lang="ru-RU" dirty="0"/>
              <a:t>в своих силах </a:t>
            </a: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357158" y="5715016"/>
            <a:ext cx="82645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ru-RU" dirty="0" smtClean="0"/>
              <a:t> сформированы навыки </a:t>
            </a:r>
            <a:r>
              <a:rPr lang="ru-RU" dirty="0"/>
              <a:t>самоорганизации и здорового образа жизни</a:t>
            </a: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928794" y="2428868"/>
            <a:ext cx="330201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/>
              <a:t> расширяет кругозор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642910" y="4643446"/>
            <a:ext cx="234156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lang="ru-RU" dirty="0" smtClean="0"/>
              <a:t> ответственный</a:t>
            </a:r>
            <a:endParaRPr lang="ru-RU" dirty="0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5643570" y="4714884"/>
            <a:ext cx="299349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 eaLnBrk="0" hangingPunct="0">
              <a:buFontTx/>
              <a:buChar char="•"/>
            </a:pPr>
            <a:r>
              <a:rPr lang="ru-RU" dirty="0" smtClean="0"/>
              <a:t> с чувством </a:t>
            </a:r>
            <a:r>
              <a:rPr lang="ru-RU" dirty="0"/>
              <a:t>собственного</a:t>
            </a:r>
          </a:p>
          <a:p>
            <a:pPr algn="r" eaLnBrk="0" hangingPunct="0"/>
            <a:r>
              <a:rPr lang="ru-RU" dirty="0"/>
              <a:t>  достоинства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714348" y="5072074"/>
            <a:ext cx="50768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0" hangingPunct="0">
              <a:buFontTx/>
              <a:buChar char="•"/>
            </a:pPr>
            <a:r>
              <a:rPr lang="ru-RU" dirty="0" smtClean="0"/>
              <a:t> уважительно относится </a:t>
            </a:r>
            <a:r>
              <a:rPr lang="ru-RU" dirty="0"/>
              <a:t>к окружающим, </a:t>
            </a:r>
          </a:p>
          <a:p>
            <a:pPr algn="r" eaLnBrk="0" hangingPunct="0"/>
            <a:r>
              <a:rPr lang="ru-RU" dirty="0"/>
              <a:t> к иной точке зрения</a:t>
            </a:r>
          </a:p>
        </p:txBody>
      </p:sp>
      <p:pic>
        <p:nvPicPr>
          <p:cNvPr id="47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85728"/>
            <a:ext cx="1000100" cy="3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123" name="TextBox 19"/>
          <p:cNvSpPr txBox="1">
            <a:spLocks noChangeArrowheads="1"/>
          </p:cNvSpPr>
          <p:nvPr/>
        </p:nvSpPr>
        <p:spPr bwMode="auto">
          <a:xfrm>
            <a:off x="2214546" y="214290"/>
            <a:ext cx="65722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Ожидаемые результаты: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портрет выпускника начальной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школы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428564" y="6215082"/>
            <a:ext cx="8215402" cy="47625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УЧЕБНАЯ САМОСТОЯТЕЛЬНОСТЬ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УМЕНИЕ УЧИТЬСЯ</a:t>
            </a:r>
          </a:p>
        </p:txBody>
      </p:sp>
      <p:pic>
        <p:nvPicPr>
          <p:cNvPr id="21" name="Picture 10" descr="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0"/>
            <a:ext cx="1352550" cy="1352550"/>
          </a:xfrm>
          <a:prstGeom prst="rect">
            <a:avLst/>
          </a:prstGeom>
          <a:noFill/>
        </p:spPr>
      </p:pic>
      <p:pic>
        <p:nvPicPr>
          <p:cNvPr id="17410" name="Picture 2" descr="IMGP3494"/>
          <p:cNvPicPr>
            <a:picLocks noChangeAspect="1" noChangeArrowheads="1"/>
          </p:cNvPicPr>
          <p:nvPr/>
        </p:nvPicPr>
        <p:blipFill>
          <a:blip r:embed="rId6" cstate="print"/>
          <a:srcRect l="27150" t="31223" r="16708" b="1869"/>
          <a:stretch>
            <a:fillRect/>
          </a:stretch>
        </p:blipFill>
        <p:spPr bwMode="auto">
          <a:xfrm>
            <a:off x="6143636" y="1428736"/>
            <a:ext cx="2457093" cy="2143140"/>
          </a:xfrm>
          <a:prstGeom prst="round2DiagRect">
            <a:avLst>
              <a:gd name="adj1" fmla="val 9556"/>
              <a:gd name="adj2" fmla="val 50000"/>
            </a:avLst>
          </a:prstGeom>
          <a:noFill/>
          <a:ln w="9525" algn="in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  <p:bldP spid="47112" grpId="0"/>
      <p:bldP spid="47113" grpId="0"/>
      <p:bldP spid="47114" grpId="0"/>
      <p:bldP spid="47116" grpId="0"/>
      <p:bldP spid="47117" grpId="0"/>
      <p:bldP spid="47119" grpId="0"/>
      <p:bldP spid="47120" grpId="0"/>
      <p:bldP spid="47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16"/>
            <a:ext cx="9144000" cy="952500"/>
          </a:xfrm>
          <a:prstGeom prst="rect">
            <a:avLst/>
          </a:prstGeom>
          <a:noFill/>
        </p:spPr>
      </p:pic>
      <p:pic>
        <p:nvPicPr>
          <p:cNvPr id="9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29198"/>
            <a:ext cx="9144000" cy="952500"/>
          </a:xfrm>
          <a:prstGeom prst="rect">
            <a:avLst/>
          </a:prstGeom>
          <a:noFill/>
        </p:spPr>
      </p:pic>
      <p:pic>
        <p:nvPicPr>
          <p:cNvPr id="8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9144000" cy="952500"/>
          </a:xfrm>
          <a:prstGeom prst="rect">
            <a:avLst/>
          </a:prstGeom>
          <a:noFill/>
        </p:spPr>
      </p:pic>
      <p:pic>
        <p:nvPicPr>
          <p:cNvPr id="7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71810"/>
            <a:ext cx="9144000" cy="952500"/>
          </a:xfrm>
          <a:prstGeom prst="rect">
            <a:avLst/>
          </a:prstGeom>
          <a:noFill/>
        </p:spPr>
      </p:pic>
      <p:pic>
        <p:nvPicPr>
          <p:cNvPr id="6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3116"/>
            <a:ext cx="9144000" cy="952500"/>
          </a:xfrm>
          <a:prstGeom prst="rect">
            <a:avLst/>
          </a:prstGeom>
          <a:noFill/>
        </p:spPr>
      </p:pic>
      <p:pic>
        <p:nvPicPr>
          <p:cNvPr id="11469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14422"/>
            <a:ext cx="9144000" cy="95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57290" y="142852"/>
            <a:ext cx="7572428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Первая ступень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обучения реализует: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786182" y="1643050"/>
            <a:ext cx="4643414" cy="42148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zhitsaC" pitchFamily="82" charset="0"/>
                <a:ea typeface="+mn-ea"/>
                <a:cs typeface="+mn-cs"/>
              </a:rPr>
              <a:t> Развивающее обучение по системе Л.В.Занкова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0" cap="none" spc="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zhitsaC" pitchFamily="82" charset="0"/>
              <a:ea typeface="+mn-ea"/>
              <a:cs typeface="+mn-cs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763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а 20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8036"/>
          <a:stretch>
            <a:fillRect/>
          </a:stretch>
        </p:blipFill>
        <p:spPr bwMode="auto">
          <a:xfrm>
            <a:off x="4357686" y="4214818"/>
            <a:ext cx="2666992" cy="24526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7986714" cy="44577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Учебно-методический комплект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для начального звена разработан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 в соответствии с основными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направлениями модернизации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российского образования,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с Федеральным компонентом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 государственного образовательного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стандарта начального и общего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образования и с новым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Базисным учебным планом.. 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214290"/>
            <a:ext cx="6786578" cy="1016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УМК «РО система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Л.В.Занкова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</a:t>
            </a:r>
          </a:p>
        </p:txBody>
      </p:sp>
      <p:pic>
        <p:nvPicPr>
          <p:cNvPr id="8" name="Picture 2" descr="http://www.zankov.ru/images/photos/4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6002" y="1428736"/>
            <a:ext cx="1859203" cy="264320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http://www.zankov.ru/images/photos/4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285992"/>
            <a:ext cx="1928826" cy="252722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6" descr="http://www.zankov.ru/images/photos/4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500438"/>
            <a:ext cx="1928826" cy="252722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10" descr="8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0"/>
            <a:ext cx="1352550" cy="1352550"/>
          </a:xfrm>
          <a:prstGeom prst="rect">
            <a:avLst/>
          </a:prstGeom>
          <a:noFill/>
        </p:spPr>
      </p:pic>
      <p:pic>
        <p:nvPicPr>
          <p:cNvPr id="14" name="Picture 10" descr="10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715272" y="557214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Картинка 20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8036"/>
          <a:stretch>
            <a:fillRect/>
          </a:stretch>
        </p:blipFill>
        <p:spPr bwMode="auto">
          <a:xfrm>
            <a:off x="6477008" y="1357298"/>
            <a:ext cx="2666992" cy="2452678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7772400" cy="49657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Учебники прошли государственную экспертизу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в Федеральном совете по учебникам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и включены в Федеральный перечень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 учебников, рекомендованных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(допущенных) Министерством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образования и науки РФ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 для использования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в учебном процессе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Общеобразовательных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 учреждений.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Учебники соответствуют 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Arial" charset="0"/>
              </a:rPr>
              <a:t>действующим санитарным нормам</a:t>
            </a:r>
          </a:p>
        </p:txBody>
      </p:sp>
      <p:pic>
        <p:nvPicPr>
          <p:cNvPr id="6" name="Picture 4" descr="http://www.zankov.ru/images/photos/4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10927">
            <a:off x="4996494" y="2816690"/>
            <a:ext cx="1587288" cy="207016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www.zankov.ru/images/photos/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2251">
            <a:off x="6631713" y="3017488"/>
            <a:ext cx="1692406" cy="23958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10" descr="8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0"/>
            <a:ext cx="1352550" cy="1352550"/>
          </a:xfrm>
          <a:prstGeom prst="rect">
            <a:avLst/>
          </a:prstGeom>
          <a:noFill/>
        </p:spPr>
      </p:pic>
      <p:pic>
        <p:nvPicPr>
          <p:cNvPr id="12" name="Picture 10" descr="10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715272" y="557214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16"/>
            <a:ext cx="9144000" cy="952500"/>
          </a:xfrm>
          <a:prstGeom prst="rect">
            <a:avLst/>
          </a:prstGeom>
          <a:noFill/>
        </p:spPr>
      </p:pic>
      <p:pic>
        <p:nvPicPr>
          <p:cNvPr id="9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29198"/>
            <a:ext cx="9144000" cy="952500"/>
          </a:xfrm>
          <a:prstGeom prst="rect">
            <a:avLst/>
          </a:prstGeom>
          <a:noFill/>
        </p:spPr>
      </p:pic>
      <p:pic>
        <p:nvPicPr>
          <p:cNvPr id="8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9144000" cy="952500"/>
          </a:xfrm>
          <a:prstGeom prst="rect">
            <a:avLst/>
          </a:prstGeom>
          <a:noFill/>
        </p:spPr>
      </p:pic>
      <p:pic>
        <p:nvPicPr>
          <p:cNvPr id="7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71810"/>
            <a:ext cx="9144000" cy="952500"/>
          </a:xfrm>
          <a:prstGeom prst="rect">
            <a:avLst/>
          </a:prstGeom>
          <a:noFill/>
        </p:spPr>
      </p:pic>
      <p:pic>
        <p:nvPicPr>
          <p:cNvPr id="6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3116"/>
            <a:ext cx="9144000" cy="952500"/>
          </a:xfrm>
          <a:prstGeom prst="rect">
            <a:avLst/>
          </a:prstGeom>
          <a:noFill/>
        </p:spPr>
      </p:pic>
      <p:pic>
        <p:nvPicPr>
          <p:cNvPr id="11469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14422"/>
            <a:ext cx="9144000" cy="95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Картинка 33 из 47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384211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572156" y="3429000"/>
            <a:ext cx="6858000" cy="1588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“Чтобы воспитать, тут нужны беспрерывный дневной и ночной труд, вечное чтение.”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А.П.Чехов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Картинка 77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6686"/>
          <a:stretch>
            <a:fillRect/>
          </a:stretch>
        </p:blipFill>
        <p:spPr bwMode="auto">
          <a:xfrm>
            <a:off x="642910" y="4012525"/>
            <a:ext cx="2786081" cy="2300073"/>
          </a:xfrm>
          <a:prstGeom prst="rect">
            <a:avLst/>
          </a:prstGeom>
          <a:noFill/>
        </p:spPr>
      </p:pic>
      <p:pic>
        <p:nvPicPr>
          <p:cNvPr id="9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1000100" cy="10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214290"/>
            <a:ext cx="8001024" cy="285434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   Введение федеральных государственных стандартов </a:t>
            </a:r>
            <a:r>
              <a:rPr lang="en-US" dirty="0" smtClean="0">
                <a:latin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</a:rPr>
              <a:t> поколения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190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" descr="F:\Последний звонок\IMG_2328-di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000375"/>
            <a:ext cx="4718080" cy="33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00034" y="1214422"/>
            <a:ext cx="835824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19700A"/>
                </a:solidFill>
              </a:rPr>
              <a:t> </a:t>
            </a:r>
            <a:r>
              <a:rPr lang="ru-RU" sz="2400" b="1" dirty="0" err="1" smtClean="0">
                <a:solidFill>
                  <a:srgbClr val="19700A"/>
                </a:solidFill>
              </a:rPr>
              <a:t>Блог</a:t>
            </a:r>
            <a:r>
              <a:rPr lang="ru-RU" sz="2400" b="1" dirty="0" smtClean="0">
                <a:solidFill>
                  <a:srgbClr val="19700A"/>
                </a:solidFill>
              </a:rPr>
              <a:t> «</a:t>
            </a:r>
            <a:r>
              <a:rPr lang="ru-RU" sz="2400" b="1" dirty="0" err="1" smtClean="0">
                <a:solidFill>
                  <a:srgbClr val="19700A"/>
                </a:solidFill>
              </a:rPr>
              <a:t>Речецветик</a:t>
            </a:r>
            <a:r>
              <a:rPr lang="ru-RU" sz="2400" b="1" dirty="0" smtClean="0">
                <a:solidFill>
                  <a:srgbClr val="19700A"/>
                </a:solidFill>
              </a:rPr>
              <a:t>» </a:t>
            </a:r>
            <a:r>
              <a:rPr lang="ru-RU" sz="2400" b="1" u="sng" dirty="0" smtClean="0">
                <a:solidFill>
                  <a:srgbClr val="19700A"/>
                </a:solidFill>
                <a:hlinkClick r:id="rId2"/>
              </a:rPr>
              <a:t>http://rechhel.blogspot.com/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 Почемучка: </a:t>
            </a:r>
            <a:r>
              <a:rPr lang="ru-RU" sz="2400" b="1" u="sng" dirty="0" smtClean="0">
                <a:solidFill>
                  <a:srgbClr val="19700A"/>
                </a:solidFill>
                <a:hlinkClick r:id="rId3"/>
              </a:rPr>
              <a:t>http://pochemu4ka.ru/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 Портал «Солнышко»:  </a:t>
            </a:r>
          </a:p>
          <a:p>
            <a:pPr indent="539750"/>
            <a:r>
              <a:rPr lang="ru-RU" sz="2400" b="1" u="sng" dirty="0" smtClean="0">
                <a:solidFill>
                  <a:srgbClr val="19700A"/>
                </a:solidFill>
                <a:hlinkClick r:id="rId4"/>
              </a:rPr>
              <a:t>http://www.solnet.ee/sol/004/rr_12.html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err="1" smtClean="0">
                <a:solidFill>
                  <a:srgbClr val="19700A"/>
                </a:solidFill>
              </a:rPr>
              <a:t>Развивашки</a:t>
            </a:r>
            <a:r>
              <a:rPr lang="ru-RU" sz="2400" b="1" dirty="0" smtClean="0">
                <a:solidFill>
                  <a:srgbClr val="19700A"/>
                </a:solidFill>
              </a:rPr>
              <a:t>: </a:t>
            </a:r>
            <a:r>
              <a:rPr lang="ru-RU" sz="2400" b="1" u="sng" dirty="0" smtClean="0">
                <a:solidFill>
                  <a:srgbClr val="19700A"/>
                </a:solidFill>
                <a:hlinkClick r:id="rId5"/>
              </a:rPr>
              <a:t>http://www.razvivashki.ru/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Дошкольник </a:t>
            </a:r>
            <a:r>
              <a:rPr lang="en-US" sz="2400" b="1" dirty="0" err="1" smtClean="0">
                <a:solidFill>
                  <a:srgbClr val="19700A"/>
                </a:solidFill>
              </a:rPr>
              <a:t>ru</a:t>
            </a:r>
            <a:r>
              <a:rPr lang="ru-RU" sz="2400" b="1" dirty="0" smtClean="0">
                <a:solidFill>
                  <a:srgbClr val="19700A"/>
                </a:solidFill>
              </a:rPr>
              <a:t>: </a:t>
            </a:r>
            <a:r>
              <a:rPr lang="ru-RU" sz="2400" b="1" u="sng" dirty="0" smtClean="0">
                <a:solidFill>
                  <a:srgbClr val="19700A"/>
                </a:solidFill>
                <a:hlinkClick r:id="rId6"/>
              </a:rPr>
              <a:t>http://doshkolnik.ru/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Сайт «Детский мир»: </a:t>
            </a:r>
            <a:r>
              <a:rPr lang="ru-RU" sz="2200" b="1" u="sng" dirty="0" smtClean="0">
                <a:solidFill>
                  <a:srgbClr val="19700A"/>
                </a:solidFill>
                <a:hlinkClick r:id="rId7"/>
              </a:rPr>
              <a:t>http://www.detskiy-mir.net/paint_flash/</a:t>
            </a:r>
            <a:endParaRPr lang="ru-RU" sz="22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Сайт «</a:t>
            </a:r>
            <a:r>
              <a:rPr lang="en-US" sz="2400" b="1" dirty="0" smtClean="0">
                <a:solidFill>
                  <a:srgbClr val="19700A"/>
                </a:solidFill>
              </a:rPr>
              <a:t>HH</a:t>
            </a:r>
            <a:r>
              <a:rPr lang="ru-RU" sz="2400" b="1" dirty="0" smtClean="0">
                <a:solidFill>
                  <a:srgbClr val="19700A"/>
                </a:solidFill>
              </a:rPr>
              <a:t> мама» советы психолога: </a:t>
            </a:r>
            <a:r>
              <a:rPr lang="ru-RU" sz="2400" b="1" u="sng" dirty="0" smtClean="0">
                <a:solidFill>
                  <a:srgbClr val="19700A"/>
                </a:solidFill>
                <a:hlinkClick r:id="rId8"/>
              </a:rPr>
              <a:t>http://www.nnmama.ru/content/vospitanie/Preschool/schoolreadiness/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Критерии готовности к школе. </a:t>
            </a:r>
            <a:r>
              <a:rPr lang="ru-RU" sz="2400" b="1" u="sng" dirty="0" smtClean="0">
                <a:solidFill>
                  <a:srgbClr val="19700A"/>
                </a:solidFill>
                <a:hlinkClick r:id="rId9"/>
              </a:rPr>
              <a:t>http://bcetyt.ru</a:t>
            </a:r>
            <a:endParaRPr lang="ru-RU" sz="2400" b="1" dirty="0" smtClean="0">
              <a:solidFill>
                <a:srgbClr val="19700A"/>
              </a:solidFill>
            </a:endParaRPr>
          </a:p>
          <a:p>
            <a:r>
              <a:rPr lang="ru-RU" sz="2400" b="1" dirty="0" smtClean="0">
                <a:solidFill>
                  <a:srgbClr val="19700A"/>
                </a:solidFill>
              </a:rPr>
              <a:t>Иванова Е. Готовим ребенка к школе: практические советы родителям </a:t>
            </a:r>
            <a:r>
              <a:rPr lang="ru-RU" sz="2400" b="1" u="sng" dirty="0" smtClean="0">
                <a:solidFill>
                  <a:srgbClr val="19700A"/>
                </a:solidFill>
                <a:hlinkClick r:id="rId10"/>
              </a:rPr>
              <a:t>http://www.lychik.ru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9700A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572156" y="3429000"/>
            <a:ext cx="6858000" cy="1588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85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285728"/>
            <a:ext cx="1000100" cy="10001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357166"/>
            <a:ext cx="5343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Полезные ссылки:</a:t>
            </a:r>
            <a:endParaRPr lang="ru-RU" sz="3400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16"/>
            <a:ext cx="9144000" cy="952500"/>
          </a:xfrm>
          <a:prstGeom prst="rect">
            <a:avLst/>
          </a:prstGeom>
          <a:noFill/>
        </p:spPr>
      </p:pic>
      <p:pic>
        <p:nvPicPr>
          <p:cNvPr id="9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29198"/>
            <a:ext cx="9144000" cy="952500"/>
          </a:xfrm>
          <a:prstGeom prst="rect">
            <a:avLst/>
          </a:prstGeom>
          <a:noFill/>
        </p:spPr>
      </p:pic>
      <p:pic>
        <p:nvPicPr>
          <p:cNvPr id="8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9144000" cy="952500"/>
          </a:xfrm>
          <a:prstGeom prst="rect">
            <a:avLst/>
          </a:prstGeom>
          <a:noFill/>
        </p:spPr>
      </p:pic>
      <p:pic>
        <p:nvPicPr>
          <p:cNvPr id="7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71810"/>
            <a:ext cx="9144000" cy="952500"/>
          </a:xfrm>
          <a:prstGeom prst="rect">
            <a:avLst/>
          </a:prstGeom>
          <a:noFill/>
        </p:spPr>
      </p:pic>
      <p:pic>
        <p:nvPicPr>
          <p:cNvPr id="6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3116"/>
            <a:ext cx="9144000" cy="952500"/>
          </a:xfrm>
          <a:prstGeom prst="rect">
            <a:avLst/>
          </a:prstGeom>
          <a:noFill/>
        </p:spPr>
      </p:pic>
      <p:pic>
        <p:nvPicPr>
          <p:cNvPr id="11469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42984"/>
            <a:ext cx="9144000" cy="1023938"/>
          </a:xfrm>
          <a:prstGeom prst="rect">
            <a:avLst/>
          </a:prstGeom>
          <a:noFill/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10" descr="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352550" cy="1352550"/>
          </a:xfrm>
          <a:prstGeom prst="rect">
            <a:avLst/>
          </a:prstGeom>
          <a:noFill/>
        </p:spPr>
      </p:pic>
      <p:pic>
        <p:nvPicPr>
          <p:cNvPr id="12" name="Picture 2" descr="Картинка 2 из 47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430628"/>
            <a:ext cx="3571900" cy="473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928662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а 20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00174"/>
            <a:ext cx="1714512" cy="171451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572156" y="3429000"/>
            <a:ext cx="6858000" cy="1588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43848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готовить в школу?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19700A"/>
                </a:solidFill>
              </a:rPr>
              <a:t>     1. портфель (по размеру учебников)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2. </a:t>
            </a:r>
            <a:r>
              <a:rPr lang="ru-RU" sz="2000" b="1" dirty="0" smtClean="0">
                <a:solidFill>
                  <a:srgbClr val="19700A"/>
                </a:solidFill>
                <a:hlinkClick r:id="rId4" action="ppaction://hlinkpres?slideindex=1&amp;slidetitle="/>
              </a:rPr>
              <a:t>одежда повседневная </a:t>
            </a:r>
            <a:r>
              <a:rPr lang="ru-RU" sz="2000" b="1" dirty="0" smtClean="0">
                <a:solidFill>
                  <a:srgbClr val="19700A"/>
                </a:solidFill>
              </a:rPr>
              <a:t>(деловой костюм),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9700A"/>
                </a:solidFill>
              </a:rPr>
              <a:t>                                                          спортивная, парадная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3. сменная и спортивная обувь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4. сумка для обуви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5. пенал (плоский), ручки (синие, черные, зеленые, красные), цветные карандаши, простой карандаш, резинка, точилка, линейка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6. обложки на учебники и тетради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7. закладки</a:t>
            </a:r>
            <a:br>
              <a:rPr lang="ru-RU" sz="2000" b="1" dirty="0" smtClean="0">
                <a:solidFill>
                  <a:srgbClr val="19700A"/>
                </a:solidFill>
              </a:rPr>
            </a:br>
            <a:r>
              <a:rPr lang="ru-RU" sz="2000" b="1" dirty="0" smtClean="0">
                <a:solidFill>
                  <a:srgbClr val="19700A"/>
                </a:solidFill>
              </a:rPr>
              <a:t>8. папка для первых работ на память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9700A"/>
                </a:solidFill>
              </a:rPr>
              <a:t>     9. файловая папка на 40 листов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9700A"/>
                </a:solidFill>
              </a:rPr>
              <a:t>     10. бумага для рисования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19700A"/>
                </a:solidFill>
              </a:rPr>
              <a:t>     11. подставка для книг, ручек и карандашей</a:t>
            </a:r>
            <a:endParaRPr lang="ru-RU" sz="2000" b="1" dirty="0">
              <a:solidFill>
                <a:srgbClr val="19700A"/>
              </a:solidFill>
            </a:endParaRPr>
          </a:p>
        </p:txBody>
      </p:sp>
      <p:pic>
        <p:nvPicPr>
          <p:cNvPr id="12" name="Picture 6" descr="http://www.school88.ru/Roditeljam/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714356"/>
            <a:ext cx="887672" cy="1062036"/>
          </a:xfrm>
          <a:prstGeom prst="rect">
            <a:avLst/>
          </a:prstGeom>
          <a:noFill/>
        </p:spPr>
      </p:pic>
      <p:pic>
        <p:nvPicPr>
          <p:cNvPr id="9" name="Picture 10" descr="8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2450"/>
            <a:ext cx="1000100" cy="1000100"/>
          </a:xfrm>
          <a:prstGeom prst="rect">
            <a:avLst/>
          </a:prstGeom>
          <a:noFill/>
        </p:spPr>
      </p:pic>
      <p:pic>
        <p:nvPicPr>
          <p:cNvPr id="11" name="Рисунок 10" descr="http://www.school88.ru/Roditeljam/4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500702"/>
            <a:ext cx="1339850" cy="95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chool88.ru/Roditeljam/6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643446"/>
            <a:ext cx="1275715" cy="92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а 20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786058"/>
            <a:ext cx="1714512" cy="171451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572156" y="3429000"/>
            <a:ext cx="6858000" cy="1588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43848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готовить в школу?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786742" cy="407196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Цветная бумага (6-7 цветов)-2 шт. А4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Цветной и белый картон (7-10 цветов)-2 шт. А4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Пластилин (6-8 цветов)-1 шт.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Дощечка для пластилина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Клей-карандаш-1 шт.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Ножницы с тупыми концами-1 шт. 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Игольница, ткань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Природный материал</a:t>
            </a:r>
          </a:p>
          <a:p>
            <a:pPr lvl="0"/>
            <a:r>
              <a:rPr lang="ru-RU" sz="2400" b="1" dirty="0" smtClean="0">
                <a:solidFill>
                  <a:srgbClr val="19700A"/>
                </a:solidFill>
              </a:rPr>
              <a:t>Папка по труду</a:t>
            </a:r>
            <a:endParaRPr lang="ru-RU" sz="2400" b="1" dirty="0">
              <a:solidFill>
                <a:srgbClr val="19700A"/>
              </a:solidFill>
            </a:endParaRPr>
          </a:p>
        </p:txBody>
      </p:sp>
      <p:pic>
        <p:nvPicPr>
          <p:cNvPr id="9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450"/>
            <a:ext cx="1000100" cy="1000100"/>
          </a:xfrm>
          <a:prstGeom prst="rect">
            <a:avLst/>
          </a:prstGeom>
          <a:noFill/>
        </p:spPr>
      </p:pic>
      <p:pic>
        <p:nvPicPr>
          <p:cNvPr id="11" name="Рисунок 10" descr="http://www.school88.ru/Roditeljam/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143380"/>
            <a:ext cx="1285884" cy="15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714348" y="1500174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Для урока художественного труда: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а 20 из 47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00174"/>
            <a:ext cx="1714512" cy="171451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-3285362" y="3429000"/>
            <a:ext cx="6857206" cy="794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572156" y="3429000"/>
            <a:ext cx="6858000" cy="1588"/>
          </a:xfrm>
          <a:prstGeom prst="line">
            <a:avLst/>
          </a:prstGeom>
          <a:ln w="127000">
            <a:solidFill>
              <a:schemeClr val="bg1">
                <a:lumMod val="5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786710" y="600076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43848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готовить в школу?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42910" y="2714620"/>
            <a:ext cx="8001056" cy="2954327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Краски акварельные (12-14 цветов) 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Гуашь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Кисти беличьи -№1,№3 (лучше набор)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Альбом для рисования-2 шт. (лучше отдельные листы)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Банка-непроливайка, 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Клеёнка на стол, </a:t>
            </a:r>
          </a:p>
          <a:p>
            <a:pPr lvl="0"/>
            <a:r>
              <a:rPr lang="ru-RU" sz="2000" b="1" dirty="0" smtClean="0">
                <a:solidFill>
                  <a:srgbClr val="19700A"/>
                </a:solidFill>
              </a:rPr>
              <a:t>Салфетка</a:t>
            </a:r>
            <a:endParaRPr lang="ru-RU" sz="2000" b="1" dirty="0">
              <a:solidFill>
                <a:srgbClr val="19700A"/>
              </a:solidFill>
            </a:endParaRPr>
          </a:p>
        </p:txBody>
      </p:sp>
      <p:pic>
        <p:nvPicPr>
          <p:cNvPr id="9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450"/>
            <a:ext cx="1000100" cy="10001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85786" y="1500174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60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Для урока изо:</a:t>
            </a:r>
            <a:endParaRPr kumimoji="0" lang="ru-RU" sz="2400" b="0" i="0" u="none" strike="noStrike" cap="none" spc="600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http://www.school88.ru/Roditeljam/8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143512"/>
            <a:ext cx="808355" cy="12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chool88.ru/Roditeljam/9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4714884"/>
            <a:ext cx="832167" cy="99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55 из 478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561" t="11250"/>
          <a:stretch>
            <a:fillRect/>
          </a:stretch>
        </p:blipFill>
        <p:spPr bwMode="auto">
          <a:xfrm>
            <a:off x="1519907" y="1341438"/>
            <a:ext cx="6126411" cy="47339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10" descr="8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000100" cy="10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16"/>
            <a:ext cx="9144000" cy="952500"/>
          </a:xfrm>
          <a:prstGeom prst="rect">
            <a:avLst/>
          </a:prstGeom>
          <a:noFill/>
        </p:spPr>
      </p:pic>
      <p:pic>
        <p:nvPicPr>
          <p:cNvPr id="9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29198"/>
            <a:ext cx="9144000" cy="952500"/>
          </a:xfrm>
          <a:prstGeom prst="rect">
            <a:avLst/>
          </a:prstGeom>
          <a:noFill/>
        </p:spPr>
      </p:pic>
      <p:pic>
        <p:nvPicPr>
          <p:cNvPr id="8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9144000" cy="952500"/>
          </a:xfrm>
          <a:prstGeom prst="rect">
            <a:avLst/>
          </a:prstGeom>
          <a:noFill/>
        </p:spPr>
      </p:pic>
      <p:pic>
        <p:nvPicPr>
          <p:cNvPr id="7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71810"/>
            <a:ext cx="9144000" cy="952500"/>
          </a:xfrm>
          <a:prstGeom prst="rect">
            <a:avLst/>
          </a:prstGeom>
          <a:noFill/>
        </p:spPr>
      </p:pic>
      <p:pic>
        <p:nvPicPr>
          <p:cNvPr id="6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3116"/>
            <a:ext cx="9144000" cy="952500"/>
          </a:xfrm>
          <a:prstGeom prst="rect">
            <a:avLst/>
          </a:prstGeom>
          <a:noFill/>
        </p:spPr>
      </p:pic>
      <p:pic>
        <p:nvPicPr>
          <p:cNvPr id="11469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14422"/>
            <a:ext cx="9144000" cy="95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28926" y="1571612"/>
            <a:ext cx="5929354" cy="47529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Образовательные стандарты второго поколения: от выбора модели внедрения к средствам реализации.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«Школа – это мастерская, где формируется мысль подрастающего поколения, надо крепко держать ее в руках, если не хочешь  выпустить из рук будущее».  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Анри Барбюс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1763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4348" y="5143512"/>
            <a:ext cx="1352550" cy="1352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715016"/>
            <a:ext cx="9144000" cy="952500"/>
          </a:xfrm>
          <a:prstGeom prst="rect">
            <a:avLst/>
          </a:prstGeom>
          <a:noFill/>
        </p:spPr>
      </p:pic>
      <p:pic>
        <p:nvPicPr>
          <p:cNvPr id="9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929198"/>
            <a:ext cx="9144000" cy="952500"/>
          </a:xfrm>
          <a:prstGeom prst="rect">
            <a:avLst/>
          </a:prstGeom>
          <a:noFill/>
        </p:spPr>
      </p:pic>
      <p:pic>
        <p:nvPicPr>
          <p:cNvPr id="8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9144000" cy="952500"/>
          </a:xfrm>
          <a:prstGeom prst="rect">
            <a:avLst/>
          </a:prstGeom>
          <a:noFill/>
        </p:spPr>
      </p:pic>
      <p:pic>
        <p:nvPicPr>
          <p:cNvPr id="7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071810"/>
            <a:ext cx="9144000" cy="952500"/>
          </a:xfrm>
          <a:prstGeom prst="rect">
            <a:avLst/>
          </a:prstGeom>
          <a:noFill/>
        </p:spPr>
      </p:pic>
      <p:pic>
        <p:nvPicPr>
          <p:cNvPr id="6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3116"/>
            <a:ext cx="9144000" cy="952500"/>
          </a:xfrm>
          <a:prstGeom prst="rect">
            <a:avLst/>
          </a:prstGeom>
          <a:noFill/>
        </p:spPr>
      </p:pic>
      <p:pic>
        <p:nvPicPr>
          <p:cNvPr id="114690" name="Picture 2" descr="H:\boo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14422"/>
            <a:ext cx="9144000" cy="95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28926" y="1785926"/>
            <a:ext cx="5929354" cy="475298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3200" b="1" dirty="0" smtClean="0"/>
              <a:t>зарегистрирован Министерством юстиции РФ </a:t>
            </a:r>
            <a:r>
              <a:rPr lang="ru-RU" sz="3200" b="1" dirty="0" smtClean="0">
                <a:solidFill>
                  <a:srgbClr val="C00000"/>
                </a:solidFill>
              </a:rPr>
              <a:t>22 декабря 2009 года </a:t>
            </a:r>
            <a:r>
              <a:rPr lang="ru-RU" sz="3200" b="1" dirty="0" smtClean="0"/>
              <a:t>и вступит в силу </a:t>
            </a:r>
            <a:r>
              <a:rPr lang="ru-RU" sz="3200" b="1" dirty="0" smtClean="0">
                <a:solidFill>
                  <a:srgbClr val="C00000"/>
                </a:solidFill>
              </a:rPr>
              <a:t>1 сентября 2011 года</a:t>
            </a:r>
            <a:endParaRPr lang="ru-RU" sz="3200" b="1" dirty="0" smtClean="0"/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763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5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4348" y="5143512"/>
            <a:ext cx="1352550" cy="13525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43496"/>
          </a:xfrm>
        </p:spPr>
        <p:txBody>
          <a:bodyPr/>
          <a:lstStyle/>
          <a:p>
            <a:pPr algn="just"/>
            <a:r>
              <a:rPr lang="ru-RU" sz="1600" dirty="0" smtClean="0"/>
              <a:t>Стандарт представляет собой совокупность требований, обязательных при реализации основной образовательной программы начального общего образования образовательными учреждениями, имеющими государственную аккредитацию.</a:t>
            </a:r>
          </a:p>
          <a:p>
            <a:r>
              <a:rPr lang="ru-RU" sz="1600" u="sng" spc="600" dirty="0" smtClean="0"/>
              <a:t>Стандарт включает в себя требования: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200" dirty="0" smtClean="0"/>
              <a:t>           </a:t>
            </a:r>
            <a:r>
              <a:rPr lang="ru-RU" sz="1600" dirty="0" smtClean="0"/>
              <a:t>к структуре основной образовательной программы начального общего  </a:t>
            </a:r>
          </a:p>
          <a:p>
            <a:pPr lvl="1" algn="just">
              <a:buClr>
                <a:srgbClr val="C00000"/>
              </a:buClr>
              <a:buNone/>
            </a:pPr>
            <a:r>
              <a:rPr lang="ru-RU" sz="1600" dirty="0" smtClean="0"/>
              <a:t>      образования, в том числе требования к соотношению частей основной        образовательной программы и их объему, а также к соотношению            обязательной части основной образовательной программы и части,                                                 формируемой участниками образовательного процесса;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 smtClean="0"/>
              <a:t>к условиям реализации основной образовательной программы начального общего образования, в том числе кадровым, финансовым, материально-техническим и иным условиям.</a:t>
            </a:r>
          </a:p>
          <a:p>
            <a:pPr lvl="1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600" dirty="0" smtClean="0"/>
              <a:t>требования к результатам, структуре и условиям освоения основной образовательной программы начального общего образования учитывают возрастные и индивидуальные особенности обучающихся на ступени начального общего образования, </a:t>
            </a:r>
            <a:r>
              <a:rPr lang="ru-RU" sz="1600" dirty="0" err="1" smtClean="0"/>
              <a:t>самоценность</a:t>
            </a:r>
            <a:r>
              <a:rPr lang="ru-RU" sz="1600" dirty="0" smtClean="0"/>
              <a:t> ступени начального общего образования как фундамента всего последующего образования.</a:t>
            </a:r>
          </a:p>
        </p:txBody>
      </p:sp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52" cy="56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10" descr="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1024" y="0"/>
            <a:ext cx="1142976" cy="5714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8329642" cy="4641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dirty="0" smtClean="0"/>
              <a:t>Принципиальное отличие </a:t>
            </a:r>
            <a:r>
              <a:rPr lang="ru-RU" sz="2000" b="1" dirty="0" err="1" smtClean="0"/>
              <a:t>ГОСа</a:t>
            </a:r>
            <a:r>
              <a:rPr lang="ru-RU" sz="2000" b="1" dirty="0" smtClean="0"/>
              <a:t> второго поколения в том, что он формируется на основе требований государства, общества и семьи к результатам образования и отвечает на запросы конкретных потребителей. Это в значительной степени влияет на содержание, на объем нагрузки учащихся. </a:t>
            </a:r>
          </a:p>
          <a:p>
            <a:pPr algn="just">
              <a:lnSpc>
                <a:spcPct val="80000"/>
              </a:lnSpc>
            </a:pPr>
            <a:endParaRPr lang="ru-RU" sz="2000" b="1" dirty="0" smtClean="0"/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 Методологической основой </a:t>
            </a:r>
            <a:r>
              <a:rPr lang="ru-RU" sz="2000" b="1" dirty="0" err="1" smtClean="0"/>
              <a:t>ГОСа</a:t>
            </a:r>
            <a:r>
              <a:rPr lang="ru-RU" sz="2000" b="1" dirty="0" smtClean="0"/>
              <a:t> второго поколения является </a:t>
            </a:r>
            <a:r>
              <a:rPr lang="ru-RU" sz="2000" b="1" dirty="0" err="1" smtClean="0"/>
              <a:t>системно-деятельностный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компетентностный</a:t>
            </a:r>
            <a:r>
              <a:rPr lang="ru-RU" sz="2000" b="1" dirty="0" smtClean="0"/>
              <a:t>) подход. Это переход к самым современным образовательным технологиям. </a:t>
            </a:r>
          </a:p>
          <a:p>
            <a:pPr algn="just">
              <a:lnSpc>
                <a:spcPct val="80000"/>
              </a:lnSpc>
            </a:pPr>
            <a:endParaRPr lang="ru-RU" sz="2000" b="1" dirty="0" smtClean="0"/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Новый ГОС предполагает широкое использование информационно-коммуникационных технологий в учебном процессе. Предусматривается ресурсное обеспечение исполнения </a:t>
            </a:r>
            <a:r>
              <a:rPr lang="ru-RU" sz="2000" b="1" dirty="0" err="1" smtClean="0"/>
              <a:t>ГОСа</a:t>
            </a:r>
            <a:r>
              <a:rPr lang="ru-RU" sz="2000" b="1" dirty="0" smtClean="0"/>
              <a:t>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28625"/>
            <a:ext cx="5446713" cy="487363"/>
          </a:xfrm>
        </p:spPr>
        <p:txBody>
          <a:bodyPr/>
          <a:lstStyle/>
          <a:p>
            <a:pPr eaLnBrk="1" hangingPunct="1"/>
            <a:r>
              <a:rPr lang="ru-RU" b="1" smtClean="0"/>
              <a:t>Стандарты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/>
            <a:endParaRPr lang="ru-RU" smtClean="0"/>
          </a:p>
          <a:p>
            <a:pPr eaLnBrk="1" hangingPunct="1"/>
            <a:endParaRPr lang="ru-RU" sz="28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763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27" name="Group 31"/>
          <p:cNvGraphicFramePr>
            <a:graphicFrameLocks noGrp="1"/>
          </p:cNvGraphicFramePr>
          <p:nvPr>
            <p:ph sz="half" idx="2"/>
          </p:nvPr>
        </p:nvGraphicFramePr>
        <p:xfrm>
          <a:off x="395288" y="1268413"/>
          <a:ext cx="8497887" cy="5340096"/>
        </p:xfrm>
        <a:graphic>
          <a:graphicData uri="http://schemas.openxmlformats.org/drawingml/2006/table">
            <a:tbl>
              <a:tblPr/>
              <a:tblGrid>
                <a:gridCol w="4249737"/>
                <a:gridCol w="4248150"/>
              </a:tblGrid>
              <a:tr h="510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spc="0" normalizeH="0" baseline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charset="0"/>
                        </a:rPr>
                        <a:t>Стандарты первого поколения.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Сохранение единого базового ядра образования в российских школах.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Ориентированы на результаты предметного обучения 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сохранение высокого уровня знаний.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ЗУНы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spc="0" normalizeH="0" baseline="0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Arial" charset="0"/>
                        </a:rPr>
                        <a:t>Стандарты второго поколения.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личности 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компетентностный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подход (иными словами, образование озабочено не столько тем, чтобы «накормить» ребенка, сколько тем, чтобы научить его «готовить пищу»).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Ориентированы на универсальные учебные действия (УУД), которые могут применяться не только в рамках образовательного процесса, но и при решении реальных познавательных или практических задач в самых различных областях человеческой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10" descr="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непрерывность образования;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учет возрастных возможностей ребенка;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учет его индивидуальных возможностей;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err="1" smtClean="0"/>
              <a:t>здоровьесбережение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взаимосвязь с окружающим миром;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развитие личности как субъекта творческой деятельности;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признание ребенка как активного субъекта познания;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доступность и достаточность;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духовно-нравственное воспитание;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психологическая адаптация;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взаимодействие семьи и педагога.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r="8081" b="-3581"/>
          <a:stretch>
            <a:fillRect/>
          </a:stretch>
        </p:blipFill>
        <p:spPr bwMode="auto">
          <a:xfrm>
            <a:off x="7215206" y="357166"/>
            <a:ext cx="1643074" cy="642942"/>
          </a:xfr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00313" y="214313"/>
            <a:ext cx="5008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Принципы стандартов второго поколения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0" descr="8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16000"/>
            <a:ext cx="9144000" cy="609282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ru-RU" sz="2400" b="1" i="1" smtClean="0">
              <a:solidFill>
                <a:srgbClr val="FFFFFF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ru-RU" sz="2400" b="1" i="1" smtClean="0">
              <a:solidFill>
                <a:srgbClr val="FFFFFF"/>
              </a:solidFill>
            </a:endParaRPr>
          </a:p>
        </p:txBody>
      </p:sp>
      <p:sp>
        <p:nvSpPr>
          <p:cNvPr id="15363" name="Oval 6"/>
          <p:cNvSpPr>
            <a:spLocks noChangeArrowheads="1"/>
          </p:cNvSpPr>
          <p:nvPr/>
        </p:nvSpPr>
        <p:spPr bwMode="auto">
          <a:xfrm>
            <a:off x="6143625" y="4214813"/>
            <a:ext cx="2339975" cy="1982787"/>
          </a:xfrm>
          <a:prstGeom prst="ellipse">
            <a:avLst/>
          </a:prstGeom>
          <a:solidFill>
            <a:schemeClr val="bg2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  <a:cs typeface="Arial" charset="0"/>
              </a:rPr>
              <a:t>Как учить?</a:t>
            </a:r>
          </a:p>
          <a:p>
            <a:pPr algn="ctr">
              <a:defRPr/>
            </a:pPr>
            <a:r>
              <a:rPr lang="ru-RU" b="1">
                <a:solidFill>
                  <a:srgbClr val="B58B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rgbClr val="B58B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средств</a:t>
            </a:r>
          </a:p>
          <a:p>
            <a:pPr algn="ctr">
              <a:defRPr/>
            </a:pPr>
            <a:r>
              <a:rPr lang="ru-RU" b="1">
                <a:solidFill>
                  <a:srgbClr val="B58B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обучения и </a:t>
            </a:r>
          </a:p>
          <a:p>
            <a:pPr algn="ctr">
              <a:defRPr/>
            </a:pPr>
            <a:r>
              <a:rPr lang="ru-RU" b="1">
                <a:solidFill>
                  <a:srgbClr val="B58B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воспитания</a:t>
            </a:r>
          </a:p>
        </p:txBody>
      </p:sp>
      <p:sp>
        <p:nvSpPr>
          <p:cNvPr id="795652" name="Oval 5"/>
          <p:cNvSpPr>
            <a:spLocks noChangeArrowheads="1"/>
          </p:cNvSpPr>
          <p:nvPr/>
        </p:nvSpPr>
        <p:spPr bwMode="auto">
          <a:xfrm>
            <a:off x="3071813" y="4286250"/>
            <a:ext cx="2339975" cy="1946275"/>
          </a:xfrm>
          <a:prstGeom prst="ellipse">
            <a:avLst/>
          </a:prstGeom>
          <a:solidFill>
            <a:schemeClr val="bg2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  <a:cs typeface="Arial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>
                <a:latin typeface="Tahoma" pitchFamily="34" charset="0"/>
                <a:cs typeface="Arial" charset="0"/>
              </a:rPr>
              <a:t>учить?</a:t>
            </a:r>
          </a:p>
          <a:p>
            <a:pPr algn="ctr">
              <a:defRPr/>
            </a:pPr>
            <a:endParaRPr lang="ru-RU" sz="2400" b="1" i="1">
              <a:latin typeface="Tahoma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95653" name="Oval 5"/>
          <p:cNvSpPr>
            <a:spLocks noChangeArrowheads="1"/>
          </p:cNvSpPr>
          <p:nvPr/>
        </p:nvSpPr>
        <p:spPr bwMode="auto">
          <a:xfrm>
            <a:off x="0" y="4143375"/>
            <a:ext cx="2339975" cy="2054225"/>
          </a:xfrm>
          <a:prstGeom prst="ellipse">
            <a:avLst/>
          </a:prstGeom>
          <a:solidFill>
            <a:schemeClr val="bg2"/>
          </a:soli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  <a:cs typeface="Arial" charset="0"/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latin typeface="Tahoma" pitchFamily="34" charset="0"/>
              <a:cs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785813" y="37147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latin typeface="Times New Roman" pitchFamily="18" charset="0"/>
                <a:cs typeface="Arial" charset="0"/>
              </a:rPr>
              <a:t>Вектор смещения акцентов нового стандарта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8" y="1357313"/>
            <a:ext cx="2857500" cy="1714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Основной результат – развитие личности младшего школьника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(предметные,</a:t>
            </a:r>
          </a:p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метапредметные</a:t>
            </a:r>
            <a:r>
              <a:rPr lang="ru-RU" sz="1400" b="1" dirty="0">
                <a:solidFill>
                  <a:schemeClr val="tx1"/>
                </a:solidFill>
              </a:rPr>
              <a:t>, личностные достижения)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0" y="1143000"/>
            <a:ext cx="4500563" cy="500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  <a:latin typeface="Franklin Gothic Book" pitchFamily="34" charset="0"/>
              </a:rPr>
              <a:t>Основная образовательная программа общеобразовательного учреждения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572000" y="1714488"/>
          <a:ext cx="392909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Выгнутая влево стрелка 12"/>
          <p:cNvSpPr/>
          <p:nvPr/>
        </p:nvSpPr>
        <p:spPr>
          <a:xfrm>
            <a:off x="3929063" y="1428750"/>
            <a:ext cx="642937" cy="2143125"/>
          </a:xfrm>
          <a:prstGeom prst="curvedRightArrow">
            <a:avLst>
              <a:gd name="adj1" fmla="val 25000"/>
              <a:gd name="adj2" fmla="val 50000"/>
              <a:gd name="adj3" fmla="val 19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429625" y="1428750"/>
            <a:ext cx="571500" cy="20716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14290"/>
            <a:ext cx="1763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2357422" y="214290"/>
            <a:ext cx="4929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Системно-деятельностный</a:t>
            </a:r>
            <a:r>
              <a:rPr lang="ru-RU" sz="2800" b="1" dirty="0">
                <a:solidFill>
                  <a:schemeClr val="bg1"/>
                </a:solidFill>
              </a:rPr>
              <a:t> подход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10" descr="85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глобус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33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2327</TotalTime>
  <Words>1110</Words>
  <Application>Microsoft PowerPoint</Application>
  <PresentationFormat>Экран (4:3)</PresentationFormat>
  <Paragraphs>236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глобус</vt:lpstr>
      <vt:lpstr>Тема233</vt:lpstr>
      <vt:lpstr>Image</vt:lpstr>
      <vt:lpstr>"Первый раз в первый класс" </vt:lpstr>
      <vt:lpstr>   Введение федеральных государственных стандартов II поколения </vt:lpstr>
      <vt:lpstr>Слайд 3</vt:lpstr>
      <vt:lpstr>Слайд 4</vt:lpstr>
      <vt:lpstr>Слайд 5</vt:lpstr>
      <vt:lpstr>Слайд 6</vt:lpstr>
      <vt:lpstr>Стандарты</vt:lpstr>
      <vt:lpstr>Слайд 8</vt:lpstr>
      <vt:lpstr>Слайд 9</vt:lpstr>
      <vt:lpstr>Слайд 10</vt:lpstr>
      <vt:lpstr>Базисный учебный план</vt:lpstr>
      <vt:lpstr>Слайд 12</vt:lpstr>
      <vt:lpstr>Образовательная среда</vt:lpstr>
      <vt:lpstr>Слайд 14</vt:lpstr>
      <vt:lpstr>Слайд 15</vt:lpstr>
      <vt:lpstr>УМК «РО система Л.В.Занкова»</vt:lpstr>
      <vt:lpstr>Слайд 17</vt:lpstr>
      <vt:lpstr>Слайд 18</vt:lpstr>
      <vt:lpstr>Слайд 19</vt:lpstr>
      <vt:lpstr>Слайд 20</vt:lpstr>
      <vt:lpstr>Слайд 21</vt:lpstr>
      <vt:lpstr>Что готовить в школу?</vt:lpstr>
      <vt:lpstr>Что готовить в школу?</vt:lpstr>
      <vt:lpstr>Что готовить в школу?</vt:lpstr>
      <vt:lpstr>Слайд 25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SEC</dc:creator>
  <cp:lastModifiedBy>Елена</cp:lastModifiedBy>
  <cp:revision>190</cp:revision>
  <dcterms:created xsi:type="dcterms:W3CDTF">2010-08-19T06:10:58Z</dcterms:created>
  <dcterms:modified xsi:type="dcterms:W3CDTF">2011-05-07T13:20:31Z</dcterms:modified>
</cp:coreProperties>
</file>