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uario\Mis documentos\132\Diapositiva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7 Imagen" descr="2784104897_054121d4d5_o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3528" y="2420888"/>
            <a:ext cx="3981822" cy="3981822"/>
          </a:xfrm>
          <a:prstGeom prst="rect">
            <a:avLst/>
          </a:prstGeom>
        </p:spPr>
      </p:pic>
      <p:pic>
        <p:nvPicPr>
          <p:cNvPr id="9" name="图片 1" descr="未标题-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32000" y="1484784"/>
            <a:ext cx="54006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355160" cy="5760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uario\Mis documentos\132\Diapositiva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Haga clic para modificar el estilo de título del patrón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18680-6E2D-451C-8385-484B930B8E17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420B3-53D9-432E-BB6C-510EB706E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Копировать сюда\интернет\c240dc1c3a7eb5302fc5f844afdb60ae_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8432"/>
            <a:ext cx="3312368" cy="31973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373" y="260648"/>
            <a:ext cx="74888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ИНТЕРНЕТ:</a:t>
            </a:r>
          </a:p>
          <a:p>
            <a:pPr algn="ctr"/>
            <a:r>
              <a:rPr lang="ru-RU" sz="32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30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«ТУСОВКА» ИЛИ                             ПРОСТРАНСТВО ДЛЯ ВОСПИТАНИЯ</a:t>
            </a:r>
            <a:endParaRPr lang="ru-RU" sz="30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" name="Picture 3" descr="D:\Документы\КАРТИНКИ\книги\we1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468" y="2788680"/>
            <a:ext cx="162018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Копировать сюда\интернет\c240dc1c3a7eb5302fc5f844afdb60ae_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277"/>
            <a:ext cx="1080120" cy="10426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7624" y="1052736"/>
            <a:ext cx="756816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ambria" pitchFamily="18" charset="0"/>
              </a:rPr>
              <a:t>ДЛЯ КАКОЙ ЦЕЛИ ВАШ РЕБЁНОК ИСПОЛЬЗУЕТ </a:t>
            </a:r>
          </a:p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ambria" pitchFamily="18" charset="0"/>
              </a:rPr>
              <a:t>ИНТЕРНЕТ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Cambria" pitchFamily="18" charset="0"/>
            </a:endParaRPr>
          </a:p>
        </p:txBody>
      </p:sp>
      <p:pic>
        <p:nvPicPr>
          <p:cNvPr id="8" name="Picture 3" descr="D:\Документы\КАРТИНКИ\книги\we1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842" y="3429000"/>
            <a:ext cx="666075" cy="88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Копировать сюда\интернет\cc543zx2mm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69056"/>
            <a:ext cx="2477086" cy="191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ЭТО АКТУАЛЬНО!</a:t>
            </a:r>
            <a:endParaRPr lang="es-ES" b="1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Picture 3" descr="E:\Копировать сюда\интернет\c240dc1c3a7eb5302fc5f844afdb60ae_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277"/>
            <a:ext cx="1080120" cy="10426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1196882"/>
            <a:ext cx="7070718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ambria" pitchFamily="18" charset="0"/>
              </a:rPr>
              <a:t>ИНТЕРНЕТ ИСПОЛЬЗУЮТ</a:t>
            </a:r>
          </a:p>
          <a:p>
            <a:pPr algn="ctr"/>
            <a:r>
              <a:rPr lang="ru-RU" sz="4400" b="1" dirty="0" smtClean="0">
                <a:ln w="50800"/>
                <a:solidFill>
                  <a:srgbClr val="FF0000"/>
                </a:solidFill>
                <a:latin typeface="Cambria" pitchFamily="18" charset="0"/>
              </a:rPr>
              <a:t>49%</a:t>
            </a:r>
          </a:p>
          <a:p>
            <a:pPr algn="ctr"/>
            <a:r>
              <a:rPr lang="ru-RU" sz="4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ambria" pitchFamily="18" charset="0"/>
              </a:rPr>
              <a:t>ИЗ НИХ ЕЖЕДНЕВНО-</a:t>
            </a:r>
          </a:p>
          <a:p>
            <a:pPr algn="ctr"/>
            <a:r>
              <a:rPr lang="ru-RU" sz="4400" b="1" dirty="0" smtClean="0">
                <a:ln w="50800"/>
                <a:solidFill>
                  <a:srgbClr val="FF0000"/>
                </a:solidFill>
                <a:latin typeface="Cambria" pitchFamily="18" charset="0"/>
              </a:rPr>
              <a:t>30%</a:t>
            </a:r>
            <a:r>
              <a:rPr lang="ru-RU" sz="4400" b="1" cap="none" spc="0" dirty="0" smtClean="0">
                <a:ln w="50800"/>
                <a:solidFill>
                  <a:srgbClr val="FFFF00"/>
                </a:solidFill>
                <a:effectLst/>
                <a:latin typeface="Cambria" pitchFamily="18" charset="0"/>
              </a:rPr>
              <a:t> </a:t>
            </a:r>
            <a:endParaRPr lang="ru-RU" sz="4400" b="1" cap="none" spc="0" dirty="0">
              <a:ln w="50800"/>
              <a:solidFill>
                <a:srgbClr val="FFFF00"/>
              </a:solidFill>
              <a:effectLst/>
              <a:latin typeface="Cambria" pitchFamily="18" charset="0"/>
            </a:endParaRPr>
          </a:p>
        </p:txBody>
      </p:sp>
      <p:pic>
        <p:nvPicPr>
          <p:cNvPr id="4098" name="Picture 2" descr="D:\Документы\КАРТИНКИ\глобус\BS01635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8928">
            <a:off x="4351393" y="3809174"/>
            <a:ext cx="1319243" cy="135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D:\Документы\КАРТИНКИ\печатные машинки\144782089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43711"/>
            <a:ext cx="1252430" cy="135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j030335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9394" y="3319510"/>
            <a:ext cx="1633102" cy="154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77264" y="5178078"/>
            <a:ext cx="33871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50800"/>
                <a:solidFill>
                  <a:srgbClr val="FFFF00"/>
                </a:solidFill>
                <a:effectLst/>
                <a:latin typeface="Cambria" pitchFamily="18" charset="0"/>
              </a:rPr>
              <a:t>против</a:t>
            </a:r>
            <a:endParaRPr lang="ru-RU" sz="7200" b="1" cap="none" spc="0" dirty="0">
              <a:ln w="50800"/>
              <a:solidFill>
                <a:srgbClr val="FFFF00"/>
              </a:solidFill>
              <a:effectLst/>
              <a:latin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07704" y="5027564"/>
            <a:ext cx="12266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50800"/>
                <a:solidFill>
                  <a:srgbClr val="FFFF00"/>
                </a:solidFill>
                <a:effectLst/>
                <a:latin typeface="Cambria" pitchFamily="18" charset="0"/>
              </a:rPr>
              <a:t>за</a:t>
            </a:r>
            <a:endParaRPr lang="ru-RU" sz="8000" b="1" cap="none" spc="0" dirty="0">
              <a:ln w="50800"/>
              <a:solidFill>
                <a:srgbClr val="FFFF00"/>
              </a:solidFill>
              <a:effectLst/>
              <a:latin typeface="Cambria" pitchFamily="18" charset="0"/>
            </a:endParaRPr>
          </a:p>
        </p:txBody>
      </p:sp>
      <p:pic>
        <p:nvPicPr>
          <p:cNvPr id="13" name="Picture 3" descr="D:\Документы\КАРТИНКИ\книги\we100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036" y="5517232"/>
            <a:ext cx="818837" cy="109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35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Копировать сюда\интернет\c240dc1c3a7eb5302fc5f844afdb60ae_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277"/>
            <a:ext cx="1080120" cy="10426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60534" y="1484784"/>
            <a:ext cx="8208912" cy="5141168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FFFF00"/>
                </a:solidFill>
                <a:latin typeface="Cambria" pitchFamily="18" charset="0"/>
              </a:rPr>
              <a:t>подмена </a:t>
            </a:r>
            <a:r>
              <a:rPr lang="ru-RU" b="1" dirty="0">
                <a:solidFill>
                  <a:srgbClr val="FFFF00"/>
                </a:solidFill>
                <a:latin typeface="Cambria" pitchFamily="18" charset="0"/>
              </a:rPr>
              <a:t>реального общения </a:t>
            </a:r>
            <a:r>
              <a:rPr lang="ru-RU" b="1" dirty="0" smtClean="0">
                <a:solidFill>
                  <a:srgbClr val="FFFF00"/>
                </a:solidFill>
                <a:latin typeface="Cambria" pitchFamily="18" charset="0"/>
              </a:rPr>
              <a:t>    виртуальным </a:t>
            </a:r>
            <a:endParaRPr lang="ru-RU" b="1" dirty="0">
              <a:solidFill>
                <a:srgbClr val="FFFF00"/>
              </a:solidFill>
              <a:latin typeface="Cambria" pitchFamily="18" charset="0"/>
            </a:endParaRPr>
          </a:p>
          <a:p>
            <a:pPr>
              <a:buBlip>
                <a:blip r:embed="rId3"/>
              </a:buBlip>
            </a:pPr>
            <a:r>
              <a:rPr lang="ru-RU" b="1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Cambria" pitchFamily="18" charset="0"/>
              </a:rPr>
              <a:t>интернет-зависимость  </a:t>
            </a:r>
            <a:r>
              <a:rPr lang="ru-RU" b="1" dirty="0">
                <a:solidFill>
                  <a:srgbClr val="FFFF00"/>
                </a:solidFill>
                <a:latin typeface="Cambria" pitchFamily="18" charset="0"/>
              </a:rPr>
              <a:t>от игр</a:t>
            </a:r>
          </a:p>
          <a:p>
            <a:pPr>
              <a:buBlip>
                <a:blip r:embed="rId3"/>
              </a:buBlip>
            </a:pPr>
            <a:r>
              <a:rPr lang="ru-RU" b="1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Cambria" pitchFamily="18" charset="0"/>
              </a:rPr>
              <a:t>вред </a:t>
            </a:r>
            <a:r>
              <a:rPr lang="ru-RU" b="1" dirty="0">
                <a:solidFill>
                  <a:srgbClr val="FFFF00"/>
                </a:solidFill>
                <a:latin typeface="Cambria" pitchFamily="18" charset="0"/>
              </a:rPr>
              <a:t>здоровью</a:t>
            </a:r>
          </a:p>
          <a:p>
            <a:pPr>
              <a:buBlip>
                <a:blip r:embed="rId3"/>
              </a:buBlip>
            </a:pPr>
            <a:r>
              <a:rPr lang="ru-RU" b="1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Cambria" pitchFamily="18" charset="0"/>
              </a:rPr>
              <a:t>возможность </a:t>
            </a:r>
            <a:r>
              <a:rPr lang="ru-RU" b="1" dirty="0">
                <a:solidFill>
                  <a:srgbClr val="FFFF00"/>
                </a:solidFill>
                <a:latin typeface="Cambria" pitchFamily="18" charset="0"/>
              </a:rPr>
              <a:t>недостоверной информации</a:t>
            </a:r>
          </a:p>
          <a:p>
            <a:pPr>
              <a:buBlip>
                <a:blip r:embed="rId3"/>
              </a:buBlip>
            </a:pPr>
            <a:r>
              <a:rPr lang="ru-RU" b="1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Cambria" pitchFamily="18" charset="0"/>
              </a:rPr>
              <a:t>сайты  </a:t>
            </a:r>
            <a:r>
              <a:rPr lang="ru-RU" b="1" dirty="0">
                <a:solidFill>
                  <a:srgbClr val="FFFF00"/>
                </a:solidFill>
                <a:latin typeface="Cambria" pitchFamily="18" charset="0"/>
              </a:rPr>
              <a:t>порнографического характера</a:t>
            </a:r>
          </a:p>
          <a:p>
            <a:pPr>
              <a:buBlip>
                <a:blip r:embed="rId3"/>
              </a:buBlip>
            </a:pPr>
            <a:r>
              <a:rPr lang="ru-RU" b="1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Cambria" pitchFamily="18" charset="0"/>
              </a:rPr>
              <a:t>сайты </a:t>
            </a:r>
            <a:r>
              <a:rPr lang="ru-RU" b="1" dirty="0">
                <a:solidFill>
                  <a:srgbClr val="FFFF00"/>
                </a:solidFill>
                <a:latin typeface="Cambria" pitchFamily="18" charset="0"/>
              </a:rPr>
              <a:t>с умышленным </a:t>
            </a:r>
            <a:r>
              <a:rPr lang="ru-RU" b="1" dirty="0" smtClean="0">
                <a:solidFill>
                  <a:srgbClr val="FFFF00"/>
                </a:solidFill>
                <a:latin typeface="Cambria" pitchFamily="18" charset="0"/>
              </a:rPr>
              <a:t>  психологическим воздействие…</a:t>
            </a:r>
            <a:endParaRPr lang="ru-RU" b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46862" y="260080"/>
            <a:ext cx="17320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44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ВРЕД</a:t>
            </a:r>
            <a:endParaRPr lang="ru-RU" sz="44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2051" name="Picture 3" descr="C:\Documents and Settings\гг\Рабочий стол\интернет\0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728" y="3789040"/>
            <a:ext cx="1754340" cy="2330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гг\Рабочий стол\интернет\email-ske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r="9173"/>
          <a:stretch/>
        </p:blipFill>
        <p:spPr bwMode="auto">
          <a:xfrm>
            <a:off x="7123148" y="1484784"/>
            <a:ext cx="2020851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9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ПОЛЬЗА</a:t>
            </a:r>
            <a:endParaRPr lang="es-ES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Picture 3" descr="E:\Копировать сюда\интернет\c240dc1c3a7eb5302fc5f844afdb60ae_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277"/>
            <a:ext cx="1080120" cy="10426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800"/>
            <a:ext cx="7499176" cy="4853136"/>
          </a:xfrm>
        </p:spPr>
        <p:txBody>
          <a:bodyPr>
            <a:normAutofit fontScale="77500" lnSpcReduction="20000"/>
          </a:bodyPr>
          <a:lstStyle/>
          <a:p>
            <a:pPr>
              <a:buBlip>
                <a:blip r:embed="rId3"/>
              </a:buBlip>
            </a:pPr>
            <a:r>
              <a:rPr lang="ru-RU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Интернет - </a:t>
            </a:r>
            <a:r>
              <a:rPr lang="ru-RU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источник </a:t>
            </a:r>
            <a:r>
              <a:rPr lang="ru-RU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получения </a:t>
            </a:r>
            <a:r>
              <a:rPr lang="ru-RU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знаний</a:t>
            </a:r>
            <a:endParaRPr lang="ru-RU" sz="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Blip>
                <a:blip r:embed="rId3"/>
              </a:buBlip>
            </a:pPr>
            <a:r>
              <a:rPr lang="ru-RU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возможность </a:t>
            </a:r>
            <a:r>
              <a:rPr lang="ru-RU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общения, различные социальные </a:t>
            </a:r>
            <a:r>
              <a:rPr lang="ru-RU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сети </a:t>
            </a:r>
          </a:p>
          <a:p>
            <a:pPr>
              <a:buBlip>
                <a:blip r:embed="rId3"/>
              </a:buBlip>
            </a:pPr>
            <a:r>
              <a:rPr lang="ru-RU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крупнейший </a:t>
            </a:r>
            <a:r>
              <a:rPr lang="ru-RU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мире источник </a:t>
            </a:r>
            <a:r>
              <a:rPr lang="ru-RU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развлечений</a:t>
            </a:r>
            <a:endParaRPr lang="ru-RU" sz="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Blip>
                <a:blip r:embed="rId3"/>
              </a:buBlip>
            </a:pPr>
            <a:r>
              <a:rPr lang="ru-RU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самое благоприятное пространство для рекламы и бизнеса.</a:t>
            </a:r>
          </a:p>
          <a:p>
            <a:pPr>
              <a:buBlip>
                <a:blip r:embed="rId3"/>
              </a:buBlip>
            </a:pPr>
            <a:r>
              <a:rPr lang="ru-RU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это </a:t>
            </a:r>
            <a:r>
              <a:rPr lang="ru-RU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развитие интеллекта, творческих способностей</a:t>
            </a:r>
          </a:p>
          <a:p>
            <a:pPr>
              <a:buBlip>
                <a:blip r:embed="rId3"/>
              </a:buBlip>
            </a:pPr>
            <a:r>
              <a:rPr lang="ru-RU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возможность </a:t>
            </a:r>
            <a:r>
              <a:rPr lang="ru-RU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дистанционного обучения…</a:t>
            </a:r>
          </a:p>
          <a:p>
            <a:pPr>
              <a:buBlip>
                <a:blip r:embed="rId3"/>
              </a:buBlip>
            </a:pPr>
            <a:endParaRPr lang="ru-RU" dirty="0"/>
          </a:p>
          <a:p>
            <a:endParaRPr lang="ru-RU" dirty="0"/>
          </a:p>
        </p:txBody>
      </p:sp>
      <p:pic>
        <p:nvPicPr>
          <p:cNvPr id="6" name="Picture 3" descr="C:\Documents and Settings\гг\Рабочий стол\интернет\0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1175417"/>
            <a:ext cx="1763688" cy="2343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Копировать сюда\интернет\c240dc1c3a7eb5302fc5f844afdb60ae_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39" y="154277"/>
            <a:ext cx="1080120" cy="10426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0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Копировать сюда\интернет\c240dc1c3a7eb5302fc5f844afdb60ae_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39" y="154277"/>
            <a:ext cx="1080120" cy="10426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1340768"/>
            <a:ext cx="7128792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ambria" pitchFamily="18" charset="0"/>
              </a:rPr>
              <a:t>Компьютерная зависимость - проблема, с которой пытаются бороться во всем мире. Дети и взрослые играют в компьютерные и телефонные игры. Производство игр для компьютеров и мобильных телефонов - это мощная индустрия, и, к сожалению, наши дети неизбежно попадают в ее сети. Давайте посмотрим на диски, которые представлены на нашей выставке "Компьютерные игры, в которые играют </a:t>
            </a:r>
            <a:endParaRPr lang="ru-RU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2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Копировать сюда\интернет\c240dc1c3a7eb5302fc5f844afdb60ae_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39" y="154277"/>
            <a:ext cx="1080120" cy="10426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45267" y="1628800"/>
            <a:ext cx="770485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ambria" pitchFamily="18" charset="0"/>
              </a:rPr>
              <a:t>Помогите своим детям понять, что они не должны предоставлять никому информацию о себе в Интернете </a:t>
            </a:r>
          </a:p>
        </p:txBody>
      </p:sp>
      <p:pic>
        <p:nvPicPr>
          <p:cNvPr id="1026" name="Picture 2" descr="D:\Документы\КАРТИНКИ\люди работают\J0101860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33056"/>
            <a:ext cx="181610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76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Копировать сюда\интернет\c240dc1c3a7eb5302fc5f844afdb60ae_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39" y="154277"/>
            <a:ext cx="1080120" cy="10426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85858" y="1412776"/>
            <a:ext cx="7704855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ambria" pitchFamily="18" charset="0"/>
              </a:rPr>
              <a:t>Помогите ребенку понять, что некоторые люди в Интернете могут говорить не правду и быть не теми, за кого себя выдают. Дети никогда не должны встречаться с сетевыми друзьями в реальной жизни самостоятельно без взрослых. </a:t>
            </a:r>
          </a:p>
        </p:txBody>
      </p:sp>
    </p:spTree>
    <p:extLst>
      <p:ext uri="{BB962C8B-B14F-4D97-AF65-F5344CB8AC3E}">
        <p14:creationId xmlns:p14="http://schemas.microsoft.com/office/powerpoint/2010/main" val="66792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97763" y="1724004"/>
            <a:ext cx="6572296" cy="3071834"/>
          </a:xfrm>
          <a:ln>
            <a:miter lim="800000"/>
            <a:headEnd/>
            <a:tailEnd/>
          </a:ln>
        </p:spPr>
        <p:txBody>
          <a:bodyPr>
            <a:normAutofit fontScale="775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СПАСИБО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ЗА </a:t>
            </a:r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СОТРУДНИЧЕСТВО!</a:t>
            </a:r>
            <a:endParaRPr lang="ru-RU" sz="5400" b="1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8000" b="1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65" y="285750"/>
            <a:ext cx="6380273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 smtClean="0">
                <a:solidFill>
                  <a:schemeClr val="bg1"/>
                </a:solidFill>
                <a:latin typeface="Arial Black" pitchFamily="34" charset="0"/>
              </a:rPr>
              <a:t>Интернет- парадокс- он сближает людей</a:t>
            </a:r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,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находящихся  далеко,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но отделяет тех, которые рядом</a:t>
            </a:r>
            <a:endParaRPr lang="ru-RU" sz="2000" i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1508" name="Picture 2" descr="D:\Документы\КАРТИНКИ\животные\НАСЕКОМЫЕ\бабочки\blest12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786188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 descr="D:\Документы\КАРТИНКИ\животные\НАСЕКОМЫЕ\бабочки\blest12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686" y="5306546"/>
            <a:ext cx="15621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4" descr="D:\Документы\КАРТИНКИ\животные\НАСЕКОМЫЕ\бабочки\blest12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46270">
            <a:off x="1465263" y="1668463"/>
            <a:ext cx="1357312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83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48357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6508171-41B7-4922-A65E-723FBB8EAE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TS102483575</Template>
  <TotalTime>257</TotalTime>
  <Words>198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TS102483575</vt:lpstr>
      <vt:lpstr>Презентация PowerPoint</vt:lpstr>
      <vt:lpstr>Презентация PowerPoint</vt:lpstr>
      <vt:lpstr>ЭТО АКТУАЛЬНО!</vt:lpstr>
      <vt:lpstr>Презентация PowerPoint</vt:lpstr>
      <vt:lpstr>ПОЛЬЗА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User</dc:creator>
  <cp:keywords/>
  <dc:description/>
  <cp:lastModifiedBy>гг</cp:lastModifiedBy>
  <cp:revision>16</cp:revision>
  <dcterms:created xsi:type="dcterms:W3CDTF">2011-04-14T16:46:59Z</dcterms:created>
  <dcterms:modified xsi:type="dcterms:W3CDTF">2012-03-20T06:19:49Z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TC024835759991</vt:lpwstr>
  </property>
</Properties>
</file>