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6" r:id="rId2"/>
    <p:sldMasterId id="2147483740" r:id="rId3"/>
    <p:sldMasterId id="2147483799" r:id="rId4"/>
    <p:sldMasterId id="2147483823" r:id="rId5"/>
    <p:sldMasterId id="2147483835" r:id="rId6"/>
  </p:sldMasterIdLst>
  <p:sldIdLst>
    <p:sldId id="256" r:id="rId7"/>
    <p:sldId id="258" r:id="rId8"/>
    <p:sldId id="260" r:id="rId9"/>
    <p:sldId id="261" r:id="rId10"/>
    <p:sldId id="271" r:id="rId11"/>
    <p:sldId id="270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9FE9E-8280-47E9-B074-4F43A84EE322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C86C135-FBBC-43F3-BC66-2B7AB1559550}">
      <dgm:prSet phldrT="[Текст]" custT="1"/>
      <dgm:spPr/>
      <dgm:t>
        <a:bodyPr/>
        <a:lstStyle/>
        <a:p>
          <a:r>
            <a:rPr lang="ru-RU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НАВЫК -</a:t>
          </a:r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2300" b="1" i="1" dirty="0" smtClean="0">
              <a:solidFill>
                <a:schemeClr val="tx1"/>
              </a:solidFill>
            </a:rPr>
            <a:t>автоматизированное выполнение простейших основных действий</a:t>
          </a:r>
          <a:endParaRPr lang="ru-RU" sz="2300" dirty="0">
            <a:solidFill>
              <a:schemeClr val="tx1"/>
            </a:solidFill>
          </a:endParaRPr>
        </a:p>
      </dgm:t>
    </dgm:pt>
    <dgm:pt modelId="{60AD0D23-D204-4FF6-A9B5-35CB24F9316C}" type="parTrans" cxnId="{9626D1F0-9B8A-4D2B-AD16-03678CFFDB69}">
      <dgm:prSet/>
      <dgm:spPr/>
      <dgm:t>
        <a:bodyPr/>
        <a:lstStyle/>
        <a:p>
          <a:endParaRPr lang="ru-RU"/>
        </a:p>
      </dgm:t>
    </dgm:pt>
    <dgm:pt modelId="{842F5EAA-AB7F-4F1E-9C7F-7C583F22ABE4}" type="sibTrans" cxnId="{9626D1F0-9B8A-4D2B-AD16-03678CFFDB69}">
      <dgm:prSet/>
      <dgm:spPr/>
      <dgm:t>
        <a:bodyPr/>
        <a:lstStyle/>
        <a:p>
          <a:endParaRPr lang="ru-RU"/>
        </a:p>
      </dgm:t>
    </dgm:pt>
    <dgm:pt modelId="{D7D65C86-61AE-4989-9CA3-CD1279DC138B}">
      <dgm:prSet phldrT="[Текст]" custT="1"/>
      <dgm:spPr/>
      <dgm:t>
        <a:bodyPr/>
        <a:lstStyle/>
        <a:p>
          <a:r>
            <a:rPr lang="ru-RU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УМЕНИЕ -</a:t>
          </a:r>
          <a:endParaRPr lang="ru-RU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2300" b="1" i="1" dirty="0" smtClean="0">
              <a:solidFill>
                <a:schemeClr val="tx1"/>
              </a:solidFill>
            </a:rPr>
            <a:t>сознательное применение имеющихся у ученика знаний и навыков для выполнения сложных действий</a:t>
          </a:r>
          <a:endParaRPr lang="ru-RU" sz="2300" dirty="0">
            <a:solidFill>
              <a:schemeClr val="tx1"/>
            </a:solidFill>
          </a:endParaRPr>
        </a:p>
      </dgm:t>
    </dgm:pt>
    <dgm:pt modelId="{C49FDDD5-1B4F-4077-AF46-C9B3DBEA95D4}" type="parTrans" cxnId="{5A392E77-C171-44EA-A8A3-4B4D902F090E}">
      <dgm:prSet/>
      <dgm:spPr/>
      <dgm:t>
        <a:bodyPr/>
        <a:lstStyle/>
        <a:p>
          <a:endParaRPr lang="ru-RU"/>
        </a:p>
      </dgm:t>
    </dgm:pt>
    <dgm:pt modelId="{261F0FD6-215B-4C03-A370-7ACF7426651B}" type="sibTrans" cxnId="{5A392E77-C171-44EA-A8A3-4B4D902F090E}">
      <dgm:prSet/>
      <dgm:spPr/>
      <dgm:t>
        <a:bodyPr/>
        <a:lstStyle/>
        <a:p>
          <a:endParaRPr lang="ru-RU"/>
        </a:p>
      </dgm:t>
    </dgm:pt>
    <dgm:pt modelId="{4D0EF360-8756-4FC9-AB3E-4AE195758477}">
      <dgm:prSet phldrT="[Текст]"/>
      <dgm:spPr/>
      <dgm:t>
        <a:bodyPr/>
        <a:lstStyle/>
        <a:p>
          <a:r>
            <a: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ОБЩЕУЧЕБНЫЕ УМЕНИЯ И НАВЫКИ (ОУУН)</a:t>
          </a:r>
          <a:endParaRPr lang="ru-RU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b="1" i="1" dirty="0" smtClean="0">
              <a:solidFill>
                <a:schemeClr val="tx1"/>
              </a:solidFill>
            </a:rPr>
            <a:t>Подготовленность учащихся к практическим и теоретическим действиям самостоятельного приобретения знаний, выполняемых на основе приобретенных знаний и жизненного опыта</a:t>
          </a:r>
          <a:endParaRPr lang="ru-RU" dirty="0">
            <a:solidFill>
              <a:schemeClr val="tx1"/>
            </a:solidFill>
          </a:endParaRPr>
        </a:p>
      </dgm:t>
    </dgm:pt>
    <dgm:pt modelId="{20C72AB1-4784-466E-8470-DB19586473ED}" type="parTrans" cxnId="{195CFB7F-9EAE-459D-AD13-5DF0743440CF}">
      <dgm:prSet/>
      <dgm:spPr/>
      <dgm:t>
        <a:bodyPr/>
        <a:lstStyle/>
        <a:p>
          <a:endParaRPr lang="ru-RU"/>
        </a:p>
      </dgm:t>
    </dgm:pt>
    <dgm:pt modelId="{13B0036B-448B-472B-A20C-16F3A578972A}" type="sibTrans" cxnId="{195CFB7F-9EAE-459D-AD13-5DF0743440CF}">
      <dgm:prSet/>
      <dgm:spPr/>
      <dgm:t>
        <a:bodyPr/>
        <a:lstStyle/>
        <a:p>
          <a:endParaRPr lang="ru-RU"/>
        </a:p>
      </dgm:t>
    </dgm:pt>
    <dgm:pt modelId="{0B0ADEEC-4D4E-4C43-8F50-905B769A4588}" type="pres">
      <dgm:prSet presAssocID="{9E39FE9E-8280-47E9-B074-4F43A84EE3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FA4B38-B562-44A7-8050-3ACE9BC9F8DB}" type="pres">
      <dgm:prSet presAssocID="{CC86C135-FBBC-43F3-BC66-2B7AB1559550}" presName="node" presStyleLbl="node1" presStyleIdx="0" presStyleCnt="3" custScaleX="142692" custScaleY="168345" custRadScaleRad="140707" custRadScaleInc="-90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43389-9065-4691-AED0-B4D46A944790}" type="pres">
      <dgm:prSet presAssocID="{842F5EAA-AB7F-4F1E-9C7F-7C583F22ABE4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CDCEAE4-C3B2-4E22-A068-3027BCEDA3A1}" type="pres">
      <dgm:prSet presAssocID="{842F5EAA-AB7F-4F1E-9C7F-7C583F22ABE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4F654F1-17C8-4C5E-B3E7-A1F04FC46E56}" type="pres">
      <dgm:prSet presAssocID="{D7D65C86-61AE-4989-9CA3-CD1279DC138B}" presName="node" presStyleLbl="node1" presStyleIdx="1" presStyleCnt="3" custScaleX="158187" custScaleY="165880" custRadScaleRad="116497" custRadScaleInc="-125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A15F2-2283-41FC-A4C8-E51A5D84A637}" type="pres">
      <dgm:prSet presAssocID="{261F0FD6-215B-4C03-A370-7ACF7426651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7BFCFE26-4176-4997-9DC2-2EA6BA418BB8}" type="pres">
      <dgm:prSet presAssocID="{261F0FD6-215B-4C03-A370-7ACF7426651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ABE5548-403D-4B26-9899-172C0CD53AB2}" type="pres">
      <dgm:prSet presAssocID="{4D0EF360-8756-4FC9-AB3E-4AE195758477}" presName="node" presStyleLbl="node1" presStyleIdx="2" presStyleCnt="3" custScaleX="263945" custScaleY="162525" custRadScaleRad="38403" custRadScaleInc="-69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91667-1276-48C4-9B8E-6C58E857C203}" type="pres">
      <dgm:prSet presAssocID="{13B0036B-448B-472B-A20C-16F3A578972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0C2D989-4244-4710-B964-3323E70C971E}" type="pres">
      <dgm:prSet presAssocID="{13B0036B-448B-472B-A20C-16F3A578972A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3801D86-A5D9-495C-9D22-6C2A11FBD99D}" type="presOf" srcId="{842F5EAA-AB7F-4F1E-9C7F-7C583F22ABE4}" destId="{7CDCEAE4-C3B2-4E22-A068-3027BCEDA3A1}" srcOrd="1" destOrd="0" presId="urn:microsoft.com/office/officeart/2005/8/layout/cycle7"/>
    <dgm:cxn modelId="{1DE26D07-512F-49B4-B7B5-CEB761909C7E}" type="presOf" srcId="{13B0036B-448B-472B-A20C-16F3A578972A}" destId="{86C91667-1276-48C4-9B8E-6C58E857C203}" srcOrd="0" destOrd="0" presId="urn:microsoft.com/office/officeart/2005/8/layout/cycle7"/>
    <dgm:cxn modelId="{D5200B2F-C827-4B16-877D-F26880F9E0E6}" type="presOf" srcId="{261F0FD6-215B-4C03-A370-7ACF7426651B}" destId="{2D2A15F2-2283-41FC-A4C8-E51A5D84A637}" srcOrd="0" destOrd="0" presId="urn:microsoft.com/office/officeart/2005/8/layout/cycle7"/>
    <dgm:cxn modelId="{5A392E77-C171-44EA-A8A3-4B4D902F090E}" srcId="{9E39FE9E-8280-47E9-B074-4F43A84EE322}" destId="{D7D65C86-61AE-4989-9CA3-CD1279DC138B}" srcOrd="1" destOrd="0" parTransId="{C49FDDD5-1B4F-4077-AF46-C9B3DBEA95D4}" sibTransId="{261F0FD6-215B-4C03-A370-7ACF7426651B}"/>
    <dgm:cxn modelId="{77113A1E-97C3-47DE-9260-E3A915DD267B}" type="presOf" srcId="{13B0036B-448B-472B-A20C-16F3A578972A}" destId="{80C2D989-4244-4710-B964-3323E70C971E}" srcOrd="1" destOrd="0" presId="urn:microsoft.com/office/officeart/2005/8/layout/cycle7"/>
    <dgm:cxn modelId="{4FF99651-47E5-41EF-A81B-96B07D14A624}" type="presOf" srcId="{CC86C135-FBBC-43F3-BC66-2B7AB1559550}" destId="{FFFA4B38-B562-44A7-8050-3ACE9BC9F8DB}" srcOrd="0" destOrd="0" presId="urn:microsoft.com/office/officeart/2005/8/layout/cycle7"/>
    <dgm:cxn modelId="{1E55A7A4-ECCB-4601-AA81-3EEE7F15DC99}" type="presOf" srcId="{9E39FE9E-8280-47E9-B074-4F43A84EE322}" destId="{0B0ADEEC-4D4E-4C43-8F50-905B769A4588}" srcOrd="0" destOrd="0" presId="urn:microsoft.com/office/officeart/2005/8/layout/cycle7"/>
    <dgm:cxn modelId="{DA0B5465-770C-46C7-B2F9-4CBA5A65D146}" type="presOf" srcId="{842F5EAA-AB7F-4F1E-9C7F-7C583F22ABE4}" destId="{6BC43389-9065-4691-AED0-B4D46A944790}" srcOrd="0" destOrd="0" presId="urn:microsoft.com/office/officeart/2005/8/layout/cycle7"/>
    <dgm:cxn modelId="{195CFB7F-9EAE-459D-AD13-5DF0743440CF}" srcId="{9E39FE9E-8280-47E9-B074-4F43A84EE322}" destId="{4D0EF360-8756-4FC9-AB3E-4AE195758477}" srcOrd="2" destOrd="0" parTransId="{20C72AB1-4784-466E-8470-DB19586473ED}" sibTransId="{13B0036B-448B-472B-A20C-16F3A578972A}"/>
    <dgm:cxn modelId="{9626D1F0-9B8A-4D2B-AD16-03678CFFDB69}" srcId="{9E39FE9E-8280-47E9-B074-4F43A84EE322}" destId="{CC86C135-FBBC-43F3-BC66-2B7AB1559550}" srcOrd="0" destOrd="0" parTransId="{60AD0D23-D204-4FF6-A9B5-35CB24F9316C}" sibTransId="{842F5EAA-AB7F-4F1E-9C7F-7C583F22ABE4}"/>
    <dgm:cxn modelId="{DD7E0564-3BF8-42A7-869C-13E6627AA359}" type="presOf" srcId="{4D0EF360-8756-4FC9-AB3E-4AE195758477}" destId="{CABE5548-403D-4B26-9899-172C0CD53AB2}" srcOrd="0" destOrd="0" presId="urn:microsoft.com/office/officeart/2005/8/layout/cycle7"/>
    <dgm:cxn modelId="{D360EBA0-8FBF-49EA-AFAB-ED756592D73B}" type="presOf" srcId="{D7D65C86-61AE-4989-9CA3-CD1279DC138B}" destId="{64F654F1-17C8-4C5E-B3E7-A1F04FC46E56}" srcOrd="0" destOrd="0" presId="urn:microsoft.com/office/officeart/2005/8/layout/cycle7"/>
    <dgm:cxn modelId="{6388D5B1-3F42-4558-A804-2BC44DBD7476}" type="presOf" srcId="{261F0FD6-215B-4C03-A370-7ACF7426651B}" destId="{7BFCFE26-4176-4997-9DC2-2EA6BA418BB8}" srcOrd="1" destOrd="0" presId="urn:microsoft.com/office/officeart/2005/8/layout/cycle7"/>
    <dgm:cxn modelId="{E3B08E7B-E53F-4CAC-9B5D-186EA254B156}" type="presParOf" srcId="{0B0ADEEC-4D4E-4C43-8F50-905B769A4588}" destId="{FFFA4B38-B562-44A7-8050-3ACE9BC9F8DB}" srcOrd="0" destOrd="0" presId="urn:microsoft.com/office/officeart/2005/8/layout/cycle7"/>
    <dgm:cxn modelId="{5B255D3C-BB21-48E8-875E-3E0360720405}" type="presParOf" srcId="{0B0ADEEC-4D4E-4C43-8F50-905B769A4588}" destId="{6BC43389-9065-4691-AED0-B4D46A944790}" srcOrd="1" destOrd="0" presId="urn:microsoft.com/office/officeart/2005/8/layout/cycle7"/>
    <dgm:cxn modelId="{8A645D3C-2E38-4C30-A4EA-92A19D0D0678}" type="presParOf" srcId="{6BC43389-9065-4691-AED0-B4D46A944790}" destId="{7CDCEAE4-C3B2-4E22-A068-3027BCEDA3A1}" srcOrd="0" destOrd="0" presId="urn:microsoft.com/office/officeart/2005/8/layout/cycle7"/>
    <dgm:cxn modelId="{227DEAC3-2307-4CA8-8A84-0BB26C9E8302}" type="presParOf" srcId="{0B0ADEEC-4D4E-4C43-8F50-905B769A4588}" destId="{64F654F1-17C8-4C5E-B3E7-A1F04FC46E56}" srcOrd="2" destOrd="0" presId="urn:microsoft.com/office/officeart/2005/8/layout/cycle7"/>
    <dgm:cxn modelId="{BD5A4BCD-8434-4968-A1C8-50D52E814674}" type="presParOf" srcId="{0B0ADEEC-4D4E-4C43-8F50-905B769A4588}" destId="{2D2A15F2-2283-41FC-A4C8-E51A5D84A637}" srcOrd="3" destOrd="0" presId="urn:microsoft.com/office/officeart/2005/8/layout/cycle7"/>
    <dgm:cxn modelId="{FE37FA44-BBEF-44A4-84BE-DED1560B6D11}" type="presParOf" srcId="{2D2A15F2-2283-41FC-A4C8-E51A5D84A637}" destId="{7BFCFE26-4176-4997-9DC2-2EA6BA418BB8}" srcOrd="0" destOrd="0" presId="urn:microsoft.com/office/officeart/2005/8/layout/cycle7"/>
    <dgm:cxn modelId="{1AA0E426-5EEA-4879-A864-3D7B625768BE}" type="presParOf" srcId="{0B0ADEEC-4D4E-4C43-8F50-905B769A4588}" destId="{CABE5548-403D-4B26-9899-172C0CD53AB2}" srcOrd="4" destOrd="0" presId="urn:microsoft.com/office/officeart/2005/8/layout/cycle7"/>
    <dgm:cxn modelId="{DF237093-EBE9-4DE0-8203-352DB5500362}" type="presParOf" srcId="{0B0ADEEC-4D4E-4C43-8F50-905B769A4588}" destId="{86C91667-1276-48C4-9B8E-6C58E857C203}" srcOrd="5" destOrd="0" presId="urn:microsoft.com/office/officeart/2005/8/layout/cycle7"/>
    <dgm:cxn modelId="{C5AA8B35-A8E5-48F6-A0F2-77EB268D3026}" type="presParOf" srcId="{86C91667-1276-48C4-9B8E-6C58E857C203}" destId="{80C2D989-4244-4710-B964-3323E70C971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FA4B38-B562-44A7-8050-3ACE9BC9F8DB}">
      <dsp:nvSpPr>
        <dsp:cNvPr id="0" name=""/>
        <dsp:cNvSpPr/>
      </dsp:nvSpPr>
      <dsp:spPr>
        <a:xfrm>
          <a:off x="0" y="18"/>
          <a:ext cx="3904770" cy="23033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НАВЫК -</a:t>
          </a:r>
          <a:endParaRPr lang="ru-RU" sz="2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>
              <a:solidFill>
                <a:schemeClr val="tx1"/>
              </a:solidFill>
            </a:rPr>
            <a:t>автоматизированное выполнение простейших основных действий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0" y="18"/>
        <a:ext cx="3904770" cy="2303382"/>
      </dsp:txXfrm>
    </dsp:sp>
    <dsp:sp modelId="{6BC43389-9065-4691-AED0-B4D46A944790}">
      <dsp:nvSpPr>
        <dsp:cNvPr id="0" name=""/>
        <dsp:cNvSpPr/>
      </dsp:nvSpPr>
      <dsp:spPr>
        <a:xfrm rot="21588435">
          <a:off x="3994708" y="904184"/>
          <a:ext cx="719520" cy="47888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21588435">
        <a:off x="3994708" y="904184"/>
        <a:ext cx="719520" cy="478887"/>
      </dsp:txXfrm>
    </dsp:sp>
    <dsp:sp modelId="{64F654F1-17C8-4C5E-B3E7-A1F04FC46E56}">
      <dsp:nvSpPr>
        <dsp:cNvPr id="0" name=""/>
        <dsp:cNvSpPr/>
      </dsp:nvSpPr>
      <dsp:spPr>
        <a:xfrm>
          <a:off x="4804166" y="7"/>
          <a:ext cx="4328791" cy="22696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УМЕНИЕ -</a:t>
          </a:r>
          <a:endParaRPr lang="ru-RU" sz="2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>
              <a:solidFill>
                <a:schemeClr val="tx1"/>
              </a:solidFill>
            </a:rPr>
            <a:t>сознательное применение имеющихся у ученика знаний и навыков для выполнения сложных действий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4804166" y="7"/>
        <a:ext cx="4328791" cy="2269655"/>
      </dsp:txXfrm>
    </dsp:sp>
    <dsp:sp modelId="{2D2A15F2-2283-41FC-A4C8-E51A5D84A637}">
      <dsp:nvSpPr>
        <dsp:cNvPr id="0" name=""/>
        <dsp:cNvSpPr/>
      </dsp:nvSpPr>
      <dsp:spPr>
        <a:xfrm rot="7685788">
          <a:off x="5376637" y="2467027"/>
          <a:ext cx="719520" cy="47888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7685788">
        <a:off x="5376637" y="2467027"/>
        <a:ext cx="719520" cy="478887"/>
      </dsp:txXfrm>
    </dsp:sp>
    <dsp:sp modelId="{CABE5548-403D-4B26-9899-172C0CD53AB2}">
      <dsp:nvSpPr>
        <dsp:cNvPr id="0" name=""/>
        <dsp:cNvSpPr/>
      </dsp:nvSpPr>
      <dsp:spPr>
        <a:xfrm>
          <a:off x="910797" y="3143280"/>
          <a:ext cx="7222862" cy="22237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ОБЩЕУЧЕБНЫЕ УМЕНИЯ И НАВЫКИ (ОУУН)</a:t>
          </a:r>
          <a:endParaRPr lang="ru-RU" sz="2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>
              <a:solidFill>
                <a:schemeClr val="tx1"/>
              </a:solidFill>
            </a:rPr>
            <a:t>Подготовленность учащихся к практическим и теоретическим действиям самостоятельного приобретения знаний, выполняемых на основе приобретенных знаний и жизненного опыта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910797" y="3143280"/>
        <a:ext cx="7222862" cy="2223750"/>
      </dsp:txXfrm>
    </dsp:sp>
    <dsp:sp modelId="{86C91667-1276-48C4-9B8E-6C58E857C203}">
      <dsp:nvSpPr>
        <dsp:cNvPr id="0" name=""/>
        <dsp:cNvSpPr/>
      </dsp:nvSpPr>
      <dsp:spPr>
        <a:xfrm rot="13822389">
          <a:off x="2894031" y="2483896"/>
          <a:ext cx="719520" cy="47888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3822389">
        <a:off x="2894031" y="2483896"/>
        <a:ext cx="719520" cy="478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 w="6350" cap="rnd" cmpd="sng" algn="ctr">
            <a:noFill/>
            <a:prstDash val="solid"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581525"/>
            <a:ext cx="8064500" cy="86677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95925"/>
            <a:ext cx="80645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34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5588" y="476250"/>
            <a:ext cx="2070100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057900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 anchorCtr="0"/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wrap="square" anchor="b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>
            <a:normAutofit/>
          </a:bodyPr>
          <a:lstStyle>
            <a:lvl1pPr algn="ctr">
              <a:defRPr sz="32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743200" y="5532437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5.w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ackground"/>
          <p:cNvGrpSpPr/>
          <p:nvPr/>
        </p:nvGrpSpPr>
        <p:grpSpPr>
          <a:xfrm>
            <a:off x="-447674" y="-457200"/>
            <a:ext cx="10029825" cy="7753350"/>
            <a:chOff x="-447674" y="-457200"/>
            <a:chExt cx="10029825" cy="77533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7"/>
            <p:cNvGrpSpPr/>
            <p:nvPr/>
          </p:nvGrpSpPr>
          <p:grpSpPr>
            <a:xfrm>
              <a:off x="-447674" y="-457200"/>
              <a:ext cx="10029825" cy="7753350"/>
              <a:chOff x="-457200" y="-457200"/>
              <a:chExt cx="10058400" cy="7772400"/>
            </a:xfrm>
            <a:effectLst/>
          </p:grpSpPr>
          <p:grpSp>
            <p:nvGrpSpPr>
              <p:cNvPr id="10" name="Group 8"/>
              <p:cNvGrpSpPr/>
              <p:nvPr/>
            </p:nvGrpSpPr>
            <p:grpSpPr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/>
                <p:cNvSpPr/>
                <p:nvPr/>
              </p:nvSpPr>
              <p:spPr>
                <a:xfrm>
                  <a:off x="-457200" y="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Arc 170"/>
                <p:cNvSpPr/>
                <p:nvPr/>
              </p:nvSpPr>
              <p:spPr>
                <a:xfrm>
                  <a:off x="-457200" y="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Arc 171"/>
                <p:cNvSpPr/>
                <p:nvPr/>
              </p:nvSpPr>
              <p:spPr>
                <a:xfrm>
                  <a:off x="-457200" y="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>
                  <a:off x="-457200" y="45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Arc 173"/>
                <p:cNvSpPr/>
                <p:nvPr/>
              </p:nvSpPr>
              <p:spPr>
                <a:xfrm>
                  <a:off x="-457200" y="60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>
                  <a:off x="-457200" y="76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Arc 175"/>
                <p:cNvSpPr/>
                <p:nvPr/>
              </p:nvSpPr>
              <p:spPr>
                <a:xfrm>
                  <a:off x="-457200" y="91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Arc 176"/>
                <p:cNvSpPr/>
                <p:nvPr/>
              </p:nvSpPr>
              <p:spPr>
                <a:xfrm>
                  <a:off x="-457200" y="106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Arc 177"/>
                <p:cNvSpPr/>
                <p:nvPr/>
              </p:nvSpPr>
              <p:spPr>
                <a:xfrm>
                  <a:off x="-457200" y="121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Arc 178"/>
                <p:cNvSpPr/>
                <p:nvPr/>
              </p:nvSpPr>
              <p:spPr>
                <a:xfrm>
                  <a:off x="-457200" y="137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Arc 179"/>
                <p:cNvSpPr/>
                <p:nvPr/>
              </p:nvSpPr>
              <p:spPr>
                <a:xfrm>
                  <a:off x="-457200" y="152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Arc 180"/>
                <p:cNvSpPr/>
                <p:nvPr/>
              </p:nvSpPr>
              <p:spPr>
                <a:xfrm>
                  <a:off x="-457200" y="167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>
                  <a:off x="-457200" y="182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-457200" y="198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Arc 183"/>
                <p:cNvSpPr/>
                <p:nvPr/>
              </p:nvSpPr>
              <p:spPr>
                <a:xfrm>
                  <a:off x="-457200" y="213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Arc 184"/>
                <p:cNvSpPr/>
                <p:nvPr/>
              </p:nvSpPr>
              <p:spPr>
                <a:xfrm>
                  <a:off x="-457200" y="228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Arc 185"/>
                <p:cNvSpPr/>
                <p:nvPr/>
              </p:nvSpPr>
              <p:spPr>
                <a:xfrm>
                  <a:off x="-457200" y="243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Arc 186"/>
                <p:cNvSpPr/>
                <p:nvPr/>
              </p:nvSpPr>
              <p:spPr>
                <a:xfrm>
                  <a:off x="-457200" y="2590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Arc 187"/>
                <p:cNvSpPr/>
                <p:nvPr/>
              </p:nvSpPr>
              <p:spPr>
                <a:xfrm>
                  <a:off x="-457200" y="2743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Arc 188"/>
                <p:cNvSpPr/>
                <p:nvPr/>
              </p:nvSpPr>
              <p:spPr>
                <a:xfrm>
                  <a:off x="-457200" y="2895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Arc 189"/>
                <p:cNvSpPr/>
                <p:nvPr/>
              </p:nvSpPr>
              <p:spPr>
                <a:xfrm>
                  <a:off x="-457200" y="3048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Arc 190"/>
                <p:cNvSpPr/>
                <p:nvPr/>
              </p:nvSpPr>
              <p:spPr>
                <a:xfrm>
                  <a:off x="-457200" y="3200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Arc 191"/>
                <p:cNvSpPr/>
                <p:nvPr/>
              </p:nvSpPr>
              <p:spPr>
                <a:xfrm>
                  <a:off x="-457200" y="3352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Arc 192"/>
                <p:cNvSpPr/>
                <p:nvPr/>
              </p:nvSpPr>
              <p:spPr>
                <a:xfrm>
                  <a:off x="-457200" y="3505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Arc 193"/>
                <p:cNvSpPr/>
                <p:nvPr/>
              </p:nvSpPr>
              <p:spPr>
                <a:xfrm>
                  <a:off x="-457200" y="3657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Arc 194"/>
                <p:cNvSpPr/>
                <p:nvPr/>
              </p:nvSpPr>
              <p:spPr>
                <a:xfrm>
                  <a:off x="-457200" y="3810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Arc 195"/>
                <p:cNvSpPr/>
                <p:nvPr/>
              </p:nvSpPr>
              <p:spPr>
                <a:xfrm>
                  <a:off x="-457200" y="396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Arc 196"/>
                <p:cNvSpPr/>
                <p:nvPr/>
              </p:nvSpPr>
              <p:spPr>
                <a:xfrm>
                  <a:off x="-457200" y="411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97"/>
                <p:cNvSpPr/>
                <p:nvPr/>
              </p:nvSpPr>
              <p:spPr>
                <a:xfrm>
                  <a:off x="-457200" y="426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Arc 198"/>
                <p:cNvSpPr/>
                <p:nvPr/>
              </p:nvSpPr>
              <p:spPr>
                <a:xfrm>
                  <a:off x="-457200" y="441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99"/>
                <p:cNvSpPr/>
                <p:nvPr/>
              </p:nvSpPr>
              <p:spPr>
                <a:xfrm>
                  <a:off x="-457200" y="457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>
                  <a:off x="-457200" y="472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>
                  <a:off x="-457200" y="487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>
                  <a:off x="-457200" y="502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>
                  <a:off x="-457200" y="518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>
                  <a:off x="-457200" y="533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>
                  <a:off x="-457200" y="548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>
                  <a:off x="-457200" y="563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>
                  <a:off x="-457200" y="579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>
                  <a:off x="-457200" y="594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>
                  <a:off x="-457200" y="609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Arc 210"/>
                <p:cNvSpPr/>
                <p:nvPr/>
              </p:nvSpPr>
              <p:spPr>
                <a:xfrm>
                  <a:off x="-457200" y="624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/>
                <p:cNvSpPr/>
                <p:nvPr/>
              </p:nvSpPr>
              <p:spPr>
                <a:xfrm flipH="1">
                  <a:off x="8686800" y="1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H="1">
                  <a:off x="8686800" y="16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H="1">
                  <a:off x="8686800" y="31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Arc 130"/>
                <p:cNvSpPr/>
                <p:nvPr/>
              </p:nvSpPr>
              <p:spPr>
                <a:xfrm flipH="1">
                  <a:off x="8686800" y="47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H="1">
                  <a:off x="8686800" y="62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flipH="1">
                  <a:off x="8686800" y="77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H="1">
                  <a:off x="8686800" y="92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Arc 134"/>
                <p:cNvSpPr/>
                <p:nvPr/>
              </p:nvSpPr>
              <p:spPr>
                <a:xfrm flipH="1">
                  <a:off x="8686800" y="107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H="1">
                  <a:off x="8686800" y="123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H="1">
                  <a:off x="8686800" y="138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Arc 137"/>
                <p:cNvSpPr/>
                <p:nvPr/>
              </p:nvSpPr>
              <p:spPr>
                <a:xfrm flipH="1">
                  <a:off x="8686800" y="153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H="1">
                  <a:off x="8686800" y="168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Arc 139"/>
                <p:cNvSpPr/>
                <p:nvPr/>
              </p:nvSpPr>
              <p:spPr>
                <a:xfrm flipH="1">
                  <a:off x="8686800" y="184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H="1">
                  <a:off x="8686800" y="199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41"/>
                <p:cNvSpPr/>
                <p:nvPr/>
              </p:nvSpPr>
              <p:spPr>
                <a:xfrm flipH="1">
                  <a:off x="8686800" y="214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H="1">
                  <a:off x="8686800" y="229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43"/>
                <p:cNvSpPr/>
                <p:nvPr/>
              </p:nvSpPr>
              <p:spPr>
                <a:xfrm flipH="1">
                  <a:off x="8686800" y="245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Arc 144"/>
                <p:cNvSpPr/>
                <p:nvPr/>
              </p:nvSpPr>
              <p:spPr>
                <a:xfrm flipH="1">
                  <a:off x="8686800" y="2603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Arc 145"/>
                <p:cNvSpPr/>
                <p:nvPr/>
              </p:nvSpPr>
              <p:spPr>
                <a:xfrm flipH="1">
                  <a:off x="8686800" y="2756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Arc 146"/>
                <p:cNvSpPr/>
                <p:nvPr/>
              </p:nvSpPr>
              <p:spPr>
                <a:xfrm flipH="1">
                  <a:off x="8686800" y="2908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H="1">
                  <a:off x="8686800" y="3060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Arc 148"/>
                <p:cNvSpPr/>
                <p:nvPr/>
              </p:nvSpPr>
              <p:spPr>
                <a:xfrm flipH="1">
                  <a:off x="8686800" y="3213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H="1">
                  <a:off x="8686800" y="3365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Arc 150"/>
                <p:cNvSpPr/>
                <p:nvPr/>
              </p:nvSpPr>
              <p:spPr>
                <a:xfrm flipH="1">
                  <a:off x="8686800" y="3518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Arc 151"/>
                <p:cNvSpPr/>
                <p:nvPr/>
              </p:nvSpPr>
              <p:spPr>
                <a:xfrm flipH="1">
                  <a:off x="8686800" y="3670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Arc 152"/>
                <p:cNvSpPr/>
                <p:nvPr/>
              </p:nvSpPr>
              <p:spPr>
                <a:xfrm flipH="1">
                  <a:off x="8686800" y="382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H="1">
                  <a:off x="8686800" y="397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/>
                <p:cNvSpPr/>
                <p:nvPr/>
              </p:nvSpPr>
              <p:spPr>
                <a:xfrm flipH="1">
                  <a:off x="8686800" y="412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H="1">
                  <a:off x="8686800" y="428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H="1">
                  <a:off x="8686800" y="443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H="1">
                  <a:off x="8686800" y="458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Arc 158"/>
                <p:cNvSpPr/>
                <p:nvPr/>
              </p:nvSpPr>
              <p:spPr>
                <a:xfrm flipH="1">
                  <a:off x="8686800" y="473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H="1">
                  <a:off x="8686800" y="488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Arc 160"/>
                <p:cNvSpPr/>
                <p:nvPr/>
              </p:nvSpPr>
              <p:spPr>
                <a:xfrm flipH="1">
                  <a:off x="8686800" y="504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H="1">
                  <a:off x="8686800" y="519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Arc 162"/>
                <p:cNvSpPr/>
                <p:nvPr/>
              </p:nvSpPr>
              <p:spPr>
                <a:xfrm flipH="1">
                  <a:off x="8686800" y="534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/>
                <p:cNvSpPr/>
                <p:nvPr/>
              </p:nvSpPr>
              <p:spPr>
                <a:xfrm flipH="1">
                  <a:off x="8686800" y="549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Arc 164"/>
                <p:cNvSpPr/>
                <p:nvPr/>
              </p:nvSpPr>
              <p:spPr>
                <a:xfrm flipH="1">
                  <a:off x="8686800" y="565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Arc 165"/>
                <p:cNvSpPr/>
                <p:nvPr/>
              </p:nvSpPr>
              <p:spPr>
                <a:xfrm flipH="1">
                  <a:off x="8686800" y="580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Arc 166"/>
                <p:cNvSpPr/>
                <p:nvPr/>
              </p:nvSpPr>
              <p:spPr>
                <a:xfrm flipH="1">
                  <a:off x="8686800" y="595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H="1">
                  <a:off x="8686800" y="610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Arc 168"/>
                <p:cNvSpPr/>
                <p:nvPr/>
              </p:nvSpPr>
              <p:spPr>
                <a:xfrm flipH="1">
                  <a:off x="8686800" y="626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0"/>
              <p:cNvGrpSpPr/>
              <p:nvPr/>
            </p:nvGrpSpPr>
            <p:grpSpPr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/>
                <p:cNvSpPr/>
                <p:nvPr/>
              </p:nvSpPr>
              <p:spPr>
                <a:xfrm rot="5400000">
                  <a:off x="609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400000">
                  <a:off x="594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400000">
                  <a:off x="563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5400000">
                  <a:off x="548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5400000">
                  <a:off x="533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5400000">
                  <a:off x="518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5400000">
                  <a:off x="502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5400000">
                  <a:off x="487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5400000">
                  <a:off x="472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5400000">
                  <a:off x="457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5400000">
                  <a:off x="441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5400000">
                  <a:off x="426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5400000">
                  <a:off x="411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5400000">
                  <a:off x="396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5400000">
                  <a:off x="381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rot="5400000">
                  <a:off x="365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rot="5400000">
                  <a:off x="350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rot="5400000">
                  <a:off x="335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rot="5400000">
                  <a:off x="320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rot="5400000">
                  <a:off x="304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rot="5400000">
                  <a:off x="289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rot="5400000">
                  <a:off x="274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rot="5400000">
                  <a:off x="259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rot="5400000">
                  <a:off x="243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rot="5400000">
                  <a:off x="228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rot="5400000">
                  <a:off x="213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 rot="5400000">
                  <a:off x="198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rot="5400000">
                  <a:off x="182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 rot="5400000">
                  <a:off x="167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152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 rot="5400000">
                  <a:off x="137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rot="5400000">
                  <a:off x="121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400000">
                  <a:off x="106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rot="5400000">
                  <a:off x="91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Arc 104"/>
                <p:cNvSpPr/>
                <p:nvPr/>
              </p:nvSpPr>
              <p:spPr>
                <a:xfrm rot="5400000">
                  <a:off x="76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5400000">
                  <a:off x="60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rot="5400000">
                  <a:off x="45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Arc 107"/>
                <p:cNvSpPr/>
                <p:nvPr/>
              </p:nvSpPr>
              <p:spPr>
                <a:xfrm rot="5400000">
                  <a:off x="30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rot="5400000">
                  <a:off x="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Arc 109"/>
                <p:cNvSpPr/>
                <p:nvPr/>
              </p:nvSpPr>
              <p:spPr>
                <a:xfrm rot="5400000">
                  <a:off x="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rot="5400000">
                  <a:off x="-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rot="5400000">
                  <a:off x="838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rot="5400000">
                  <a:off x="822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rot="5400000">
                  <a:off x="807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rot="5400000">
                  <a:off x="792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rot="5400000">
                  <a:off x="777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Arc 116"/>
                <p:cNvSpPr/>
                <p:nvPr/>
              </p:nvSpPr>
              <p:spPr>
                <a:xfrm rot="5400000">
                  <a:off x="762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rot="5400000">
                  <a:off x="746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Arc 118"/>
                <p:cNvSpPr/>
                <p:nvPr/>
              </p:nvSpPr>
              <p:spPr>
                <a:xfrm rot="5400000">
                  <a:off x="731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rot="5400000">
                  <a:off x="716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rot="5400000">
                  <a:off x="701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rot="5400000">
                  <a:off x="685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Arc 122"/>
                <p:cNvSpPr/>
                <p:nvPr/>
              </p:nvSpPr>
              <p:spPr>
                <a:xfrm rot="5400000">
                  <a:off x="670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rot="5400000">
                  <a:off x="655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Arc 124"/>
                <p:cNvSpPr/>
                <p:nvPr/>
              </p:nvSpPr>
              <p:spPr>
                <a:xfrm rot="5400000">
                  <a:off x="640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rot="5400000">
                  <a:off x="624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4" name="Group 11"/>
              <p:cNvGrpSpPr/>
              <p:nvPr/>
            </p:nvGrpSpPr>
            <p:grpSpPr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5400000">
                  <a:off x="624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400000">
                  <a:off x="609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400000">
                  <a:off x="594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400000">
                  <a:off x="579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400000">
                  <a:off x="563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5400000">
                  <a:off x="548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5400000">
                  <a:off x="533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5400000">
                  <a:off x="518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5400000">
                  <a:off x="502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5400000">
                  <a:off x="487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5400000">
                  <a:off x="472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5400000">
                  <a:off x="457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5400000">
                  <a:off x="441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5400000">
                  <a:off x="426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5400000">
                  <a:off x="411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5400000">
                  <a:off x="396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 rot="5400000">
                  <a:off x="381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400000">
                  <a:off x="365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400000">
                  <a:off x="350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/>
                <p:cNvSpPr/>
                <p:nvPr/>
              </p:nvSpPr>
              <p:spPr>
                <a:xfrm rot="5400000">
                  <a:off x="335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5400000">
                  <a:off x="320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04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400000">
                  <a:off x="289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5400000">
                  <a:off x="274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5400000">
                  <a:off x="259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rot="5400000">
                  <a:off x="243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 rot="5400000">
                  <a:off x="228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5400000">
                  <a:off x="213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198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5400000">
                  <a:off x="182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 rot="5400000">
                  <a:off x="167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rot="5400000">
                  <a:off x="152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rot="5400000">
                  <a:off x="137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rot="5400000">
                  <a:off x="121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rot="5400000">
                  <a:off x="106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rot="5400000">
                  <a:off x="91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5400000">
                  <a:off x="76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400000">
                  <a:off x="60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5400000">
                  <a:off x="45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 rot="5400000">
                  <a:off x="30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5400000">
                  <a:off x="15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 rot="5400000">
                  <a:off x="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400000">
                  <a:off x="853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400000">
                  <a:off x="838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5400000">
                  <a:off x="822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 rot="5400000">
                  <a:off x="807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 rot="5400000">
                  <a:off x="792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5400000">
                  <a:off x="777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 rot="5400000">
                  <a:off x="762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rot="5400000">
                  <a:off x="746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400000">
                  <a:off x="731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5400000">
                  <a:off x="716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5400000">
                  <a:off x="701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 rot="5400000">
                  <a:off x="685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670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5400000">
                  <a:off x="655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5400000">
                  <a:off x="640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2" name="Rectangle 211"/>
            <p:cNvSpPr/>
            <p:nvPr userDrawn="1"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 userDrawn="1"/>
          </p:nvSpPr>
          <p:spPr>
            <a:xfrm>
              <a:off x="876300" y="828675"/>
              <a:ext cx="7391400" cy="5200650"/>
            </a:xfrm>
            <a:prstGeom prst="rect">
              <a:avLst/>
            </a:prstGeom>
            <a:solidFill>
              <a:schemeClr val="bg1"/>
            </a:solidFill>
            <a:ln w="6350" cap="rnd" cmpd="sng" algn="ctr">
              <a:noFill/>
              <a:prstDash val="solid"/>
            </a:ln>
            <a:effectLst>
              <a:outerShdw blurRad="254000" algn="tl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8803"/>
            <a:ext cx="7162800" cy="403859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2804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804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		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0.liveinternet.ru/images/attach/c/1/49/655/49655276_vonlaue600w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428868"/>
            <a:ext cx="8143932" cy="2571768"/>
          </a:xfrm>
        </p:spPr>
        <p:txBody>
          <a:bodyPr>
            <a:no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«ОБЩЕУЧЕБНЫЕ  УМЕНИЯ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 НАВЫКИ   -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НЕОБХОДИМОЕ   УСЛОВИЕ  УСПЕШНОГО  ОБУЧЕНИЯ»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400800" cy="642942"/>
          </a:xfrm>
        </p:spPr>
        <p:txBody>
          <a:bodyPr>
            <a:normAutofit/>
          </a:bodyPr>
          <a:lstStyle/>
          <a:p>
            <a:endParaRPr lang="ru-RU" sz="2800" i="1" dirty="0" smtClean="0"/>
          </a:p>
          <a:p>
            <a:endParaRPr lang="ru-RU" sz="2800" i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4786346" cy="37576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«ОБРАЗОВАНИЕ  ЕСТЬ  ТО, ЧТО  ОСТАЁТСЯ,  КОГДА ВСЁ  ВЫУЧЕННОЕ  УЖЕ  ЗАБЫТО»</a:t>
            </a:r>
          </a:p>
          <a:p>
            <a:pPr algn="ctr">
              <a:buNone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528638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 ЛАУЭ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Картинка 1 из 6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785794"/>
            <a:ext cx="3643338" cy="51495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ОБЩЕУЧЕБНЫЕ УМЕНИЯ И НАВЫКИ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82296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9784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Классификация общеобразовательных умений и навыков (по Н. А. Лошкарёвой)</a:t>
            </a:r>
            <a:endParaRPr lang="ru-RU" sz="3200" dirty="0">
              <a:ln w="2857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57158" y="928670"/>
            <a:ext cx="357190" cy="5929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Ч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Ц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Ы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714348" y="1357298"/>
            <a:ext cx="1143027" cy="123815"/>
          </a:xfrm>
          <a:prstGeom prst="rightArrow">
            <a:avLst>
              <a:gd name="adj1" fmla="val 50000"/>
              <a:gd name="adj2" fmla="val 16315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14348" y="2214554"/>
            <a:ext cx="1143027" cy="123815"/>
          </a:xfrm>
          <a:prstGeom prst="rightArrow">
            <a:avLst>
              <a:gd name="adj1" fmla="val 50000"/>
              <a:gd name="adj2" fmla="val 16315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14348" y="3071810"/>
            <a:ext cx="1143027" cy="123815"/>
          </a:xfrm>
          <a:prstGeom prst="rightArrow">
            <a:avLst>
              <a:gd name="adj1" fmla="val 50000"/>
              <a:gd name="adj2" fmla="val 16315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714348" y="3857628"/>
            <a:ext cx="1143027" cy="123815"/>
          </a:xfrm>
          <a:prstGeom prst="rightArrow">
            <a:avLst>
              <a:gd name="adj1" fmla="val 50000"/>
              <a:gd name="adj2" fmla="val 16315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714348" y="4786322"/>
            <a:ext cx="1143027" cy="123815"/>
          </a:xfrm>
          <a:prstGeom prst="rightArrow">
            <a:avLst>
              <a:gd name="adj1" fmla="val 50000"/>
              <a:gd name="adj2" fmla="val 16315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714348" y="5857892"/>
            <a:ext cx="1143027" cy="123815"/>
          </a:xfrm>
          <a:prstGeom prst="rightArrow">
            <a:avLst>
              <a:gd name="adj1" fmla="val 50000"/>
              <a:gd name="adj2" fmla="val 16315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28794" y="1214422"/>
            <a:ext cx="47863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рабочего места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2000240"/>
            <a:ext cx="7140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правил гигиены, учебного труда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3" y="2857496"/>
            <a:ext cx="60479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Принятие учебной цели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8794" y="3714752"/>
            <a:ext cx="64851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способов деятельности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8794" y="4643446"/>
            <a:ext cx="5537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консультантом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5643578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организации  рабочего труда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</p:spPr>
        <p:txBody>
          <a:bodyPr>
            <a:noAutofit/>
          </a:bodyPr>
          <a:lstStyle/>
          <a:p>
            <a:pPr algn="ctr"/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Сводная таблица конкретных ОУУН, которые должны владеть учащиеся школы</a:t>
            </a:r>
            <a:endParaRPr lang="ru-RU" sz="3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142984"/>
          <a:ext cx="8143932" cy="5501640"/>
        </p:xfrm>
        <a:graphic>
          <a:graphicData uri="http://schemas.openxmlformats.org/drawingml/2006/table">
            <a:tbl>
              <a:tblPr/>
              <a:tblGrid>
                <a:gridCol w="2786082"/>
                <a:gridCol w="2578935"/>
                <a:gridCol w="2778915"/>
              </a:tblGrid>
              <a:tr h="32028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Учебно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– организационные умения и навыки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класс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 класс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5 класс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Правильно пользоваться  учебными принадлежностями, понимать учебную задачу, учиться работать в заданном темпе.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Готовить рабочее место для учебных занятий и труда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Calibri"/>
                          <a:ea typeface="Calibri"/>
                          <a:cs typeface="Times New Roman"/>
                        </a:rPr>
                        <a:t>Самостоятельно составлять  режим учебной работы с учетом степени трудности предметов.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Проверять работу по образцу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Самостоятельно выполнять основные правила гигиены, учебного труда, режим дня.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Использовать наиболее рациональные способы выполнения того или иного учебного задания, предварительно показанного учителем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Calibri"/>
                          <a:ea typeface="Calibri"/>
                          <a:cs typeface="Times New Roman"/>
                        </a:rPr>
                        <a:t>Соблюдать правильную осанку.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Работать в заданном темпе.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Осваивать разные способы контроля хода и результатов выполнения учебных заданий.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Учиться пооперационному контролю учебной работы как своей , так и одноклассника.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Уметь работать в группе учеников на уроке и вне его.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5. Оценивать учебные действия по образцу оценки учителя.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0715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Классификация общеобразовательных умений и навыков (по Н. А. Лошкаревой)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8596" y="928670"/>
            <a:ext cx="285752" cy="5929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Ч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Л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Л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Л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Ь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Ы</a:t>
            </a:r>
          </a:p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19460" name="AutoShape 4"/>
          <p:cNvCxnSpPr>
            <a:cxnSpLocks noChangeShapeType="1"/>
          </p:cNvCxnSpPr>
          <p:nvPr/>
        </p:nvCxnSpPr>
        <p:spPr bwMode="auto">
          <a:xfrm rot="16200000" flipH="1">
            <a:off x="-571538" y="3929066"/>
            <a:ext cx="4572034" cy="1"/>
          </a:xfrm>
          <a:prstGeom prst="straightConnector1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/>
          </a:ln>
        </p:spPr>
      </p:cxnSp>
      <p:cxnSp>
        <p:nvCxnSpPr>
          <p:cNvPr id="19461" name="AutoShape 5"/>
          <p:cNvCxnSpPr>
            <a:cxnSpLocks noChangeShapeType="1"/>
          </p:cNvCxnSpPr>
          <p:nvPr/>
        </p:nvCxnSpPr>
        <p:spPr bwMode="auto">
          <a:xfrm>
            <a:off x="1714480" y="2000240"/>
            <a:ext cx="485775" cy="0"/>
          </a:xfrm>
          <a:prstGeom prst="straightConnector1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8" name="AutoShape 5"/>
          <p:cNvCxnSpPr>
            <a:cxnSpLocks noChangeShapeType="1"/>
          </p:cNvCxnSpPr>
          <p:nvPr/>
        </p:nvCxnSpPr>
        <p:spPr bwMode="auto">
          <a:xfrm>
            <a:off x="1714480" y="2571744"/>
            <a:ext cx="485775" cy="0"/>
          </a:xfrm>
          <a:prstGeom prst="straightConnector1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1714480" y="3143248"/>
            <a:ext cx="485775" cy="0"/>
          </a:xfrm>
          <a:prstGeom prst="straightConnector1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1714480" y="3714752"/>
            <a:ext cx="485775" cy="0"/>
          </a:xfrm>
          <a:prstGeom prst="straightConnector1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11" name="AutoShape 5"/>
          <p:cNvCxnSpPr>
            <a:cxnSpLocks noChangeShapeType="1"/>
          </p:cNvCxnSpPr>
          <p:nvPr/>
        </p:nvCxnSpPr>
        <p:spPr bwMode="auto">
          <a:xfrm>
            <a:off x="1714480" y="4286256"/>
            <a:ext cx="485775" cy="0"/>
          </a:xfrm>
          <a:prstGeom prst="straightConnector1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12" name="AutoShape 5"/>
          <p:cNvCxnSpPr>
            <a:cxnSpLocks noChangeShapeType="1"/>
          </p:cNvCxnSpPr>
          <p:nvPr/>
        </p:nvCxnSpPr>
        <p:spPr bwMode="auto">
          <a:xfrm>
            <a:off x="1714480" y="4857760"/>
            <a:ext cx="485775" cy="0"/>
          </a:xfrm>
          <a:prstGeom prst="straightConnector1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13" name="AutoShape 5"/>
          <p:cNvCxnSpPr>
            <a:cxnSpLocks noChangeShapeType="1"/>
          </p:cNvCxnSpPr>
          <p:nvPr/>
        </p:nvCxnSpPr>
        <p:spPr bwMode="auto">
          <a:xfrm>
            <a:off x="1714480" y="5500702"/>
            <a:ext cx="485775" cy="0"/>
          </a:xfrm>
          <a:prstGeom prst="straightConnector1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>
            <a:off x="1714480" y="6215082"/>
            <a:ext cx="485775" cy="0"/>
          </a:xfrm>
          <a:prstGeom prst="straightConnector1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 type="triangle" w="med" len="med"/>
          </a:ln>
        </p:spPr>
      </p:cxnSp>
      <p:sp>
        <p:nvSpPr>
          <p:cNvPr id="17" name="TextBox 16"/>
          <p:cNvSpPr txBox="1"/>
          <p:nvPr/>
        </p:nvSpPr>
        <p:spPr>
          <a:xfrm>
            <a:off x="2285984" y="1857364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984" y="2357430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5984" y="3000372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систематизация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5984" y="3571876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обобщение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5984" y="4143380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абстрагирование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5984" y="4714884"/>
            <a:ext cx="646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моделирование, мысленный эксперимент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5984" y="5357826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5984" y="6000768"/>
            <a:ext cx="6541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причинно – следственные связи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4480" y="1357298"/>
            <a:ext cx="6715172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овладение приёмами умственной деятельности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Прямая со стрелкой 26"/>
          <p:cNvCxnSpPr>
            <a:stCxn id="25" idx="1"/>
          </p:cNvCxnSpPr>
          <p:nvPr/>
        </p:nvCxnSpPr>
        <p:spPr bwMode="auto">
          <a:xfrm rot="10800000" flipV="1">
            <a:off x="642910" y="1557352"/>
            <a:ext cx="1071570" cy="14259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Учебно</a:t>
            </a:r>
            <a:r>
              <a:rPr lang="ru-RU" b="1" dirty="0" smtClean="0"/>
              <a:t>- информационные умения и навыки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428736"/>
          <a:ext cx="8643998" cy="4834128"/>
        </p:xfrm>
        <a:graphic>
          <a:graphicData uri="http://schemas.openxmlformats.org/drawingml/2006/table">
            <a:tbl>
              <a:tblPr/>
              <a:tblGrid>
                <a:gridCol w="4214842"/>
                <a:gridCol w="4429156"/>
              </a:tblGrid>
              <a:tr h="83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класс</a:t>
                      </a:r>
                      <a:endParaRPr lang="ru-RU" sz="24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класс</a:t>
                      </a:r>
                      <a:endParaRPr lang="ru-RU" sz="24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52" marR="54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Читать целыми словами., темп вслух 50 слов в минуту.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Соблюдать ударения, паузы, интонацию конца предложения.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Находить тексты в оглавлении, пользоваться заданиями и вопросами.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Слушать рассказ, объяснения учителя, пересказывать содержание телепередач и давать им простейшую оценку.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Уметь самостоятельно знакомиться с детской книгой, по иллюстрации составлять представление о примерном содержании книги, учиться проводить несложный ремонт книги.</a:t>
                      </a:r>
                    </a:p>
                  </a:txBody>
                  <a:tcPr marL="54952" marR="54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Читать в соответствии с литературными нормами.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Пользоваться разными видами чтения: сплошным, выборочным, комментированным, чтением по ролям.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Темп чтения 120 слов в минуту.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Самостоятельно обращаться  к вопросам учебника, уметь работать со словарем.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Пользоваться картотеками, справочной литературой, ориентироваться в каталожной карточке.</a:t>
                      </a:r>
                    </a:p>
                    <a:p>
                      <a:pPr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ru-RU" sz="1900" dirty="0">
                          <a:latin typeface="Calibri"/>
                          <a:ea typeface="Calibri"/>
                          <a:cs typeface="Times New Roman"/>
                        </a:rPr>
                        <a:t>Самостоятельно выбирать и читать детские книги.</a:t>
                      </a:r>
                    </a:p>
                  </a:txBody>
                  <a:tcPr marL="54952" marR="54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11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коммуникативные умения и навыки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647444"/>
          <a:ext cx="8715436" cy="4779264"/>
        </p:xfrm>
        <a:graphic>
          <a:graphicData uri="http://schemas.openxmlformats.org/drawingml/2006/table">
            <a:tbl>
              <a:tblPr/>
              <a:tblGrid>
                <a:gridCol w="4357718"/>
                <a:gridCol w="435771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класс</a:t>
                      </a:r>
                      <a:endParaRPr lang="ru-RU" sz="20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класс</a:t>
                      </a:r>
                      <a:endParaRPr lang="ru-RU" sz="20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 Формулировать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вопрос к </a:t>
                      </a: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картинке,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предложению, слову.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 Подробно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пересказывать содержание сказки, рассказа, условия и ход решения задачи.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 Связно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передавать содержание детской телепередачи.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 Осваивать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основные виды письменных работ: списывание, запись под диктовку, изложение текста, сочинение, рассказа…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 Темп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письма к концу года- 25 знаков в минуту.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 Ставить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вопросы к тексту учебника, рассказу учителя.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 Учиться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связно отвечать по плану.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 Учиться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сжато пересказывать содержание прочитанного, кратко передавать свои впечатления о просмотренном детском фильме.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 Освоить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новые виды письменных работ: письмо товарищу, дневниковые записи.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="0" dirty="0" smtClean="0">
                          <a:latin typeface="Calibri"/>
                          <a:ea typeface="Calibri"/>
                          <a:cs typeface="Times New Roman"/>
                        </a:rPr>
                        <a:t> Темп </a:t>
                      </a:r>
                      <a:r>
                        <a:rPr lang="ru-RU" sz="2200" b="0" dirty="0">
                          <a:latin typeface="Calibri"/>
                          <a:ea typeface="Calibri"/>
                          <a:cs typeface="Times New Roman"/>
                        </a:rPr>
                        <a:t>письма 50 знаков в минуту.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ljyaeva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Стандартная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1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50">
  <a:themeElements>
    <a:clrScheme name="Тема Office 1">
      <a:dk1>
        <a:srgbClr val="1D4337"/>
      </a:dk1>
      <a:lt1>
        <a:srgbClr val="DDFFDD"/>
      </a:lt1>
      <a:dk2>
        <a:srgbClr val="1D4944"/>
      </a:dk2>
      <a:lt2>
        <a:srgbClr val="220011"/>
      </a:lt2>
      <a:accent1>
        <a:srgbClr val="71AD49"/>
      </a:accent1>
      <a:accent2>
        <a:srgbClr val="15692B"/>
      </a:accent2>
      <a:accent3>
        <a:srgbClr val="EBFFEB"/>
      </a:accent3>
      <a:accent4>
        <a:srgbClr val="17382D"/>
      </a:accent4>
      <a:accent5>
        <a:srgbClr val="BBD3B1"/>
      </a:accent5>
      <a:accent6>
        <a:srgbClr val="125E26"/>
      </a:accent6>
      <a:hlink>
        <a:srgbClr val="7A8E32"/>
      </a:hlink>
      <a:folHlink>
        <a:srgbClr val="DFE34F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1D4337"/>
        </a:dk1>
        <a:lt1>
          <a:srgbClr val="DDFFDD"/>
        </a:lt1>
        <a:dk2>
          <a:srgbClr val="1D4944"/>
        </a:dk2>
        <a:lt2>
          <a:srgbClr val="220011"/>
        </a:lt2>
        <a:accent1>
          <a:srgbClr val="71AD49"/>
        </a:accent1>
        <a:accent2>
          <a:srgbClr val="15692B"/>
        </a:accent2>
        <a:accent3>
          <a:srgbClr val="EBFFEB"/>
        </a:accent3>
        <a:accent4>
          <a:srgbClr val="17382D"/>
        </a:accent4>
        <a:accent5>
          <a:srgbClr val="BBD3B1"/>
        </a:accent5>
        <a:accent6>
          <a:srgbClr val="125E26"/>
        </a:accent6>
        <a:hlink>
          <a:srgbClr val="7A8E32"/>
        </a:hlink>
        <a:folHlink>
          <a:srgbClr val="DFE3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57">
  <a:themeElements>
    <a:clrScheme name="pl-Conclusion6 1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2D8A"/>
      </a:accent6>
      <a:hlink>
        <a:srgbClr val="F15D5F"/>
      </a:hlink>
      <a:folHlink>
        <a:srgbClr val="909090"/>
      </a:folHlink>
    </a:clrScheme>
    <a:fontScheme name="pl-Conclusion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Conclusion6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26">
  <a:themeElements>
    <a:clrScheme name="Тема Offic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115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valjyaeva</Template>
  <TotalTime>35</TotalTime>
  <Words>578</Words>
  <Application>Microsoft Office PowerPoint</Application>
  <PresentationFormat>Экран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valjyaeva</vt:lpstr>
      <vt:lpstr>Тема111</vt:lpstr>
      <vt:lpstr>Тема50</vt:lpstr>
      <vt:lpstr>Тема57</vt:lpstr>
      <vt:lpstr>Тема26</vt:lpstr>
      <vt:lpstr>Тема115</vt:lpstr>
      <vt:lpstr>«ОБЩЕУЧЕБНЫЕ  УМЕНИЯ  И  НАВЫКИ   - НЕОБХОДИМОЕ   УСЛОВИЕ  УСПЕШНОГО  ОБУЧЕНИЯ»</vt:lpstr>
      <vt:lpstr>Слайд 2</vt:lpstr>
      <vt:lpstr>ОБЩЕУЧЕБНЫЕ УМЕНИЯ И НАВЫКИ</vt:lpstr>
      <vt:lpstr>Классификация общеобразовательных умений и навыков (по Н. А. Лошкарёвой)</vt:lpstr>
      <vt:lpstr>Сводная таблица конкретных ОУУН, которые должны владеть учащиеся школы</vt:lpstr>
      <vt:lpstr>Слайд 6</vt:lpstr>
      <vt:lpstr>Учебно- информационные умения и навыки</vt:lpstr>
      <vt:lpstr>Учебно- коммуникативные умения и навыки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«ОБЩЕУЧЕБНЫЕ  УМЕНИЯ  И  НАВЫКИ   - НЕОБХОДИМОЕ   УСЛОВИЕ  УСПЕШНОГО  ОБУЧЕНИЯ»</dc:title>
  <dc:creator>Admin</dc:creator>
  <cp:lastModifiedBy>Admin</cp:lastModifiedBy>
  <cp:revision>4</cp:revision>
  <dcterms:created xsi:type="dcterms:W3CDTF">2012-05-15T16:42:19Z</dcterms:created>
  <dcterms:modified xsi:type="dcterms:W3CDTF">2012-05-16T11:28:03Z</dcterms:modified>
</cp:coreProperties>
</file>