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94" r:id="rId3"/>
    <p:sldId id="292" r:id="rId4"/>
    <p:sldId id="269" r:id="rId5"/>
    <p:sldId id="296" r:id="rId6"/>
    <p:sldId id="287" r:id="rId7"/>
    <p:sldId id="290" r:id="rId8"/>
    <p:sldId id="291" r:id="rId9"/>
    <p:sldId id="285" r:id="rId10"/>
    <p:sldId id="281" r:id="rId11"/>
    <p:sldId id="270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FA01A-23B6-4BE4-86A7-EC93F1119416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4F03-4DAE-41A4-8B59-915A226F2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D06BE-ADA8-45C1-8BA7-ED00118A384F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3200" i="1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6A876-B994-44C3-9AE9-B52A4C4BB990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C0882-476D-4C93-9DCB-B9A5991EA72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0EDCB-5D97-48E1-8563-A21C3E2803E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C29DB-6B1B-4BBC-83F7-8D3447E5229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1D99A-64CC-4B18-B84B-1133A24B00F4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A690B6-AD5E-4627-A6DD-039561289F3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2CE6D7-1CD5-44C9-BB42-B86B44672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futur.ru/wp-content/uploads/2009/09/332778967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16058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3300"/>
                </a:solidFill>
              </a:rPr>
              <a:t>Собрание  </a:t>
            </a:r>
            <a:r>
              <a:rPr lang="ru-RU" sz="4400" b="1" dirty="0">
                <a:solidFill>
                  <a:srgbClr val="FF3300"/>
                </a:solidFill>
              </a:rPr>
              <a:t/>
            </a:r>
            <a:br>
              <a:rPr lang="ru-RU" sz="4400" b="1" dirty="0">
                <a:solidFill>
                  <a:srgbClr val="FF3300"/>
                </a:solidFill>
              </a:rPr>
            </a:br>
            <a:r>
              <a:rPr lang="ru-RU" sz="4400" b="1" dirty="0">
                <a:solidFill>
                  <a:srgbClr val="FF3300"/>
                </a:solidFill>
              </a:rPr>
              <a:t>родителей будущих </a:t>
            </a:r>
            <a:r>
              <a:rPr lang="ru-RU" sz="4400" b="1" dirty="0" smtClean="0">
                <a:solidFill>
                  <a:srgbClr val="FF3300"/>
                </a:solidFill>
              </a:rPr>
              <a:t>первоклассников</a:t>
            </a:r>
            <a:endParaRPr lang="ru-RU" sz="4400" b="1" dirty="0">
              <a:solidFill>
                <a:srgbClr val="FF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2" y="3071810"/>
            <a:ext cx="4176712" cy="295275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4800" b="1" dirty="0" smtClean="0">
                <a:solidFill>
                  <a:srgbClr val="0070C0"/>
                </a:solidFill>
              </a:rPr>
              <a:t>25 </a:t>
            </a:r>
            <a:r>
              <a:rPr lang="ru-RU" sz="4800" b="1" dirty="0" smtClean="0">
                <a:solidFill>
                  <a:srgbClr val="0070C0"/>
                </a:solidFill>
              </a:rPr>
              <a:t>апреля </a:t>
            </a:r>
          </a:p>
          <a:p>
            <a:pPr algn="ctr">
              <a:lnSpc>
                <a:spcPct val="80000"/>
              </a:lnSpc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4800" b="1" dirty="0" smtClean="0">
                <a:solidFill>
                  <a:srgbClr val="0070C0"/>
                </a:solidFill>
              </a:rPr>
              <a:t>2014 </a:t>
            </a:r>
            <a:r>
              <a:rPr lang="ru-RU" sz="4800" b="1" dirty="0" smtClean="0">
                <a:solidFill>
                  <a:srgbClr val="0070C0"/>
                </a:solidFill>
              </a:rPr>
              <a:t>года 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71744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50112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  <a:solidFill>
            <a:srgbClr val="0070C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 1 сентября 2011 года обучение осуществляется по Федеральным Государственным Образовательным  Стандартам  второго поколения.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Изменения в учебной деятельности.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Организация ВНЕУРОЧНОЙ деятельности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по направлениям:  спортивно – </a:t>
            </a:r>
            <a:r>
              <a:rPr lang="ru-RU" dirty="0" smtClean="0">
                <a:solidFill>
                  <a:schemeClr val="bg2"/>
                </a:solidFill>
              </a:rPr>
              <a:t>оздоровительное, художественно – эстетическое, </a:t>
            </a:r>
            <a:r>
              <a:rPr lang="ru-RU" dirty="0" smtClean="0">
                <a:solidFill>
                  <a:schemeClr val="bg2"/>
                </a:solidFill>
              </a:rPr>
              <a:t>интеллектуальное, проектная деятельность.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3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6" descr="MCj0435773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57166"/>
            <a:ext cx="1857380" cy="2486025"/>
          </a:xfrm>
          <a:prstGeom prst="rect">
            <a:avLst/>
          </a:prstGeom>
          <a:noFill/>
        </p:spPr>
      </p:pic>
      <p:pic>
        <p:nvPicPr>
          <p:cNvPr id="5" name="Picture 3" descr="OurNew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643554"/>
            <a:ext cx="228601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8675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6" name="Picture 2" descr="C:\Documents and Settings\Администратор\Мои документы\Мои рисунки\school25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17738"/>
            <a:ext cx="4040188" cy="3865562"/>
          </a:xfrm>
          <a:noFill/>
        </p:spPr>
      </p:pic>
      <p:sp>
        <p:nvSpPr>
          <p:cNvPr id="2867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000497" y="3214686"/>
            <a:ext cx="4714908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</a:p>
        </p:txBody>
      </p:sp>
      <p:pic>
        <p:nvPicPr>
          <p:cNvPr id="28680" name="Picture 3" descr="C:\Documents and Settings\Администратор\Мои документы\Мои рисунки\school19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500063"/>
            <a:ext cx="2500312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D60093"/>
                </a:solidFill>
              </a:rPr>
              <a:t>С какого возраста принимаются                                            дети в 1 класс?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7921625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первый класс принимаются  дети, достигшие к 1 сентября текущего года возраста не менее 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u="sng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лет 6 месяцев</a:t>
            </a:r>
            <a:r>
              <a:rPr lang="ru-RU" sz="3200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при отсутствии противопоказаний по состоянию здоровья, но не позже достижения ими возраста 8 лет.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dirty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3200" dirty="0" err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СанПиН</a:t>
            </a:r>
            <a:r>
              <a:rPr lang="ru-RU" sz="3200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2.4.2.2821-10; п. 10.1</a:t>
            </a:r>
            <a:r>
              <a:rPr lang="ru-RU" sz="3200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3600" i="1" dirty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4" name="Picture 6" descr="Картинка 523 из 12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5084763"/>
            <a:ext cx="18002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700" dirty="0" smtClean="0">
                <a:solidFill>
                  <a:srgbClr val="C00000"/>
                </a:solidFill>
              </a:rPr>
              <a:t>Документы для зачисления </a:t>
            </a:r>
          </a:p>
          <a:p>
            <a:pPr algn="ctr">
              <a:buNone/>
            </a:pPr>
            <a:r>
              <a:rPr lang="ru-RU" sz="5700" dirty="0" smtClean="0">
                <a:solidFill>
                  <a:srgbClr val="C00000"/>
                </a:solidFill>
              </a:rPr>
              <a:t>в первый класс:</a:t>
            </a:r>
          </a:p>
          <a:p>
            <a:pPr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1.Заявление о приёме в школу.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2. Копия свидетельства о рождении.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3.Копия медицинского страхового полиса</a:t>
            </a:r>
            <a:r>
              <a:rPr lang="ru-RU" sz="4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4. Копия </a:t>
            </a:r>
            <a:r>
              <a:rPr lang="ru-RU" sz="4000" dirty="0" err="1" smtClean="0"/>
              <a:t>СНИЛСа</a:t>
            </a:r>
            <a:endParaRPr lang="ru-RU" sz="4000" dirty="0" smtClean="0"/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5</a:t>
            </a:r>
            <a:r>
              <a:rPr lang="ru-RU" sz="4000" dirty="0" smtClean="0"/>
              <a:t>.Копия </a:t>
            </a:r>
            <a:r>
              <a:rPr lang="ru-RU" sz="4000" dirty="0" smtClean="0"/>
              <a:t>паспорта одного из родителей.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6</a:t>
            </a:r>
            <a:r>
              <a:rPr lang="ru-RU" sz="4000" dirty="0" smtClean="0"/>
              <a:t>. Договор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7. Согласие на обработку персональных данных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8. 2 фото 3х4</a:t>
            </a:r>
            <a:endParaRPr lang="ru-RU" sz="4000" dirty="0" smtClean="0"/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9</a:t>
            </a:r>
            <a:r>
              <a:rPr lang="ru-RU" sz="4000" dirty="0" smtClean="0"/>
              <a:t>. </a:t>
            </a:r>
            <a:r>
              <a:rPr lang="ru-RU" sz="4000" dirty="0" smtClean="0"/>
              <a:t>Медицинская карта</a:t>
            </a:r>
            <a:r>
              <a:rPr lang="ru-RU" sz="4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10. Медицинская справка</a:t>
            </a:r>
            <a:endParaRPr lang="ru-RU" sz="4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Продолжительность учебного года –</a:t>
            </a:r>
          </a:p>
          <a:p>
            <a:pPr>
              <a:buNone/>
            </a:pPr>
            <a:r>
              <a:rPr lang="ru-RU" dirty="0" smtClean="0"/>
              <a:t>              33 учебные недели.</a:t>
            </a:r>
          </a:p>
          <a:p>
            <a:r>
              <a:rPr lang="ru-RU" dirty="0" smtClean="0"/>
              <a:t>Дополнительные каникулы.  (Февраль)</a:t>
            </a:r>
          </a:p>
          <a:p>
            <a:r>
              <a:rPr lang="ru-RU" dirty="0" smtClean="0"/>
              <a:t>Занятия в первую смену с </a:t>
            </a:r>
            <a:r>
              <a:rPr lang="ru-RU" dirty="0" smtClean="0"/>
              <a:t>8ч30мин  .</a:t>
            </a:r>
            <a:endParaRPr lang="ru-RU" dirty="0" smtClean="0"/>
          </a:p>
          <a:p>
            <a:r>
              <a:rPr lang="ru-RU" dirty="0" smtClean="0"/>
              <a:t>Продолжительность уроков в 1-х классах: </a:t>
            </a: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rgbClr val="C00000"/>
                </a:solidFill>
              </a:rPr>
              <a:t>I </a:t>
            </a:r>
            <a:r>
              <a:rPr lang="ru-RU" dirty="0" smtClean="0">
                <a:solidFill>
                  <a:srgbClr val="C00000"/>
                </a:solidFill>
              </a:rPr>
              <a:t>четверть</a:t>
            </a:r>
            <a:r>
              <a:rPr lang="ru-RU" dirty="0" smtClean="0">
                <a:solidFill>
                  <a:srgbClr val="C00000"/>
                </a:solidFill>
              </a:rPr>
              <a:t>-35 </a:t>
            </a:r>
            <a:r>
              <a:rPr lang="ru-RU" dirty="0" smtClean="0">
                <a:solidFill>
                  <a:srgbClr val="C00000"/>
                </a:solidFill>
              </a:rPr>
              <a:t>минут, </a:t>
            </a:r>
            <a:r>
              <a:rPr lang="ru-RU" dirty="0" smtClean="0">
                <a:solidFill>
                  <a:srgbClr val="C00000"/>
                </a:solidFill>
              </a:rPr>
              <a:t>2-4 четверть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–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40 </a:t>
            </a:r>
            <a:r>
              <a:rPr lang="ru-RU" dirty="0" smtClean="0">
                <a:solidFill>
                  <a:srgbClr val="C00000"/>
                </a:solidFill>
              </a:rPr>
              <a:t>минут.</a:t>
            </a:r>
          </a:p>
          <a:p>
            <a:r>
              <a:rPr lang="ru-RU" dirty="0" smtClean="0"/>
              <a:t>Пятидневная учебная неделя.</a:t>
            </a:r>
          </a:p>
          <a:p>
            <a:r>
              <a:rPr lang="ru-RU" dirty="0" smtClean="0"/>
              <a:t>Объём учебной недельной нагрузки – 21 час.</a:t>
            </a:r>
          </a:p>
          <a:p>
            <a:r>
              <a:rPr lang="ru-RU" dirty="0" err="1" smtClean="0"/>
              <a:t>Безотметочное</a:t>
            </a:r>
            <a:r>
              <a:rPr lang="ru-RU" dirty="0" smtClean="0"/>
              <a:t>   обучение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3.Организация обучения.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учителя не ставят оценки </a:t>
            </a:r>
            <a:br>
              <a:rPr lang="ru-RU" sz="360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 классе?</a:t>
            </a:r>
          </a:p>
        </p:txBody>
      </p:sp>
      <p:pic>
        <p:nvPicPr>
          <p:cNvPr id="26627" name="Picture 4" descr="1191269140_c41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940550" y="2924175"/>
            <a:ext cx="2203450" cy="3933825"/>
          </a:xfrm>
          <a:noFill/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70580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solidFill>
                  <a:srgbClr val="660066"/>
                </a:solidFill>
              </a:rPr>
              <a:t>В 1 классе обучение действительно </a:t>
            </a:r>
            <a:r>
              <a:rPr lang="ru-RU" sz="2800" i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безотметочное</a:t>
            </a:r>
            <a:r>
              <a:rPr lang="ru-RU" sz="2800" dirty="0" smtClean="0">
                <a:solidFill>
                  <a:srgbClr val="660066"/>
                </a:solidFill>
              </a:rPr>
              <a:t>. </a:t>
            </a:r>
            <a:r>
              <a:rPr lang="ru-RU" sz="2800" dirty="0">
                <a:solidFill>
                  <a:srgbClr val="660066"/>
                </a:solidFill>
              </a:rPr>
              <a:t>Это оправдано тем, что ребенок находится в самом начале учебного пути. К концу первого года обучения уже можно судить о той или иной степени успешности младшего школьника. </a:t>
            </a:r>
          </a:p>
          <a:p>
            <a:pPr algn="just">
              <a:defRPr/>
            </a:pPr>
            <a:r>
              <a:rPr lang="ru-RU" sz="2800" dirty="0">
                <a:solidFill>
                  <a:srgbClr val="660066"/>
                </a:solidFill>
              </a:rPr>
              <a:t>В 1 классе </a:t>
            </a:r>
            <a:r>
              <a:rPr lang="ru-RU" sz="2800" u="sng" dirty="0">
                <a:solidFill>
                  <a:srgbClr val="660066"/>
                </a:solidFill>
              </a:rPr>
              <a:t>основной упор</a:t>
            </a:r>
            <a:r>
              <a:rPr lang="ru-RU" sz="2800" dirty="0">
                <a:solidFill>
                  <a:srgbClr val="660066"/>
                </a:solidFill>
              </a:rPr>
              <a:t> делается на </a:t>
            </a:r>
            <a:r>
              <a:rPr lang="ru-RU" sz="2800" b="1" dirty="0">
                <a:solidFill>
                  <a:srgbClr val="660066"/>
                </a:solidFill>
              </a:rPr>
              <a:t>приобретение навыков учебного труда</a:t>
            </a:r>
            <a:r>
              <a:rPr lang="ru-RU" sz="2800" dirty="0">
                <a:solidFill>
                  <a:srgbClr val="660066"/>
                </a:solidFill>
              </a:rPr>
              <a:t>. В работе учителя с учеником присутствует </a:t>
            </a:r>
            <a:r>
              <a:rPr lang="ru-RU" sz="2800" b="1" u="sng" dirty="0">
                <a:solidFill>
                  <a:srgbClr val="660066"/>
                </a:solidFill>
              </a:rPr>
              <a:t>словесная  </a:t>
            </a:r>
            <a:r>
              <a:rPr lang="ru-RU" sz="2800" dirty="0">
                <a:solidFill>
                  <a:srgbClr val="660066"/>
                </a:solidFill>
              </a:rPr>
              <a:t>оценка. Важно, чтобы она была позитивной. 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D60093"/>
                </a:solidFill>
              </a:rPr>
              <a:t>Существуют ли особенности в режиме дня первоклассников?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endParaRPr lang="ru-RU" sz="2800" i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-</a:t>
            </a:r>
            <a:r>
              <a:rPr lang="ru-RU" sz="2800" b="1" dirty="0" smtClean="0">
                <a:solidFill>
                  <a:srgbClr val="002060"/>
                </a:solidFill>
              </a:rPr>
              <a:t>Учебная недельная нагрузка  первоклассника не должна превышать  4 уроков в день и 1 день – не более 5 уроков;</a:t>
            </a: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-В сентябре- октябре в расписании первоклассников  3 традиционных урока, чтобы легче привыкнуть к новому виду деятельности - учебной. </a:t>
            </a:r>
          </a:p>
          <a:p>
            <a:pPr eaLnBrk="1" hangingPunct="1">
              <a:lnSpc>
                <a:spcPct val="80000"/>
              </a:lnSpc>
              <a:buClr>
                <a:srgbClr val="009900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-Четвертые уроки проводятся в форме нетрадиционных занятий: игр, экскурсий, сказок, соревнований и т.д.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- В середине  урока проводятся 1-2 физкультурные  минутки;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D60093"/>
                </a:solidFill>
              </a:rPr>
              <a:t>Существуют ли особенности в режиме дня первоклассников?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Нормативная наполняемость в классах –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FF0066"/>
                </a:solidFill>
              </a:rPr>
              <a:t>          </a:t>
            </a:r>
            <a:r>
              <a:rPr lang="ru-RU" b="1" dirty="0" smtClean="0">
                <a:solidFill>
                  <a:srgbClr val="FF0066"/>
                </a:solidFill>
              </a:rPr>
              <a:t>25 </a:t>
            </a:r>
            <a:r>
              <a:rPr lang="ru-RU" b="1" dirty="0" smtClean="0">
                <a:solidFill>
                  <a:srgbClr val="FF0066"/>
                </a:solidFill>
              </a:rPr>
              <a:t>человек;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Учебники выдаются бесплатно;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Домашние задания в 1 классе не задаются.</a:t>
            </a:r>
            <a:r>
              <a:rPr lang="ru-RU" sz="2400" dirty="0" smtClean="0">
                <a:solidFill>
                  <a:srgbClr val="FF9933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525962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Домашних заданий в 1 классе нет. Однако, если вы хотите сформировать у своего ребенка качественные навыки письма, чтения, счета, то не отказывайтесь от тренировочных упражнений, которые может порекомендовать Ваш учитель.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Учебные занятия в 1 классе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507413" cy="554355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 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 мир 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ИЗО 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  <a:endParaRPr lang="ru-RU" i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Иностранный язык </a:t>
            </a:r>
            <a:r>
              <a:rPr lang="ru-RU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(со второго класса)</a:t>
            </a:r>
            <a:endParaRPr lang="ru-RU" i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523</TotalTime>
  <Words>461</Words>
  <Application>Microsoft Office PowerPoint</Application>
  <PresentationFormat>Экран (4:3)</PresentationFormat>
  <Paragraphs>72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Собрание   родителей будущих первоклассников</vt:lpstr>
      <vt:lpstr>С какого возраста принимаются                                            дети в 1 класс?</vt:lpstr>
      <vt:lpstr>Слайд 3</vt:lpstr>
      <vt:lpstr>3.Организация обучения.</vt:lpstr>
      <vt:lpstr>Почему учителя не ставят оценки  в 1 классе?</vt:lpstr>
      <vt:lpstr>Существуют ли особенности в режиме дня первоклассников?</vt:lpstr>
      <vt:lpstr>Существуют ли особенности в режиме дня первоклассников?</vt:lpstr>
      <vt:lpstr>Слайд 8</vt:lpstr>
      <vt:lpstr>Учебные занятия в 1 классе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для родителей будущих первоклассников</dc:title>
  <dc:creator>Лёха</dc:creator>
  <cp:lastModifiedBy>Марина Александровна</cp:lastModifiedBy>
  <cp:revision>57</cp:revision>
  <dcterms:created xsi:type="dcterms:W3CDTF">2012-04-26T16:18:03Z</dcterms:created>
  <dcterms:modified xsi:type="dcterms:W3CDTF">2014-04-25T12:14:53Z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467724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