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70" r:id="rId6"/>
    <p:sldId id="263" r:id="rId7"/>
    <p:sldId id="260" r:id="rId8"/>
    <p:sldId id="261" r:id="rId9"/>
    <p:sldId id="262" r:id="rId10"/>
    <p:sldId id="264" r:id="rId11"/>
    <p:sldId id="265" r:id="rId12"/>
    <p:sldId id="266" r:id="rId13"/>
    <p:sldId id="273" r:id="rId14"/>
    <p:sldId id="271" r:id="rId15"/>
    <p:sldId id="267" r:id="rId16"/>
    <p:sldId id="268"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6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15.05.2014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yandex.ru/yandsearch?text=%D0%BD%D0%B5%D1%82%20%D0%B6%D0%B5%D1%81%D1%82%D0%BE%D0%BA%D0%BE%D0%BC%D1%83%20%D0%BE%D0%B1%D1%80%D0%B0%D1%89%D0%B5%D0%BD%D0%B8%D1%8E%20%D1%81%20%D0%B4%D0%B5%D1%82%D1%8C%D0%BC%D0%B8&amp;pos=29&amp;uinfo=ww-1583-wh-745-fw-1358-fh-539-pd-1&amp;rpt=simage&amp;img_url=http://stat17.privet.ru/lr/0915c60d665c2da2ef765a8c2ce8e1b5"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yandex.ru/yandsearch?p=7&amp;text=%D0%BE%D1%81%D1%82%D0%BE%D1%80%D0%BE%D0%B6%D0%BD%D0%BE,%20%D0%B6%D0%B5%D1%81%D1%82%D0%BE%D0%BA%D0%BE%D1%81%D1%82%D1%8C%20%D0%B4%D0%BE%D0%BC%D0%B0%20%D1%80%D0%B8%D1%81%D1%83%D0%BD%D0%BA%D0%B8%20%D0%B4%D0%B5%D1%82%D0%B5%D0%B9&amp;pos=212&amp;uinfo=ww-1583-wh-745-fw-1358-fh-539-pd-1&amp;rpt=simage&amp;img_url=http://gorod.tomsk.ru/uploads/579/1275982086/e_galkina.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images.yandex.ru/yandsearch?p=4&amp;text=%D0%BE%D1%81%D1%82%D0%BE%D1%80%D0%BE%D0%B6%D0%BD%D0%BE,%20%D0%B6%D0%B5%D1%81%D1%82%D0%BE%D0%BA%D0%BE%D1%81%D1%82%D1%8C%20%D0%B4%D0%BE%D0%BC%D0%B0%20%D1%80%D0%B8%D1%81%D1%83%D0%BD%D0%BA%D0%B8%20%D0%B4%D0%B5%D1%82%D0%B5%D0%B9&amp;pos=139&amp;uinfo=ww-1583-wh-745-fw-1358-fh-539-pd-1&amp;rpt=simage&amp;img_url=http://games.businesskey.com.ua/images/%D0%94%D0%B5%D0%BD%D1%8C%20%D0%B7%D0%B0%D1%89%D0%B8%D1%82%D1%8B%20%D0%B4%D0%B5%D1%82%D0%B5%D0%B9%206.gi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yandex.ru/yandsearch?p=7&amp;text=%D0%BE%D1%81%D1%82%D0%BE%D1%80%D0%BE%D0%B6%D0%BD%D0%BE,%20%D0%B6%D0%B5%D1%81%D1%82%D0%BE%D0%BA%D0%BE%D1%81%D1%82%D1%8C%20%D0%B4%D0%BE%D0%BC%D0%B0%20%D1%80%D0%B8%D1%81%D1%83%D0%BD%D0%BA%D0%B8%20%D0%B4%D0%B5%D1%82%D0%B5%D0%B9&amp;pos=212&amp;uinfo=ww-1583-wh-745-fw-1358-fh-539-pd-1&amp;rpt=simage&amp;img_url=http://gorod.tomsk.ru/uploads/579/1275982086/e_galkina.jpg" TargetMode="Externa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Users\user\Documents\&#1085;&#1072;%207%20&#1092;&#1077;&#1088;&#1072;&#1083;&#1103;\&#1058;&#1086;&#1083;&#1100;&#1082;&#1086;%20&#1076;&#1086;&#1073;&#1088;&#1086;&#1090;&#1086;&#1081;%20&#1089;&#1077;&#1088;&#1076;&#1077;&#1094;.mp3" TargetMode="External"/><Relationship Id="rId6" Type="http://schemas.openxmlformats.org/officeDocument/2006/relationships/image" Target="../media/image11.jpeg"/><Relationship Id="rId5" Type="http://schemas.openxmlformats.org/officeDocument/2006/relationships/hyperlink" Target="http://images.yandex.ru/yandsearch?p=6&amp;text=%D0%BD%D0%B5%D1%82%20%D0%B6%D0%B5%D1%81%D1%82%D0%BE%D0%BA%D0%BE%D0%BC%D1%83%20%D0%BE%D0%B1%D1%80%D0%B0%D1%89%D0%B5%D0%BD%D0%B8%D1%8E%20%D1%81%20%D0%B4%D0%B5%D1%82%D1%8C%D0%BC%D0%B8&amp;pos=189&amp;uinfo=ww-1583-wh-745-fw-1358-fh-539-pd-1&amp;rpt=simage&amp;img_url=http://dg54.mycdn.me/getImage?photoId=509341140519&amp;photoType=6"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nsportal.ru/media-gallery/detail/982253/510022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nonviolence.iatp.by/specialist/recognize/shema.gif"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55.radikal.ru/i147/0906/25/f0ec3fd6f94f.jpg">
            <a:hlinkClick r:id="rId2"/>
          </p:cNvPr>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669415" y="1252220"/>
            <a:ext cx="5805170" cy="4353560"/>
          </a:xfrm>
          <a:prstGeom prst="rect">
            <a:avLst/>
          </a:prstGeom>
          <a:noFill/>
          <a:ln>
            <a:noFill/>
          </a:ln>
        </p:spPr>
      </p:pic>
      <p:sp>
        <p:nvSpPr>
          <p:cNvPr id="2" name="Заголовок 1"/>
          <p:cNvSpPr>
            <a:spLocks noGrp="1"/>
          </p:cNvSpPr>
          <p:nvPr>
            <p:ph type="ctrTitle"/>
          </p:nvPr>
        </p:nvSpPr>
        <p:spPr>
          <a:xfrm rot="20214559">
            <a:off x="-280015" y="955596"/>
            <a:ext cx="9020803" cy="1474711"/>
          </a:xfrm>
        </p:spPr>
        <p:txBody>
          <a:bodyPr>
            <a:normAutofit fontScale="90000"/>
          </a:bodyPr>
          <a:lstStyle/>
          <a:p>
            <a:pPr algn="l"/>
            <a:r>
              <a:rPr lang="ru-RU" b="1" dirty="0" smtClean="0">
                <a:solidFill>
                  <a:schemeClr val="bg1"/>
                </a:solidFill>
                <a:latin typeface="Times New Roman" pitchFamily="18" charset="0"/>
                <a:cs typeface="Times New Roman" pitchFamily="18" charset="0"/>
              </a:rPr>
              <a:t>«ДЕТИ НЕ ДЛЯ НАСИЛИЯ!»</a:t>
            </a:r>
            <a:endParaRPr lang="ru-RU" b="1"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43608" y="5661248"/>
            <a:ext cx="7128792" cy="504056"/>
          </a:xfrm>
        </p:spPr>
        <p:txBody>
          <a:bodyPr>
            <a:normAutofit fontScale="47500" lnSpcReduction="20000"/>
          </a:bodyPr>
          <a:lstStyle/>
          <a:p>
            <a:pPr algn="ctr"/>
            <a:r>
              <a:rPr lang="ru-RU" b="1" dirty="0" smtClean="0">
                <a:solidFill>
                  <a:schemeClr val="tx1"/>
                </a:solidFill>
                <a:latin typeface="Times New Roman" pitchFamily="18" charset="0"/>
                <a:cs typeface="Times New Roman" pitchFamily="18" charset="0"/>
              </a:rPr>
              <a:t>РОДИТЕЛЬСКОЕ СОБРАНИЕ ПОДГОТОВИЛА </a:t>
            </a:r>
          </a:p>
          <a:p>
            <a:pPr algn="ctr"/>
            <a:r>
              <a:rPr lang="ru-RU" b="1" dirty="0" smtClean="0">
                <a:solidFill>
                  <a:schemeClr val="tx1"/>
                </a:solidFill>
                <a:latin typeface="Times New Roman" pitchFamily="18" charset="0"/>
                <a:cs typeface="Times New Roman" pitchFamily="18" charset="0"/>
              </a:rPr>
              <a:t>УЧИТЕЛЬ НАЧАЛЬНЫХ  КЛАССОВ  МКОУ ГСОШ №2 г. ГОРОДОВИКОВСКА  ШЕВЧЕНКО Л. Г.</a:t>
            </a:r>
            <a:endParaRPr lang="ru-RU" b="1" dirty="0">
              <a:solidFill>
                <a:schemeClr val="tx1"/>
              </a:solidFill>
              <a:latin typeface="Times New Roman" pitchFamily="18" charset="0"/>
              <a:cs typeface="Times New Roman" pitchFamily="18" charset="0"/>
            </a:endParaRPr>
          </a:p>
        </p:txBody>
      </p:sp>
      <p:pic>
        <p:nvPicPr>
          <p:cNvPr id="6" name="Рисунок 5" descr="http://www.iki.rssi.ru/galeev/images/pict.gif"/>
          <p:cNvPicPr/>
          <p:nvPr/>
        </p:nvPicPr>
        <p:blipFill>
          <a:blip r:embed="rId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8172400" y="5949280"/>
            <a:ext cx="776238" cy="49473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fontScale="90000"/>
          </a:bodyPr>
          <a:lstStyle/>
          <a:p>
            <a:pPr algn="ct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dirty="0" smtClean="0"/>
              <a:t/>
            </a:r>
            <a:br>
              <a:rPr lang="ru-RU" dirty="0" smtClean="0"/>
            </a:br>
            <a:r>
              <a:rPr lang="ru-RU" dirty="0" smtClean="0"/>
              <a:t/>
            </a:r>
            <a:br>
              <a:rPr lang="ru-RU" dirty="0" smtClean="0"/>
            </a:br>
            <a:r>
              <a:rPr lang="ru-RU" sz="3600" b="1" dirty="0" smtClean="0">
                <a:solidFill>
                  <a:srgbClr val="C00000"/>
                </a:solidFill>
                <a:latin typeface="Georgia" pitchFamily="18" charset="0"/>
              </a:rPr>
              <a:t>ЗАКОНОДАТЕЛЬСТВО О ПРАВАХ РЕБЁНКА</a:t>
            </a:r>
            <a:endParaRPr lang="ru-RU" sz="3600" b="1" dirty="0">
              <a:solidFill>
                <a:srgbClr val="C00000"/>
              </a:solidFill>
              <a:latin typeface="Georgia" pitchFamily="18" charset="0"/>
            </a:endParaRPr>
          </a:p>
        </p:txBody>
      </p:sp>
      <p:sp>
        <p:nvSpPr>
          <p:cNvPr id="3" name="Содержимое 2"/>
          <p:cNvSpPr>
            <a:spLocks noGrp="1"/>
          </p:cNvSpPr>
          <p:nvPr>
            <p:ph idx="1"/>
          </p:nvPr>
        </p:nvSpPr>
        <p:spPr>
          <a:xfrm>
            <a:off x="457200" y="1628800"/>
            <a:ext cx="8229600" cy="4695800"/>
          </a:xfrm>
        </p:spPr>
        <p:txBody>
          <a:bodyPr>
            <a:normAutofit/>
          </a:bodyPr>
          <a:lstStyle/>
          <a:p>
            <a:r>
              <a:rPr lang="ru-RU" b="1" dirty="0" smtClean="0">
                <a:solidFill>
                  <a:schemeClr val="accent1">
                    <a:lumMod val="75000"/>
                  </a:schemeClr>
                </a:solidFill>
              </a:rPr>
              <a:t>Ст.37</a:t>
            </a:r>
            <a:r>
              <a:rPr lang="ru-RU" b="1" dirty="0" smtClean="0">
                <a:solidFill>
                  <a:schemeClr val="accent1">
                    <a:lumMod val="75000"/>
                  </a:schemeClr>
                </a:solidFill>
              </a:rPr>
              <a:t>. </a:t>
            </a:r>
            <a:r>
              <a:rPr lang="ru-RU" dirty="0" smtClean="0"/>
              <a:t>Ни один ребенок не может быть подвергнут пыткам или другим жестоким, бесчеловечным или унижающим достоинство видам обращения или наказания.</a:t>
            </a:r>
          </a:p>
          <a:p>
            <a:pPr algn="r">
              <a:buNone/>
            </a:pPr>
            <a:r>
              <a:rPr lang="ru-RU" sz="1600" dirty="0" smtClean="0"/>
              <a:t>Декларация </a:t>
            </a:r>
            <a:r>
              <a:rPr lang="ru-RU" sz="1600" dirty="0" smtClean="0"/>
              <a:t>«Мир пригодный для жизни детей» специальной сессии Генеральной Ассамблеи ООН( от 10.05.2002г.)</a:t>
            </a:r>
          </a:p>
          <a:p>
            <a:r>
              <a:rPr lang="ru-RU" b="1" dirty="0" smtClean="0">
                <a:solidFill>
                  <a:schemeClr val="accent1">
                    <a:lumMod val="75000"/>
                  </a:schemeClr>
                </a:solidFill>
              </a:rPr>
              <a:t>Ст.3. </a:t>
            </a:r>
            <a:r>
              <a:rPr lang="ru-RU" dirty="0" smtClean="0"/>
              <a:t>Защита от жестокого обращения, </a:t>
            </a:r>
            <a:r>
              <a:rPr lang="ru-RU" dirty="0" smtClean="0"/>
              <a:t>        эксплуатации </a:t>
            </a:r>
            <a:r>
              <a:rPr lang="ru-RU" dirty="0" smtClean="0"/>
              <a:t>и насилия.</a:t>
            </a:r>
          </a:p>
          <a:p>
            <a:pPr algn="ctr">
              <a:buNone/>
            </a:pPr>
            <a:r>
              <a:rPr lang="ru-RU" b="1" dirty="0" smtClean="0">
                <a:solidFill>
                  <a:srgbClr val="C00000"/>
                </a:solidFill>
              </a:rPr>
              <a:t>Дети имеют право на защиту от всех форм жестокого обращения, невнимания, эксплуатации и насилия.</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b="1" dirty="0" smtClean="0">
                <a:solidFill>
                  <a:schemeClr val="accent1">
                    <a:lumMod val="75000"/>
                  </a:schemeClr>
                </a:solidFill>
                <a:latin typeface="Georgia" pitchFamily="18" charset="0"/>
              </a:rPr>
              <a:t>НАША С ВАМИ ЖЕСТОКОСТЬ ПОРОЖДАЕТ ДЕТСКУЮ ЖЕСТОКОСТЬ</a:t>
            </a:r>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 </a:t>
            </a:r>
            <a:r>
              <a:rPr lang="ru-RU" b="1" dirty="0" smtClean="0">
                <a:solidFill>
                  <a:srgbClr val="C00000"/>
                </a:solidFill>
              </a:rPr>
              <a:t>Наказание тоже значимо для ребёнка, если:</a:t>
            </a:r>
            <a:endParaRPr lang="ru-RU" dirty="0" smtClean="0">
              <a:solidFill>
                <a:srgbClr val="C00000"/>
              </a:solidFill>
            </a:endParaRPr>
          </a:p>
          <a:p>
            <a:pPr lvl="0">
              <a:buNone/>
            </a:pPr>
            <a:r>
              <a:rPr lang="ru-RU" b="1" dirty="0" smtClean="0"/>
              <a:t>*</a:t>
            </a:r>
            <a:r>
              <a:rPr lang="ru-RU" b="1" dirty="0" smtClean="0">
                <a:solidFill>
                  <a:schemeClr val="tx2">
                    <a:lumMod val="75000"/>
                  </a:schemeClr>
                </a:solidFill>
              </a:rPr>
              <a:t>оно </a:t>
            </a:r>
            <a:r>
              <a:rPr lang="ru-RU" b="1" dirty="0" smtClean="0">
                <a:solidFill>
                  <a:schemeClr val="tx2">
                    <a:lumMod val="75000"/>
                  </a:schemeClr>
                </a:solidFill>
              </a:rPr>
              <a:t>следует немедленно за поступком, исключая физическое наказание;</a:t>
            </a:r>
            <a:endParaRPr lang="ru-RU" dirty="0" smtClean="0">
              <a:solidFill>
                <a:schemeClr val="tx2">
                  <a:lumMod val="75000"/>
                </a:schemeClr>
              </a:solidFill>
            </a:endParaRPr>
          </a:p>
          <a:p>
            <a:pPr lvl="0">
              <a:buNone/>
            </a:pPr>
            <a:r>
              <a:rPr lang="ru-RU" b="1" dirty="0" smtClean="0">
                <a:solidFill>
                  <a:schemeClr val="tx2">
                    <a:lumMod val="75000"/>
                  </a:schemeClr>
                </a:solidFill>
              </a:rPr>
              <a:t>*объяснено </a:t>
            </a:r>
            <a:r>
              <a:rPr lang="ru-RU" b="1" dirty="0" smtClean="0">
                <a:solidFill>
                  <a:schemeClr val="tx2">
                    <a:lumMod val="75000"/>
                  </a:schemeClr>
                </a:solidFill>
              </a:rPr>
              <a:t>ребёнку;</a:t>
            </a:r>
            <a:endParaRPr lang="ru-RU" dirty="0" smtClean="0">
              <a:solidFill>
                <a:schemeClr val="tx2">
                  <a:lumMod val="75000"/>
                </a:schemeClr>
              </a:solidFill>
            </a:endParaRPr>
          </a:p>
          <a:p>
            <a:pPr lvl="0">
              <a:buNone/>
            </a:pPr>
            <a:r>
              <a:rPr lang="ru-RU" b="1" dirty="0" smtClean="0">
                <a:solidFill>
                  <a:schemeClr val="tx2">
                    <a:lumMod val="75000"/>
                  </a:schemeClr>
                </a:solidFill>
              </a:rPr>
              <a:t>*оно </a:t>
            </a:r>
            <a:r>
              <a:rPr lang="ru-RU" b="1" dirty="0" smtClean="0">
                <a:solidFill>
                  <a:schemeClr val="tx2">
                    <a:lumMod val="75000"/>
                  </a:schemeClr>
                </a:solidFill>
              </a:rPr>
              <a:t>продуманное, порой суровое, но не жестокое;</a:t>
            </a:r>
            <a:endParaRPr lang="ru-RU" dirty="0" smtClean="0">
              <a:solidFill>
                <a:schemeClr val="tx2">
                  <a:lumMod val="75000"/>
                </a:schemeClr>
              </a:solidFill>
            </a:endParaRPr>
          </a:p>
          <a:p>
            <a:pPr lvl="0">
              <a:buNone/>
            </a:pPr>
            <a:r>
              <a:rPr lang="ru-RU" b="1" dirty="0" smtClean="0">
                <a:solidFill>
                  <a:schemeClr val="tx2">
                    <a:lumMod val="75000"/>
                  </a:schemeClr>
                </a:solidFill>
              </a:rPr>
              <a:t>*оно </a:t>
            </a:r>
            <a:r>
              <a:rPr lang="ru-RU" b="1" dirty="0" smtClean="0">
                <a:solidFill>
                  <a:schemeClr val="tx2">
                    <a:lumMod val="75000"/>
                  </a:schemeClr>
                </a:solidFill>
              </a:rPr>
              <a:t>оценивает действия ребёнка, но не его человеческие качества.</a:t>
            </a:r>
            <a:endParaRPr lang="ru-RU" dirty="0">
              <a:solidFill>
                <a:schemeClr val="tx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b="1" dirty="0" smtClean="0">
                <a:solidFill>
                  <a:schemeClr val="accent1">
                    <a:lumMod val="75000"/>
                  </a:schemeClr>
                </a:solidFill>
                <a:latin typeface="Georgia" pitchFamily="18" charset="0"/>
              </a:rPr>
              <a:t>Последствия</a:t>
            </a:r>
            <a:br>
              <a:rPr lang="ru-RU" sz="5400" b="1" dirty="0" smtClean="0">
                <a:solidFill>
                  <a:schemeClr val="accent1">
                    <a:lumMod val="75000"/>
                  </a:schemeClr>
                </a:solidFill>
                <a:latin typeface="Georgia" pitchFamily="18" charset="0"/>
              </a:rPr>
            </a:br>
            <a:r>
              <a:rPr lang="ru-RU" sz="5400" b="1" dirty="0" smtClean="0">
                <a:solidFill>
                  <a:schemeClr val="accent1">
                    <a:lumMod val="75000"/>
                  </a:schemeClr>
                </a:solidFill>
                <a:latin typeface="Georgia" pitchFamily="18" charset="0"/>
              </a:rPr>
              <a:t> </a:t>
            </a:r>
            <a:r>
              <a:rPr lang="ru-RU" sz="5400" b="1" dirty="0" smtClean="0">
                <a:solidFill>
                  <a:schemeClr val="accent1">
                    <a:lumMod val="75000"/>
                  </a:schemeClr>
                </a:solidFill>
                <a:latin typeface="Georgia" pitchFamily="18" charset="0"/>
              </a:rPr>
              <a:t>семейного насилия</a:t>
            </a:r>
            <a:endParaRPr lang="ru-RU" b="1" dirty="0">
              <a:solidFill>
                <a:schemeClr val="accent1">
                  <a:lumMod val="75000"/>
                </a:schemeClr>
              </a:solidFill>
              <a:latin typeface="Georgia" pitchFamily="18" charset="0"/>
            </a:endParaRPr>
          </a:p>
        </p:txBody>
      </p:sp>
      <p:sp>
        <p:nvSpPr>
          <p:cNvPr id="3" name="Содержимое 2"/>
          <p:cNvSpPr>
            <a:spLocks noGrp="1"/>
          </p:cNvSpPr>
          <p:nvPr>
            <p:ph idx="1"/>
          </p:nvPr>
        </p:nvSpPr>
        <p:spPr/>
        <p:txBody>
          <a:bodyPr/>
          <a:lstStyle/>
          <a:p>
            <a:pPr algn="ctr"/>
            <a:r>
              <a:rPr lang="ru-RU" sz="2800" b="1" dirty="0" smtClean="0">
                <a:solidFill>
                  <a:schemeClr val="accent1">
                    <a:lumMod val="75000"/>
                  </a:schemeClr>
                </a:solidFill>
              </a:rPr>
              <a:t>ребенок учится насилию;</a:t>
            </a:r>
          </a:p>
          <a:p>
            <a:pPr algn="ctr"/>
            <a:r>
              <a:rPr lang="ru-RU" sz="2800" b="1" dirty="0" smtClean="0">
                <a:solidFill>
                  <a:schemeClr val="accent1">
                    <a:lumMod val="75000"/>
                  </a:schemeClr>
                </a:solidFill>
              </a:rPr>
              <a:t>ребенок становится тревожным;</a:t>
            </a:r>
          </a:p>
          <a:p>
            <a:pPr algn="ctr"/>
            <a:r>
              <a:rPr lang="ru-RU" sz="2800" b="1" dirty="0" smtClean="0">
                <a:solidFill>
                  <a:schemeClr val="accent1">
                    <a:lumMod val="75000"/>
                  </a:schemeClr>
                </a:solidFill>
              </a:rPr>
              <a:t>ребенок не уверен, что его в семье любят;</a:t>
            </a:r>
          </a:p>
          <a:p>
            <a:endParaRPr lang="ru-RU" dirty="0"/>
          </a:p>
        </p:txBody>
      </p:sp>
      <p:pic>
        <p:nvPicPr>
          <p:cNvPr id="4" name="i-main-pic" descr="Картинка 11 из 1749"/>
          <p:cNvPicPr>
            <a:picLocks noChangeAspect="1" noChangeArrowheads="1"/>
          </p:cNvPicPr>
          <p:nvPr/>
        </p:nvPicPr>
        <p:blipFill>
          <a:blip r:embed="rId2" cstate="print"/>
          <a:srcRect/>
          <a:stretch>
            <a:fillRect/>
          </a:stretch>
        </p:blipFill>
        <p:spPr bwMode="auto">
          <a:xfrm>
            <a:off x="3203848" y="3733118"/>
            <a:ext cx="5698852" cy="2936241"/>
          </a:xfrm>
          <a:prstGeom prst="rect">
            <a:avLst/>
          </a:prstGeom>
          <a:noFill/>
          <a:ln w="9525">
            <a:noFill/>
            <a:miter lim="800000"/>
            <a:headEnd/>
            <a:tailEnd/>
          </a:ln>
        </p:spPr>
      </p:pic>
      <p:pic>
        <p:nvPicPr>
          <p:cNvPr id="5" name="Рисунок 4" descr="http://gorod.tomsk.ru/uploads/579/1275982086/e_galkina.jpg">
            <a:hlinkClick r:id="rId3"/>
          </p:cNvPr>
          <p:cNvPicPr/>
          <p:nvPr/>
        </p:nvPicPr>
        <p:blipFill>
          <a:blip r:embed="rId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251520" y="4077072"/>
            <a:ext cx="3528392" cy="2304256"/>
          </a:xfrm>
          <a:prstGeom prst="rect">
            <a:avLst/>
          </a:prstGeom>
          <a:noFill/>
          <a:ln>
            <a:noFill/>
          </a:ln>
        </p:spPr>
      </p:pic>
    </p:spTree>
  </p:cSld>
  <p:clrMapOvr>
    <a:masterClrMapping/>
  </p:clrMapOvr>
  <p:transition>
    <p:strip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560840" cy="2232248"/>
          </a:xfrm>
        </p:spPr>
        <p:txBody>
          <a:bodyPr>
            <a:normAutofit fontScale="90000"/>
          </a:bodyPr>
          <a:lstStyle/>
          <a:p>
            <a:pPr algn="ctr"/>
            <a:r>
              <a:rPr lang="ru-RU" sz="2200" b="1" dirty="0" smtClean="0">
                <a:solidFill>
                  <a:srgbClr val="0070C0"/>
                </a:solidFill>
              </a:rPr>
              <a:t/>
            </a:r>
            <a:br>
              <a:rPr lang="ru-RU" sz="2200" b="1" dirty="0" smtClean="0">
                <a:solidFill>
                  <a:srgbClr val="0070C0"/>
                </a:solidFill>
              </a:rPr>
            </a:br>
            <a:r>
              <a:rPr lang="ru-RU" sz="2200" b="1" dirty="0" smtClean="0">
                <a:solidFill>
                  <a:srgbClr val="0070C0"/>
                </a:solidFill>
              </a:rPr>
              <a:t/>
            </a:r>
            <a:br>
              <a:rPr lang="ru-RU" sz="2200" b="1" dirty="0" smtClean="0">
                <a:solidFill>
                  <a:srgbClr val="0070C0"/>
                </a:solidFill>
              </a:rPr>
            </a:br>
            <a:r>
              <a:rPr lang="ru-RU" sz="2200" b="1" dirty="0" smtClean="0">
                <a:solidFill>
                  <a:srgbClr val="0070C0"/>
                </a:solidFill>
              </a:rPr>
              <a:t/>
            </a:r>
            <a:br>
              <a:rPr lang="ru-RU" sz="2200" b="1" dirty="0" smtClean="0">
                <a:solidFill>
                  <a:srgbClr val="0070C0"/>
                </a:solidFill>
              </a:rPr>
            </a:br>
            <a:r>
              <a:rPr lang="ru-RU" sz="2200" b="1" dirty="0" smtClean="0">
                <a:solidFill>
                  <a:srgbClr val="0070C0"/>
                </a:solidFill>
              </a:rPr>
              <a:t/>
            </a:r>
            <a:br>
              <a:rPr lang="ru-RU" sz="2200" b="1" dirty="0" smtClean="0">
                <a:solidFill>
                  <a:srgbClr val="0070C0"/>
                </a:solidFill>
              </a:rPr>
            </a:br>
            <a:r>
              <a:rPr lang="ru-RU" sz="2200" b="1" dirty="0" smtClean="0">
                <a:solidFill>
                  <a:srgbClr val="C00000"/>
                </a:solidFill>
              </a:rPr>
              <a:t>Давайте , </a:t>
            </a:r>
            <a:r>
              <a:rPr lang="ru-RU" sz="2200" b="1" dirty="0" smtClean="0">
                <a:solidFill>
                  <a:srgbClr val="C00000"/>
                </a:solidFill>
              </a:rPr>
              <a:t>будем к детям — милосердны! </a:t>
            </a: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Им </a:t>
            </a:r>
            <a:r>
              <a:rPr lang="ru-RU" sz="2200" b="1" dirty="0" smtClean="0">
                <a:solidFill>
                  <a:srgbClr val="C00000"/>
                </a:solidFill>
              </a:rPr>
              <a:t>мы нужны ведь насовсем, а не в аренду</a:t>
            </a:r>
            <a:r>
              <a:rPr lang="ru-RU" sz="2200" b="1" dirty="0" smtClean="0">
                <a:solidFill>
                  <a:srgbClr val="C00000"/>
                </a:solidFill>
              </a:rPr>
              <a:t>.</a:t>
            </a:r>
            <a:br>
              <a:rPr lang="ru-RU" sz="2200" b="1" dirty="0" smtClean="0">
                <a:solidFill>
                  <a:srgbClr val="C00000"/>
                </a:solidFill>
              </a:rPr>
            </a:br>
            <a:r>
              <a:rPr lang="ru-RU" sz="2200" b="1" dirty="0" smtClean="0">
                <a:solidFill>
                  <a:srgbClr val="C00000"/>
                </a:solidFill>
              </a:rPr>
              <a:t> </a:t>
            </a:r>
            <a:r>
              <a:rPr lang="ru-RU" sz="2200" b="1" dirty="0" smtClean="0">
                <a:solidFill>
                  <a:srgbClr val="C00000"/>
                </a:solidFill>
              </a:rPr>
              <a:t>Давайте, в сказках с ними поживем … </a:t>
            </a: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Глядишь </a:t>
            </a:r>
            <a:r>
              <a:rPr lang="ru-RU" sz="2200" b="1" dirty="0" smtClean="0">
                <a:solidFill>
                  <a:srgbClr val="C00000"/>
                </a:solidFill>
              </a:rPr>
              <a:t>и сами лучше станем … </a:t>
            </a: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И </a:t>
            </a:r>
            <a:r>
              <a:rPr lang="ru-RU" sz="2200" b="1" dirty="0" smtClean="0">
                <a:solidFill>
                  <a:srgbClr val="C00000"/>
                </a:solidFill>
              </a:rPr>
              <a:t>вдруг чего-нибудь поймем!</a:t>
            </a:r>
            <a:r>
              <a:rPr lang="ru-RU" dirty="0" smtClean="0"/>
              <a:t/>
            </a:r>
            <a:br>
              <a:rPr lang="ru-RU" dirty="0" smtClean="0"/>
            </a:br>
            <a:endParaRPr lang="ru-RU" dirty="0"/>
          </a:p>
        </p:txBody>
      </p:sp>
      <p:pic>
        <p:nvPicPr>
          <p:cNvPr id="4" name="Содержимое 3" descr="http://www.ing-atp.ru/skrin/477397736.gif">
            <a:hlinkClick r:id="rId2"/>
          </p:cNvPr>
          <p:cNvPicPr>
            <a:picLocks noGrp="1"/>
          </p:cNvPicPr>
          <p:nvPr>
            <p:ph idx="1"/>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39553" y="2492896"/>
            <a:ext cx="8064896" cy="41764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C00000"/>
                </a:solidFill>
                <a:latin typeface="Georgia" pitchFamily="18" charset="0"/>
              </a:rPr>
              <a:t>ПРИТЧА</a:t>
            </a:r>
            <a:endParaRPr lang="ru-RU" sz="3600" b="1" dirty="0">
              <a:solidFill>
                <a:srgbClr val="C00000"/>
              </a:solidFill>
              <a:latin typeface="Georgia" pitchFamily="18" charset="0"/>
            </a:endParaRPr>
          </a:p>
        </p:txBody>
      </p:sp>
      <p:sp>
        <p:nvSpPr>
          <p:cNvPr id="3" name="Содержимое 2"/>
          <p:cNvSpPr>
            <a:spLocks noGrp="1"/>
          </p:cNvSpPr>
          <p:nvPr>
            <p:ph idx="1"/>
          </p:nvPr>
        </p:nvSpPr>
        <p:spPr/>
        <p:txBody>
          <a:bodyPr>
            <a:normAutofit fontScale="85000" lnSpcReduction="20000"/>
          </a:bodyPr>
          <a:lstStyle/>
          <a:p>
            <a:pPr>
              <a:buNone/>
            </a:pPr>
            <a:r>
              <a:rPr lang="ru-RU" b="1" dirty="0" smtClean="0"/>
              <a:t> </a:t>
            </a:r>
            <a:r>
              <a:rPr lang="ru-RU" b="1" dirty="0" smtClean="0">
                <a:solidFill>
                  <a:schemeClr val="tx2">
                    <a:lumMod val="75000"/>
                  </a:schemeClr>
                </a:solidFill>
              </a:rPr>
              <a:t>«Когда-то давно старый индеец открыл своему внуку одну жизненную истину.</a:t>
            </a:r>
            <a:endParaRPr lang="ru-RU" dirty="0" smtClean="0">
              <a:solidFill>
                <a:schemeClr val="tx2">
                  <a:lumMod val="75000"/>
                </a:schemeClr>
              </a:solidFill>
            </a:endParaRPr>
          </a:p>
          <a:p>
            <a:pPr>
              <a:buNone/>
            </a:pPr>
            <a:r>
              <a:rPr lang="ru-RU" b="1" dirty="0" smtClean="0">
                <a:solidFill>
                  <a:schemeClr val="tx2">
                    <a:lumMod val="75000"/>
                  </a:schemeClr>
                </a:solidFill>
              </a:rPr>
              <a:t>- В каждом человеке идет борьба, очень похожая на борьбу двух волков.</a:t>
            </a:r>
            <a:endParaRPr lang="ru-RU" dirty="0" smtClean="0">
              <a:solidFill>
                <a:schemeClr val="tx2">
                  <a:lumMod val="75000"/>
                </a:schemeClr>
              </a:solidFill>
            </a:endParaRPr>
          </a:p>
          <a:p>
            <a:pPr>
              <a:buNone/>
            </a:pPr>
            <a:r>
              <a:rPr lang="ru-RU" b="1" dirty="0" smtClean="0">
                <a:solidFill>
                  <a:schemeClr val="tx2">
                    <a:lumMod val="75000"/>
                  </a:schemeClr>
                </a:solidFill>
              </a:rPr>
              <a:t>Один волк представляет зло – зависть, жестокость, грубость, агрессию. Другой волк представляет добро – мир, любовь, верность, отзывчивость.</a:t>
            </a:r>
            <a:endParaRPr lang="ru-RU" dirty="0" smtClean="0">
              <a:solidFill>
                <a:schemeClr val="tx2">
                  <a:lumMod val="75000"/>
                </a:schemeClr>
              </a:solidFill>
            </a:endParaRPr>
          </a:p>
          <a:p>
            <a:pPr>
              <a:buNone/>
            </a:pPr>
            <a:r>
              <a:rPr lang="ru-RU" b="1" dirty="0" smtClean="0">
                <a:solidFill>
                  <a:schemeClr val="tx2">
                    <a:lumMod val="75000"/>
                  </a:schemeClr>
                </a:solidFill>
              </a:rPr>
              <a:t>Маленький индеец, тронутый до глубины души словами деда, на несколько мгновений задумался, а потом спросил:</a:t>
            </a:r>
            <a:endParaRPr lang="ru-RU" dirty="0" smtClean="0">
              <a:solidFill>
                <a:schemeClr val="tx2">
                  <a:lumMod val="75000"/>
                </a:schemeClr>
              </a:solidFill>
            </a:endParaRPr>
          </a:p>
          <a:p>
            <a:pPr>
              <a:buNone/>
            </a:pPr>
            <a:r>
              <a:rPr lang="ru-RU" b="1" dirty="0" smtClean="0">
                <a:solidFill>
                  <a:schemeClr val="tx2">
                    <a:lumMod val="75000"/>
                  </a:schemeClr>
                </a:solidFill>
              </a:rPr>
              <a:t>- А какой волк в конце побеждает?</a:t>
            </a:r>
            <a:endParaRPr lang="ru-RU" dirty="0" smtClean="0">
              <a:solidFill>
                <a:schemeClr val="tx2">
                  <a:lumMod val="75000"/>
                </a:schemeClr>
              </a:solidFill>
            </a:endParaRPr>
          </a:p>
          <a:p>
            <a:pPr>
              <a:buNone/>
            </a:pPr>
            <a:r>
              <a:rPr lang="ru-RU" b="1" dirty="0" smtClean="0">
                <a:solidFill>
                  <a:schemeClr val="tx2">
                    <a:lumMod val="75000"/>
                  </a:schemeClr>
                </a:solidFill>
              </a:rPr>
              <a:t>Старый индеец улыбнулся и ответил:</a:t>
            </a:r>
            <a:endParaRPr lang="ru-RU" dirty="0" smtClean="0">
              <a:solidFill>
                <a:schemeClr val="tx2">
                  <a:lumMod val="75000"/>
                </a:schemeClr>
              </a:solidFill>
            </a:endParaRPr>
          </a:p>
          <a:p>
            <a:pPr>
              <a:buNone/>
            </a:pPr>
            <a:r>
              <a:rPr lang="ru-RU" b="1" dirty="0" smtClean="0">
                <a:solidFill>
                  <a:schemeClr val="tx2">
                    <a:lumMod val="75000"/>
                  </a:schemeClr>
                </a:solidFill>
              </a:rPr>
              <a:t>- Всегда побеждает тот волк, которого ты кормишь…»</a:t>
            </a:r>
            <a:endParaRPr lang="ru-RU" dirty="0" smtClean="0">
              <a:solidFill>
                <a:schemeClr val="tx2">
                  <a:lumMod val="75000"/>
                </a:schemeClr>
              </a:solidFill>
            </a:endParaRP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gorod.tomsk.ru/uploads/579/1275982086/e_galkina.jpg">
            <a:hlinkClick r:id="rId3"/>
          </p:cNvPr>
          <p:cNvPicPr/>
          <p:nvPr/>
        </p:nvPicPr>
        <p:blipFill>
          <a:blip r:embed="rId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716087" y="1388110"/>
            <a:ext cx="5711825" cy="4081780"/>
          </a:xfrm>
          <a:prstGeom prst="rect">
            <a:avLst/>
          </a:prstGeom>
          <a:noFill/>
          <a:ln>
            <a:noFill/>
          </a:ln>
        </p:spPr>
      </p:pic>
      <p:pic>
        <p:nvPicPr>
          <p:cNvPr id="4" name="Содержимое 3" descr="http://nkschool3.ru/wp-content/uploads/2013/07/1539-11.jpg">
            <a:hlinkClick r:id="rId5"/>
          </p:cNvPr>
          <p:cNvPicPr>
            <a:picLocks noGrp="1"/>
          </p:cNvPicPr>
          <p:nvPr>
            <p:ph idx="1"/>
          </p:nvPr>
        </p:nvPicPr>
        <p:blipFill>
          <a:blip r:embed="rId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619672" y="1340768"/>
            <a:ext cx="5832648" cy="4570288"/>
          </a:xfrm>
          <a:prstGeom prst="rect">
            <a:avLst/>
          </a:prstGeom>
          <a:noFill/>
          <a:ln>
            <a:noFill/>
          </a:ln>
        </p:spPr>
      </p:pic>
      <p:pic>
        <p:nvPicPr>
          <p:cNvPr id="5" name="Только добротой сердец.mp3">
            <a:hlinkClick r:id="" action="ppaction://media"/>
          </p:cNvPr>
          <p:cNvPicPr>
            <a:picLocks noRot="1" noChangeAspect="1"/>
          </p:cNvPicPr>
          <p:nvPr>
            <a:audioFile r:link="rId1"/>
          </p:nvPr>
        </p:nvPicPr>
        <p:blipFill>
          <a:blip r:embed="rId7" cstate="print"/>
          <a:stretch>
            <a:fillRect/>
          </a:stretch>
        </p:blipFill>
        <p:spPr>
          <a:xfrm flipH="1">
            <a:off x="7740352" y="260648"/>
            <a:ext cx="576064" cy="504056"/>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26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3531" y="2967335"/>
            <a:ext cx="5716950" cy="1754326"/>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СПАСИБО </a:t>
            </a:r>
          </a:p>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ЗА ВНИМАНИЕ!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Цель собрания:</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 </a:t>
            </a:r>
            <a:r>
              <a:rPr lang="ru-RU" b="1" dirty="0" smtClean="0"/>
              <a:t> </a:t>
            </a:r>
            <a:r>
              <a:rPr lang="ru-RU" dirty="0" smtClean="0"/>
              <a:t>обсуждение </a:t>
            </a:r>
            <a:r>
              <a:rPr lang="ru-RU" dirty="0" smtClean="0"/>
              <a:t>проблемы жестокости в семье по отношению к ребёнку; </a:t>
            </a:r>
          </a:p>
          <a:p>
            <a:r>
              <a:rPr lang="ru-RU" dirty="0" smtClean="0"/>
              <a:t>  формирование </a:t>
            </a:r>
            <a:r>
              <a:rPr lang="ru-RU" dirty="0" smtClean="0"/>
              <a:t>ответственного отношения к воспитанию детей;</a:t>
            </a:r>
          </a:p>
          <a:p>
            <a:r>
              <a:rPr lang="ru-RU" dirty="0" smtClean="0"/>
              <a:t>   изучить</a:t>
            </a:r>
            <a:r>
              <a:rPr lang="ru-RU" dirty="0" smtClean="0"/>
              <a:t>, обобщить, систематизировать теоретический и практический материал по проблеме жестокого обращения с детьми;  </a:t>
            </a:r>
          </a:p>
          <a:p>
            <a:r>
              <a:rPr lang="ru-RU" dirty="0" smtClean="0"/>
              <a:t>  формирование </a:t>
            </a:r>
            <a:r>
              <a:rPr lang="ru-RU" dirty="0" smtClean="0"/>
              <a:t>представлений об истинном родительском авторитете и потребности его проявления в отношениях с детьми;</a:t>
            </a:r>
          </a:p>
          <a:p>
            <a:r>
              <a:rPr lang="ru-RU" dirty="0" smtClean="0"/>
              <a:t>  формирование </a:t>
            </a:r>
            <a:r>
              <a:rPr lang="ru-RU" dirty="0" smtClean="0"/>
              <a:t>у родителей адекватной рабочей установки и положительной настроенности на занятия;</a:t>
            </a:r>
          </a:p>
          <a:p>
            <a:r>
              <a:rPr lang="ru-RU" dirty="0" smtClean="0"/>
              <a:t>   актуализировать </a:t>
            </a:r>
            <a:r>
              <a:rPr lang="ru-RU" dirty="0" smtClean="0"/>
              <a:t>проблему  жестокости  в семейном воспитании, побудить родителей к тому, чтобы они задумались о стиле взаимоотношений со своими детьми; </a:t>
            </a:r>
          </a:p>
          <a:p>
            <a:r>
              <a:rPr lang="ru-RU" dirty="0" smtClean="0"/>
              <a:t>  убедить </a:t>
            </a:r>
            <a:r>
              <a:rPr lang="ru-RU" dirty="0" smtClean="0"/>
              <a:t>родителей во вреде насилия над детьми и преимуществах ненасильственных методов семейного воспитания; </a:t>
            </a:r>
          </a:p>
          <a:p>
            <a:r>
              <a:rPr lang="ru-RU" dirty="0" smtClean="0"/>
              <a:t>   договориться </a:t>
            </a:r>
            <a:r>
              <a:rPr lang="ru-RU" dirty="0" smtClean="0"/>
              <a:t>о путях, средствах и приемах построения гуманных взаимоотношений с детьми в семье. </a:t>
            </a:r>
          </a:p>
          <a:p>
            <a:pPr>
              <a:buNone/>
            </a:pPr>
            <a:r>
              <a:rPr lang="ru-RU" dirty="0" smtClean="0"/>
              <a:t>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normAutofit/>
          </a:bodyPr>
          <a:lstStyle/>
          <a:p>
            <a:pPr>
              <a:buNone/>
            </a:pPr>
            <a:r>
              <a:rPr lang="ru-RU" b="1" dirty="0" smtClean="0"/>
              <a:t>Задачи собрания: </a:t>
            </a:r>
            <a:endParaRPr lang="ru-RU" dirty="0" smtClean="0"/>
          </a:p>
          <a:p>
            <a:pPr lvl="0"/>
            <a:r>
              <a:rPr lang="ru-RU" dirty="0" smtClean="0"/>
              <a:t>введение родителей в атмосферу занятия;</a:t>
            </a:r>
          </a:p>
          <a:p>
            <a:pPr lvl="0"/>
            <a:r>
              <a:rPr lang="ru-RU" dirty="0" smtClean="0"/>
              <a:t>знакомство с особенностями работы в родительской группе; </a:t>
            </a:r>
          </a:p>
          <a:p>
            <a:pPr lvl="0"/>
            <a:r>
              <a:rPr lang="ru-RU" dirty="0" smtClean="0"/>
              <a:t>снятие смысловых и внутри личностных барьеров; </a:t>
            </a:r>
          </a:p>
          <a:p>
            <a:pPr lvl="0"/>
            <a:r>
              <a:rPr lang="ru-RU" dirty="0" smtClean="0"/>
              <a:t>проведение первичного диагностирования.</a:t>
            </a:r>
          </a:p>
          <a:p>
            <a:pPr>
              <a:buNone/>
            </a:pPr>
            <a:r>
              <a:rPr lang="ru-RU" dirty="0" smtClean="0"/>
              <a:t> </a:t>
            </a:r>
          </a:p>
          <a:p>
            <a:pPr>
              <a:buNone/>
            </a:pPr>
            <a:r>
              <a:rPr lang="ru-RU" b="1" dirty="0" smtClean="0"/>
              <a:t>Форма проведения</a:t>
            </a:r>
            <a:r>
              <a:rPr lang="ru-RU" dirty="0" smtClean="0"/>
              <a:t> – обмен мнениями, </a:t>
            </a:r>
            <a:r>
              <a:rPr lang="ru-RU" dirty="0" smtClean="0"/>
              <a:t>дискуссия.</a:t>
            </a:r>
            <a:endParaRPr lang="ru-RU" dirty="0" smtClean="0"/>
          </a:p>
          <a:p>
            <a:pPr>
              <a:buNone/>
            </a:pPr>
            <a:r>
              <a:rPr lang="ru-RU" b="1" dirty="0" smtClean="0"/>
              <a:t>Участники родительского собрания</a:t>
            </a:r>
            <a:r>
              <a:rPr lang="ru-RU" dirty="0" smtClean="0"/>
              <a:t>: учитель, родители учащихся, социальный педагог, </a:t>
            </a:r>
            <a:r>
              <a:rPr lang="ru-RU" dirty="0" smtClean="0"/>
              <a:t>психолог.</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75920"/>
          </a:xfrm>
        </p:spPr>
        <p:txBody>
          <a:bodyPr>
            <a:normAutofit fontScale="77500" lnSpcReduction="20000"/>
          </a:bodyPr>
          <a:lstStyle/>
          <a:p>
            <a:pPr algn="ctr">
              <a:buNone/>
            </a:pPr>
            <a:r>
              <a:rPr lang="ru-RU" b="1" dirty="0" smtClean="0"/>
              <a:t> </a:t>
            </a:r>
            <a:r>
              <a:rPr lang="ru-RU" b="1" dirty="0" smtClean="0">
                <a:solidFill>
                  <a:srgbClr val="0070C0"/>
                </a:solidFill>
              </a:rPr>
              <a:t>«Человек обладает способностью любить, и если он</a:t>
            </a:r>
            <a:endParaRPr lang="ru-RU" dirty="0" smtClean="0">
              <a:solidFill>
                <a:srgbClr val="0070C0"/>
              </a:solidFill>
            </a:endParaRPr>
          </a:p>
          <a:p>
            <a:pPr algn="ctr">
              <a:buNone/>
            </a:pPr>
            <a:r>
              <a:rPr lang="ru-RU" b="1" dirty="0" smtClean="0">
                <a:solidFill>
                  <a:srgbClr val="0070C0"/>
                </a:solidFill>
              </a:rPr>
              <a:t>не может найти применения своей способности любить,</a:t>
            </a:r>
            <a:endParaRPr lang="ru-RU" dirty="0" smtClean="0">
              <a:solidFill>
                <a:srgbClr val="0070C0"/>
              </a:solidFill>
            </a:endParaRPr>
          </a:p>
          <a:p>
            <a:pPr algn="ctr">
              <a:buNone/>
            </a:pPr>
            <a:r>
              <a:rPr lang="ru-RU" b="1" dirty="0" smtClean="0">
                <a:solidFill>
                  <a:srgbClr val="0070C0"/>
                </a:solidFill>
              </a:rPr>
              <a:t>он способен ненавидеть, проявляя агрессию и жестокость.</a:t>
            </a:r>
            <a:endParaRPr lang="ru-RU" dirty="0" smtClean="0">
              <a:solidFill>
                <a:srgbClr val="0070C0"/>
              </a:solidFill>
            </a:endParaRPr>
          </a:p>
          <a:p>
            <a:pPr algn="ctr">
              <a:buNone/>
            </a:pPr>
            <a:r>
              <a:rPr lang="ru-RU" b="1" dirty="0" smtClean="0">
                <a:solidFill>
                  <a:srgbClr val="0070C0"/>
                </a:solidFill>
              </a:rPr>
              <a:t>Этим средством он руководствуется, как бегством                                                от собственной душевной боли…»</a:t>
            </a:r>
            <a:endParaRPr lang="ru-RU" dirty="0" smtClean="0">
              <a:solidFill>
                <a:srgbClr val="0070C0"/>
              </a:solidFill>
            </a:endParaRPr>
          </a:p>
          <a:p>
            <a:pPr>
              <a:buNone/>
            </a:pPr>
            <a:r>
              <a:rPr lang="ru-RU" b="1" dirty="0" smtClean="0"/>
              <a:t>                                                                                                        </a:t>
            </a:r>
            <a:r>
              <a:rPr lang="ru-RU" b="1" dirty="0" smtClean="0">
                <a:solidFill>
                  <a:srgbClr val="0070C0"/>
                </a:solidFill>
              </a:rPr>
              <a:t>Эрих </a:t>
            </a:r>
            <a:r>
              <a:rPr lang="ru-RU" b="1" dirty="0" err="1" smtClean="0">
                <a:solidFill>
                  <a:srgbClr val="0070C0"/>
                </a:solidFill>
              </a:rPr>
              <a:t>Фромм</a:t>
            </a:r>
            <a:endParaRPr lang="ru-RU" dirty="0" smtClean="0">
              <a:solidFill>
                <a:srgbClr val="0070C0"/>
              </a:solidFill>
            </a:endParaRPr>
          </a:p>
          <a:p>
            <a:pPr>
              <a:buNone/>
            </a:pPr>
            <a:r>
              <a:rPr lang="ru-RU" b="1" dirty="0" smtClean="0"/>
              <a:t> </a:t>
            </a:r>
            <a:endParaRPr lang="ru-RU" dirty="0" smtClean="0"/>
          </a:p>
          <a:p>
            <a:pPr>
              <a:buNone/>
            </a:pPr>
            <a:r>
              <a:rPr lang="ru-RU" b="1" dirty="0" smtClean="0">
                <a:solidFill>
                  <a:srgbClr val="C00000"/>
                </a:solidFill>
              </a:rPr>
              <a:t>    «</a:t>
            </a:r>
            <a:r>
              <a:rPr lang="ru-RU" b="1" dirty="0" smtClean="0">
                <a:solidFill>
                  <a:srgbClr val="C00000"/>
                </a:solidFill>
              </a:rPr>
              <a:t>Дети одинаковы, точнее, равны. </a:t>
            </a:r>
            <a:endParaRPr lang="ru-RU" dirty="0" smtClean="0">
              <a:solidFill>
                <a:srgbClr val="C00000"/>
              </a:solidFill>
            </a:endParaRPr>
          </a:p>
          <a:p>
            <a:pPr>
              <a:buNone/>
            </a:pPr>
            <a:r>
              <a:rPr lang="ru-RU" b="1" dirty="0" smtClean="0">
                <a:solidFill>
                  <a:srgbClr val="C00000"/>
                </a:solidFill>
              </a:rPr>
              <a:t>Они равны и одинаковы - перед добрым и худым. </a:t>
            </a:r>
            <a:endParaRPr lang="ru-RU" dirty="0" smtClean="0">
              <a:solidFill>
                <a:srgbClr val="C00000"/>
              </a:solidFill>
            </a:endParaRPr>
          </a:p>
          <a:p>
            <a:pPr>
              <a:buNone/>
            </a:pPr>
            <a:r>
              <a:rPr lang="ru-RU" b="1" dirty="0" smtClean="0">
                <a:solidFill>
                  <a:srgbClr val="C00000"/>
                </a:solidFill>
              </a:rPr>
              <a:t>Дети поначалу походят на промокашки: </a:t>
            </a:r>
            <a:endParaRPr lang="ru-RU" dirty="0" smtClean="0">
              <a:solidFill>
                <a:srgbClr val="C00000"/>
              </a:solidFill>
            </a:endParaRPr>
          </a:p>
          <a:p>
            <a:pPr>
              <a:buNone/>
            </a:pPr>
            <a:r>
              <a:rPr lang="ru-RU" b="1" dirty="0" smtClean="0">
                <a:solidFill>
                  <a:srgbClr val="C00000"/>
                </a:solidFill>
              </a:rPr>
              <a:t>впитывают в себя все, что грамотно или безобразно</a:t>
            </a:r>
            <a:endParaRPr lang="ru-RU" dirty="0" smtClean="0">
              <a:solidFill>
                <a:srgbClr val="C00000"/>
              </a:solidFill>
            </a:endParaRPr>
          </a:p>
          <a:p>
            <a:pPr>
              <a:buNone/>
            </a:pPr>
            <a:r>
              <a:rPr lang="ru-RU" b="1" dirty="0" smtClean="0">
                <a:solidFill>
                  <a:srgbClr val="C00000"/>
                </a:solidFill>
              </a:rPr>
              <a:t>написано родителями».</a:t>
            </a:r>
            <a:endParaRPr lang="ru-RU" dirty="0" smtClean="0">
              <a:solidFill>
                <a:srgbClr val="C00000"/>
              </a:solidFill>
            </a:endParaRPr>
          </a:p>
          <a:p>
            <a:pPr algn="r">
              <a:buNone/>
            </a:pPr>
            <a:r>
              <a:rPr lang="ru-RU" b="1" dirty="0" smtClean="0">
                <a:solidFill>
                  <a:srgbClr val="C00000"/>
                </a:solidFill>
              </a:rPr>
              <a:t>Альберт </a:t>
            </a:r>
            <a:r>
              <a:rPr lang="ru-RU" b="1" dirty="0" err="1" smtClean="0">
                <a:solidFill>
                  <a:srgbClr val="C00000"/>
                </a:solidFill>
              </a:rPr>
              <a:t>Лиханов</a:t>
            </a:r>
            <a:endParaRPr lang="ru-RU" dirty="0" smtClean="0">
              <a:solidFill>
                <a:srgbClr val="C00000"/>
              </a:solidFill>
            </a:endParaRPr>
          </a:p>
          <a:p>
            <a:pPr>
              <a:buNone/>
            </a:pPr>
            <a:r>
              <a:rPr lang="ru-RU" dirty="0" smtClean="0"/>
              <a:t> </a:t>
            </a:r>
          </a:p>
          <a:p>
            <a:pPr algn="ctr">
              <a:buNone/>
            </a:pPr>
            <a:r>
              <a:rPr lang="ru-RU" b="1" dirty="0" smtClean="0">
                <a:solidFill>
                  <a:schemeClr val="accent1">
                    <a:lumMod val="75000"/>
                  </a:schemeClr>
                </a:solidFill>
              </a:rPr>
              <a:t>Детей наказывай стыдом, а не кнутом.</a:t>
            </a:r>
            <a:endParaRPr lang="ru-RU" dirty="0" smtClean="0">
              <a:solidFill>
                <a:schemeClr val="accent1">
                  <a:lumMod val="75000"/>
                </a:schemeClr>
              </a:solidFill>
            </a:endParaRPr>
          </a:p>
          <a:p>
            <a:pPr algn="ctr">
              <a:buNone/>
            </a:pPr>
            <a:r>
              <a:rPr lang="ru-RU" b="1" dirty="0" smtClean="0">
                <a:solidFill>
                  <a:schemeClr val="accent1">
                    <a:lumMod val="75000"/>
                  </a:schemeClr>
                </a:solidFill>
              </a:rPr>
              <a:t> </a:t>
            </a:r>
            <a:endParaRPr lang="ru-RU" dirty="0" smtClean="0">
              <a:solidFill>
                <a:schemeClr val="accent1">
                  <a:lumMod val="75000"/>
                </a:schemeClr>
              </a:solidFill>
            </a:endParaRPr>
          </a:p>
          <a:p>
            <a:pPr algn="ctr">
              <a:buNone/>
            </a:pPr>
            <a:r>
              <a:rPr lang="ru-RU" b="1" dirty="0" smtClean="0">
                <a:solidFill>
                  <a:schemeClr val="accent1">
                    <a:lumMod val="75000"/>
                  </a:schemeClr>
                </a:solidFill>
              </a:rPr>
              <a:t>Не спеши карать – спеши миловать.</a:t>
            </a:r>
            <a:endParaRPr lang="ru-RU" dirty="0" smtClean="0">
              <a:solidFill>
                <a:schemeClr val="accent1">
                  <a:lumMod val="75000"/>
                </a:schemeClr>
              </a:solidFill>
            </a:endParaRPr>
          </a:p>
          <a:p>
            <a:pPr algn="ctr">
              <a:buNone/>
            </a:pPr>
            <a:r>
              <a:rPr lang="ru-RU" sz="2100" dirty="0" smtClean="0">
                <a:solidFill>
                  <a:schemeClr val="accent1">
                    <a:lumMod val="75000"/>
                  </a:schemeClr>
                </a:solidFill>
              </a:rPr>
              <a:t>Русские народные пословицы</a:t>
            </a:r>
          </a:p>
          <a:p>
            <a:pPr>
              <a:buNone/>
            </a:pPr>
            <a:r>
              <a:rPr lang="ru-RU" b="1" i="1" dirty="0" smtClean="0"/>
              <a:t> </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2708920"/>
          </a:xfrm>
        </p:spPr>
        <p:txBody>
          <a:bodyPr>
            <a:normAutofit fontScale="90000"/>
          </a:bodyPr>
          <a:lstStyle/>
          <a:p>
            <a:pPr algn="ctr"/>
            <a:r>
              <a:rPr lang="ru-RU" b="1" dirty="0" smtClean="0">
                <a:solidFill>
                  <a:srgbClr val="0070C0"/>
                </a:solidFill>
              </a:rPr>
              <a:t/>
            </a:r>
            <a:br>
              <a:rPr lang="ru-RU" b="1" dirty="0" smtClean="0">
                <a:solidFill>
                  <a:srgbClr val="0070C0"/>
                </a:solidFill>
              </a:rPr>
            </a:br>
            <a:r>
              <a:rPr lang="ru-RU" b="1" dirty="0" smtClean="0">
                <a:solidFill>
                  <a:srgbClr val="0070C0"/>
                </a:solidFill>
              </a:rPr>
              <a:t/>
            </a:r>
            <a:br>
              <a:rPr lang="ru-RU" b="1" dirty="0" smtClean="0">
                <a:solidFill>
                  <a:srgbClr val="0070C0"/>
                </a:solidFill>
              </a:rPr>
            </a:br>
            <a:r>
              <a:rPr lang="ru-RU" sz="4000" b="1" dirty="0" smtClean="0">
                <a:solidFill>
                  <a:srgbClr val="0070C0"/>
                </a:solidFill>
              </a:rPr>
              <a:t>АКЦИЯ «СИНЯЯ ЛЕНТА АПРЕЛЯ»</a:t>
            </a:r>
            <a:r>
              <a:rPr lang="ru-RU" b="1" dirty="0" smtClean="0">
                <a:solidFill>
                  <a:srgbClr val="0070C0"/>
                </a:solidFill>
              </a:rPr>
              <a:t/>
            </a:r>
            <a:br>
              <a:rPr lang="ru-RU" b="1" dirty="0" smtClean="0">
                <a:solidFill>
                  <a:srgbClr val="0070C0"/>
                </a:solidFill>
              </a:rPr>
            </a:br>
            <a:r>
              <a:rPr lang="ru-RU" b="1" dirty="0" smtClean="0">
                <a:solidFill>
                  <a:srgbClr val="0070C0"/>
                </a:solidFill>
              </a:rPr>
              <a:t/>
            </a:r>
            <a:br>
              <a:rPr lang="ru-RU" b="1" dirty="0" smtClean="0">
                <a:solidFill>
                  <a:srgbClr val="0070C0"/>
                </a:solidFill>
              </a:rPr>
            </a:br>
            <a:r>
              <a:rPr lang="ru-RU" sz="2000" dirty="0" smtClean="0"/>
              <a:t>Дети приготовили  </a:t>
            </a:r>
            <a:r>
              <a:rPr lang="ru-RU" sz="2000" dirty="0" smtClean="0"/>
              <a:t>маленькие ладошки, на которых своим детским почерком </a:t>
            </a:r>
            <a:r>
              <a:rPr lang="ru-RU" sz="2000" b="1" dirty="0" smtClean="0">
                <a:solidFill>
                  <a:srgbClr val="C00000"/>
                </a:solidFill>
              </a:rPr>
              <a:t>написали «Дети против жестокости!», «Нет насилию детей!», «Мы за счастливое детство</a:t>
            </a:r>
            <a:r>
              <a:rPr lang="ru-RU" sz="2000" b="1" dirty="0" smtClean="0">
                <a:solidFill>
                  <a:srgbClr val="C00000"/>
                </a:solidFill>
              </a:rPr>
              <a:t>!»</a:t>
            </a:r>
            <a:r>
              <a:rPr lang="ru-RU" sz="2000" dirty="0" smtClean="0"/>
              <a:t>.</a:t>
            </a:r>
            <a:br>
              <a:rPr lang="ru-RU" sz="2000" dirty="0" smtClean="0"/>
            </a:br>
            <a:r>
              <a:rPr lang="ru-RU" sz="2000" dirty="0" smtClean="0"/>
              <a:t>Каждому </a:t>
            </a:r>
            <a:r>
              <a:rPr lang="ru-RU" sz="2000" dirty="0" smtClean="0"/>
              <a:t>взрослому они </a:t>
            </a:r>
            <a:r>
              <a:rPr lang="ru-RU" sz="2000" dirty="0" smtClean="0"/>
              <a:t>дарят </a:t>
            </a:r>
            <a:r>
              <a:rPr lang="ru-RU" sz="2000" dirty="0" smtClean="0"/>
              <a:t>на память этот </a:t>
            </a:r>
            <a:r>
              <a:rPr lang="ru-RU" sz="2000" dirty="0" smtClean="0"/>
              <a:t>символ.</a:t>
            </a:r>
            <a:r>
              <a:rPr lang="ru-RU" dirty="0" smtClean="0"/>
              <a:t/>
            </a:r>
            <a:br>
              <a:rPr lang="ru-RU" dirty="0" smtClean="0"/>
            </a:br>
            <a:endParaRPr lang="ru-RU" b="1" dirty="0">
              <a:solidFill>
                <a:srgbClr val="0070C0"/>
              </a:solidFill>
            </a:endParaRPr>
          </a:p>
        </p:txBody>
      </p:sp>
      <p:pic>
        <p:nvPicPr>
          <p:cNvPr id="4" name="Содержимое 3" descr="http://nsportal.ru/sites/default/files/styles/media_gallery_large/public/styles/media_gallery_large/public/img_4454_16.jpg?itok=ziaLSDVh">
            <a:hlinkClick r:id="rId2"/>
          </p:cNvPr>
          <p:cNvPicPr>
            <a:picLocks noGrp="1"/>
          </p:cNvPicPr>
          <p:nvPr>
            <p:ph idx="1"/>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395536" y="2852936"/>
            <a:ext cx="8352928" cy="37444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4-2"/>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67544" y="260648"/>
            <a:ext cx="2952328" cy="2088232"/>
          </a:xfrm>
          <a:prstGeom prst="rect">
            <a:avLst/>
          </a:prstGeom>
          <a:noFill/>
          <a:ln>
            <a:noFill/>
          </a:ln>
        </p:spPr>
      </p:pic>
      <p:sp>
        <p:nvSpPr>
          <p:cNvPr id="2" name="Заголовок 1"/>
          <p:cNvSpPr>
            <a:spLocks noGrp="1"/>
          </p:cNvSpPr>
          <p:nvPr>
            <p:ph type="title"/>
          </p:nvPr>
        </p:nvSpPr>
        <p:spPr>
          <a:xfrm>
            <a:off x="3851920" y="260648"/>
            <a:ext cx="4248472" cy="864096"/>
          </a:xfrm>
        </p:spPr>
        <p:txBody>
          <a:bodyPr>
            <a:normAutofit/>
          </a:bodyPr>
          <a:lstStyle/>
          <a:p>
            <a:pPr algn="r"/>
            <a:r>
              <a:rPr lang="ru-RU" sz="3200" b="1" dirty="0" smtClean="0">
                <a:latin typeface="Georgia" pitchFamily="18" charset="0"/>
              </a:rPr>
              <a:t>РАССКАЗ-БЫЛЬ</a:t>
            </a:r>
            <a:endParaRPr lang="ru-RU" sz="3200" b="1" dirty="0">
              <a:latin typeface="Georgia" pitchFamily="18" charset="0"/>
            </a:endParaRPr>
          </a:p>
        </p:txBody>
      </p:sp>
      <p:sp>
        <p:nvSpPr>
          <p:cNvPr id="3" name="Содержимое 2"/>
          <p:cNvSpPr>
            <a:spLocks noGrp="1"/>
          </p:cNvSpPr>
          <p:nvPr>
            <p:ph idx="1"/>
          </p:nvPr>
        </p:nvSpPr>
        <p:spPr>
          <a:xfrm>
            <a:off x="179512" y="2276872"/>
            <a:ext cx="8784976" cy="4047728"/>
          </a:xfrm>
        </p:spPr>
        <p:txBody>
          <a:bodyPr>
            <a:normAutofit/>
          </a:bodyPr>
          <a:lstStyle/>
          <a:p>
            <a:pPr algn="just">
              <a:buNone/>
            </a:pPr>
            <a:r>
              <a:rPr lang="ru-RU" sz="2000" b="1" dirty="0" smtClean="0">
                <a:solidFill>
                  <a:schemeClr val="accent1">
                    <a:lumMod val="75000"/>
                  </a:schemeClr>
                </a:solidFill>
              </a:rPr>
              <a:t>Однажды, когда мужчина полировал свой </a:t>
            </a:r>
            <a:r>
              <a:rPr lang="ru-RU" sz="2000" b="1" dirty="0" smtClean="0">
                <a:solidFill>
                  <a:schemeClr val="accent1">
                    <a:lumMod val="75000"/>
                  </a:schemeClr>
                </a:solidFill>
              </a:rPr>
              <a:t>автомобиль, его 6-летняя </a:t>
            </a:r>
            <a:r>
              <a:rPr lang="ru-RU" sz="2000" b="1" dirty="0" smtClean="0">
                <a:solidFill>
                  <a:schemeClr val="accent1">
                    <a:lumMod val="75000"/>
                  </a:schemeClr>
                </a:solidFill>
              </a:rPr>
              <a:t>дочь подняла камень и нацарапала несколько слов на боку автомобиля. В гневе отец схватил руку ребенка и стал бить по ней, не понимая, что вырывает её.</a:t>
            </a:r>
            <a:endParaRPr lang="ru-RU" sz="2000" dirty="0" smtClean="0">
              <a:solidFill>
                <a:schemeClr val="accent1">
                  <a:lumMod val="75000"/>
                </a:schemeClr>
              </a:solidFill>
            </a:endParaRPr>
          </a:p>
          <a:p>
            <a:pPr algn="just">
              <a:buNone/>
            </a:pPr>
            <a:r>
              <a:rPr lang="ru-RU" sz="2000" b="1" dirty="0" smtClean="0">
                <a:solidFill>
                  <a:schemeClr val="accent1">
                    <a:lumMod val="75000"/>
                  </a:schemeClr>
                </a:solidFill>
              </a:rPr>
              <a:t>В больнице девочка потеряла все пальцы </a:t>
            </a:r>
            <a:r>
              <a:rPr lang="ru-RU" sz="2000" b="1" dirty="0" smtClean="0">
                <a:solidFill>
                  <a:schemeClr val="accent1">
                    <a:lumMod val="75000"/>
                  </a:schemeClr>
                </a:solidFill>
              </a:rPr>
              <a:t>из–за </a:t>
            </a:r>
            <a:r>
              <a:rPr lang="ru-RU" sz="2000" b="1" dirty="0" smtClean="0">
                <a:solidFill>
                  <a:schemeClr val="accent1">
                    <a:lumMod val="75000"/>
                  </a:schemeClr>
                </a:solidFill>
              </a:rPr>
              <a:t>многочисленных переломов. Когда дочка увидела своего отца… с глазами, полными слёз и боли,  она спросила: «Папа, когда мои пальцы вырастут снова?» Мужчина ничего не ответил, ему было больно.  Он возвратился к своему автомобилю, и стал его пинать.</a:t>
            </a:r>
            <a:endParaRPr lang="ru-RU" sz="2000" dirty="0" smtClean="0">
              <a:solidFill>
                <a:schemeClr val="accent1">
                  <a:lumMod val="75000"/>
                </a:schemeClr>
              </a:solidFill>
            </a:endParaRPr>
          </a:p>
          <a:p>
            <a:pPr algn="just">
              <a:buNone/>
            </a:pPr>
            <a:r>
              <a:rPr lang="ru-RU" sz="2000" b="1" dirty="0" smtClean="0">
                <a:solidFill>
                  <a:schemeClr val="accent1">
                    <a:lumMod val="75000"/>
                  </a:schemeClr>
                </a:solidFill>
              </a:rPr>
              <a:t>Опустошённый своими поступками, сидя перед автомобилем, он посмотрел на царапины – дочь написала </a:t>
            </a:r>
            <a:r>
              <a:rPr lang="ru-RU" sz="2000" b="1" dirty="0" smtClean="0">
                <a:solidFill>
                  <a:srgbClr val="C00000"/>
                </a:solidFill>
              </a:rPr>
              <a:t>«Люблю тебя, папа»…</a:t>
            </a:r>
            <a:endParaRPr lang="ru-RU" sz="2000" dirty="0" smtClean="0">
              <a:solidFill>
                <a:srgbClr val="C00000"/>
              </a:solidFill>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f51131_jpg"/>
          <p:cNvPicPr/>
          <p:nvPr/>
        </p:nvPicPr>
        <p:blipFill rotWithShape="1">
          <a:blip r:embed="rId2" cstate="print">
            <a:extLst>
              <a:ext uri="{28A0092B-C50C-407E-A947-70E740481C1C}">
                <a14:useLocalDpi xmlns:a14="http://schemas.microsoft.com/office/drawing/2010/main" xmlns:lc="http://schemas.openxmlformats.org/drawingml/2006/lockedCanvas" xmlns="" val="0"/>
              </a:ext>
            </a:extLst>
          </a:blip>
          <a:srcRect b="17598"/>
          <a:stretch/>
        </p:blipFill>
        <p:spPr bwMode="auto">
          <a:xfrm>
            <a:off x="179512" y="3717032"/>
            <a:ext cx="2582545" cy="2891155"/>
          </a:xfrm>
          <a:prstGeom prst="rect">
            <a:avLst/>
          </a:prstGeom>
          <a:noFill/>
          <a:ln>
            <a:noFill/>
          </a:ln>
          <a:extLst>
            <a:ext uri="{53640926-AAD7-44D8-BBD7-CCE9431645EC}">
              <a14:shadowObscured xmlns:a14="http://schemas.microsoft.com/office/drawing/2010/main" xmlns:lc="http://schemas.openxmlformats.org/drawingml/2006/lockedCanvas" xmlns=""/>
            </a:ext>
          </a:extLst>
        </p:spPr>
      </p:pic>
      <p:sp>
        <p:nvSpPr>
          <p:cNvPr id="3" name="Содержимое 2"/>
          <p:cNvSpPr>
            <a:spLocks noGrp="1"/>
          </p:cNvSpPr>
          <p:nvPr>
            <p:ph idx="1"/>
          </p:nvPr>
        </p:nvSpPr>
        <p:spPr>
          <a:xfrm>
            <a:off x="457200" y="548680"/>
            <a:ext cx="8229600" cy="5775920"/>
          </a:xfrm>
        </p:spPr>
        <p:txBody>
          <a:bodyPr/>
          <a:lstStyle/>
          <a:p>
            <a:pPr algn="ctr">
              <a:buNone/>
            </a:pPr>
            <a:r>
              <a:rPr lang="ru-RU" sz="5400" b="1" dirty="0" smtClean="0">
                <a:solidFill>
                  <a:srgbClr val="C00000"/>
                </a:solidFill>
              </a:rPr>
              <a:t>ВЕЩИ должны ИСПОЛЬЗОВАТЬСЯ, </a:t>
            </a:r>
            <a:endParaRPr lang="ru-RU" sz="5400" b="1" dirty="0" smtClean="0">
              <a:solidFill>
                <a:srgbClr val="C00000"/>
              </a:solidFill>
            </a:endParaRPr>
          </a:p>
          <a:p>
            <a:pPr algn="ctr">
              <a:buNone/>
            </a:pPr>
            <a:r>
              <a:rPr lang="ru-RU" sz="5400" b="1" dirty="0" smtClean="0">
                <a:solidFill>
                  <a:srgbClr val="C00000"/>
                </a:solidFill>
              </a:rPr>
              <a:t>а </a:t>
            </a:r>
            <a:r>
              <a:rPr lang="ru-RU" sz="5400" b="1" dirty="0" smtClean="0">
                <a:solidFill>
                  <a:srgbClr val="C00000"/>
                </a:solidFill>
              </a:rPr>
              <a:t>ЛЮДИ должны быть ЛЮБИМЫ!</a:t>
            </a:r>
            <a:endParaRPr lang="ru-RU" sz="5400" dirty="0" smtClean="0">
              <a:solidFill>
                <a:srgbClr val="C00000"/>
              </a:solidFill>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lnSpcReduction="20000"/>
          </a:bodyPr>
          <a:lstStyle/>
          <a:p>
            <a:pPr algn="ctr"/>
            <a:r>
              <a:rPr lang="ru-RU" b="1" u="sng" dirty="0" smtClean="0">
                <a:solidFill>
                  <a:srgbClr val="C00000"/>
                </a:solidFill>
              </a:rPr>
              <a:t>Насилие</a:t>
            </a:r>
            <a:r>
              <a:rPr lang="ru-RU" b="1" dirty="0" smtClean="0">
                <a:solidFill>
                  <a:schemeClr val="accent1">
                    <a:lumMod val="75000"/>
                  </a:schemeClr>
                </a:solidFill>
              </a:rPr>
              <a:t> - форма принуждения со стороны одной группы людей (одного человека) по отношению к другой (одному человеку) с целью приобретения или сохранения определённых выгод и привилегий, завоевания политического или другого господства.</a:t>
            </a:r>
            <a:endParaRPr lang="ru-RU" dirty="0" smtClean="0">
              <a:solidFill>
                <a:schemeClr val="accent1">
                  <a:lumMod val="75000"/>
                </a:schemeClr>
              </a:solidFill>
            </a:endParaRPr>
          </a:p>
          <a:p>
            <a:pPr algn="ctr"/>
            <a:r>
              <a:rPr lang="ru-RU" b="1" u="sng" dirty="0" smtClean="0">
                <a:solidFill>
                  <a:srgbClr val="C00000"/>
                </a:solidFill>
              </a:rPr>
              <a:t>Ненасилие </a:t>
            </a:r>
            <a:r>
              <a:rPr lang="ru-RU" b="1" dirty="0" smtClean="0"/>
              <a:t>- </a:t>
            </a:r>
            <a:r>
              <a:rPr lang="ru-RU" b="1" dirty="0" smtClean="0">
                <a:solidFill>
                  <a:schemeClr val="accent1">
                    <a:lumMod val="75000"/>
                  </a:schemeClr>
                </a:solidFill>
              </a:rPr>
              <a:t>это идеологический, жизненный, этический принцип, в основе которого лежит призвание ценности всего живого, человека и его существования, отрицающий принуждение как способ решения политических, экономических, нравственных, эстетических, этнических и межличностных конфликтов.</a:t>
            </a:r>
            <a:endParaRPr lang="ru-RU" dirty="0" smtClean="0">
              <a:solidFill>
                <a:schemeClr val="accent1">
                  <a:lumMod val="75000"/>
                </a:schemeClr>
              </a:solidFill>
            </a:endParaRP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nonviolence.iatp.by/specialist/recognize/shema.gif"/>
          <p:cNvPicPr>
            <a:picLocks noGrp="1"/>
          </p:cNvPicPr>
          <p:nvPr>
            <p:ph idx="1"/>
          </p:nvPr>
        </p:nvPicPr>
        <p:blipFill>
          <a:blip r:embed="rId2" r:link="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043608" y="0"/>
            <a:ext cx="7128792" cy="6669359"/>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TotalTime>
  <Words>546</Words>
  <Application>Microsoft Office PowerPoint</Application>
  <PresentationFormat>Экран (4:3)</PresentationFormat>
  <Paragraphs>74</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«ДЕТИ НЕ ДЛЯ НАСИЛИЯ!»</vt:lpstr>
      <vt:lpstr>Цель собрания: </vt:lpstr>
      <vt:lpstr>Слайд 3</vt:lpstr>
      <vt:lpstr>Слайд 4</vt:lpstr>
      <vt:lpstr>  АКЦИЯ «СИНЯЯ ЛЕНТА АПРЕЛЯ»  Дети приготовили  маленькие ладошки, на которых своим детским почерком написали «Дети против жестокости!», «Нет насилию детей!», «Мы за счастливое детство!». Каждому взрослому они дарят на память этот символ. </vt:lpstr>
      <vt:lpstr>РАССКАЗ-БЫЛЬ</vt:lpstr>
      <vt:lpstr>Слайд 7</vt:lpstr>
      <vt:lpstr>Слайд 8</vt:lpstr>
      <vt:lpstr>Слайд 9</vt:lpstr>
      <vt:lpstr>      ЗАКОНОДАТЕЛЬСТВО О ПРАВАХ РЕБЁНКА</vt:lpstr>
      <vt:lpstr>НАША С ВАМИ ЖЕСТОКОСТЬ ПОРОЖДАЕТ ДЕТСКУЮ ЖЕСТОКОСТЬ </vt:lpstr>
      <vt:lpstr>Слайд 12</vt:lpstr>
      <vt:lpstr>Последствия  семейного насилия</vt:lpstr>
      <vt:lpstr>    Давайте , будем к детям — милосердны!  Им мы нужны ведь насовсем, а не в аренду.  Давайте, в сказках с ними поживем …  Глядишь и сами лучше станем …  И вдруг чего-нибудь поймем! </vt:lpstr>
      <vt:lpstr>ПРИТЧА</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«ДЕТИ НЕ ДЛЯНАСИЛИЯ!»</dc:title>
  <dc:creator>user</dc:creator>
  <cp:lastModifiedBy>user</cp:lastModifiedBy>
  <cp:revision>22</cp:revision>
  <dcterms:created xsi:type="dcterms:W3CDTF">2014-05-15T08:39:59Z</dcterms:created>
  <dcterms:modified xsi:type="dcterms:W3CDTF">2014-05-15T10:40:14Z</dcterms:modified>
</cp:coreProperties>
</file>