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24" y="0"/>
            <a:ext cx="9169723" cy="69123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8350696" cy="1484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Учимся у мастеров.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7632848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Композиция в пейзаже.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1396" y="5861575"/>
            <a:ext cx="4592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УМК «Планета знаний»   3 класс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Выполнила учитель начальных классов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Маногарова Н 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98" y="135154"/>
            <a:ext cx="1691680" cy="23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764704"/>
            <a:ext cx="68407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ВСПОМИНАЕМ…</a:t>
            </a:r>
          </a:p>
          <a:p>
            <a:r>
              <a:rPr lang="ru-RU" sz="3200" b="1" i="1" u="sng" dirty="0" smtClean="0">
                <a:solidFill>
                  <a:srgbClr val="00B050"/>
                </a:solidFill>
              </a:rPr>
              <a:t>Композиция-</a:t>
            </a:r>
            <a:r>
              <a:rPr lang="ru-RU" sz="3200" b="1" i="1" dirty="0" smtClean="0"/>
              <a:t> это составление, соединение частей в единое целое.</a:t>
            </a:r>
          </a:p>
          <a:p>
            <a:r>
              <a:rPr lang="ru-RU" sz="3200" b="1" i="1" u="sng" dirty="0" smtClean="0">
                <a:solidFill>
                  <a:srgbClr val="00B050"/>
                </a:solidFill>
              </a:rPr>
              <a:t>Композиция в изобразительном искусстве </a:t>
            </a:r>
            <a:r>
              <a:rPr lang="ru-RU" sz="3200" b="1" i="1" dirty="0" smtClean="0"/>
              <a:t>- это построение художественного произведения.</a:t>
            </a:r>
          </a:p>
          <a:p>
            <a:endParaRPr lang="ru-RU" sz="3200" b="1" i="1" dirty="0"/>
          </a:p>
          <a:p>
            <a:r>
              <a:rPr lang="ru-RU" sz="3200" b="1" i="1" u="sng" dirty="0" smtClean="0">
                <a:solidFill>
                  <a:srgbClr val="00B050"/>
                </a:solidFill>
              </a:rPr>
              <a:t>Формат композиции </a:t>
            </a:r>
            <a:r>
              <a:rPr lang="ru-RU" sz="3200" b="1" i="1" dirty="0" smtClean="0"/>
              <a:t>может быть </a:t>
            </a:r>
            <a:r>
              <a:rPr lang="ru-RU" sz="3200" b="1" i="1" dirty="0" smtClean="0">
                <a:solidFill>
                  <a:srgbClr val="002060"/>
                </a:solidFill>
              </a:rPr>
              <a:t>квадратным, прямоугольным по вертикали или горизонтали, овальным, круглым.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7" y="1484784"/>
            <a:ext cx="216373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5081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41682"/>
            <a:ext cx="345638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А Венецианов</a:t>
            </a:r>
          </a:p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«На жатве. Лето.»</a:t>
            </a:r>
          </a:p>
          <a:p>
            <a:r>
              <a:rPr lang="ru-RU" sz="2000" b="1" i="1" dirty="0" smtClean="0"/>
              <a:t>Художник изобразил сцену отдыха матери, </a:t>
            </a:r>
          </a:p>
          <a:p>
            <a:r>
              <a:rPr lang="ru-RU" sz="2000" b="1" i="1" dirty="0"/>
              <a:t>к</a:t>
            </a:r>
            <a:r>
              <a:rPr lang="ru-RU" sz="2000" b="1" i="1" dirty="0" smtClean="0"/>
              <a:t>оторая присела после тяжелой жатвы</a:t>
            </a:r>
          </a:p>
          <a:p>
            <a:r>
              <a:rPr lang="ru-RU" sz="2000" b="1" i="1" dirty="0"/>
              <a:t>п</a:t>
            </a:r>
            <a:r>
              <a:rPr lang="ru-RU" sz="2000" b="1" i="1" dirty="0" smtClean="0"/>
              <a:t>окормить ребенка.</a:t>
            </a:r>
          </a:p>
          <a:p>
            <a:r>
              <a:rPr lang="ru-RU" sz="2000" b="1" i="1" u="sng" dirty="0" smtClean="0"/>
              <a:t>Для </a:t>
            </a:r>
            <a:r>
              <a:rPr lang="ru-RU" sz="2000" b="1" u="sng" dirty="0" smtClean="0"/>
              <a:t>композиции</a:t>
            </a:r>
            <a:r>
              <a:rPr lang="ru-RU" sz="2000" b="1" i="1" u="sng" dirty="0" smtClean="0"/>
              <a:t> художник выбрал </a:t>
            </a:r>
          </a:p>
          <a:p>
            <a:r>
              <a:rPr lang="ru-RU" sz="2000" b="1" i="1" u="sng" dirty="0"/>
              <a:t>в</a:t>
            </a:r>
            <a:r>
              <a:rPr lang="ru-RU" sz="2000" b="1" i="1" u="sng" dirty="0" smtClean="0"/>
              <a:t>ертикальный формат.</a:t>
            </a:r>
          </a:p>
          <a:p>
            <a:r>
              <a:rPr lang="ru-RU" sz="2000" b="1" i="1" u="sng" dirty="0" smtClean="0">
                <a:solidFill>
                  <a:srgbClr val="C00000"/>
                </a:solidFill>
              </a:rPr>
              <a:t>Линия горизонта находится</a:t>
            </a:r>
          </a:p>
          <a:p>
            <a:r>
              <a:rPr lang="ru-RU" sz="2000" b="1" i="1" u="sng" dirty="0">
                <a:solidFill>
                  <a:srgbClr val="C00000"/>
                </a:solidFill>
              </a:rPr>
              <a:t>п</a:t>
            </a:r>
            <a:r>
              <a:rPr lang="ru-RU" sz="2000" b="1" i="1" u="sng" dirty="0" smtClean="0">
                <a:solidFill>
                  <a:srgbClr val="C00000"/>
                </a:solidFill>
              </a:rPr>
              <a:t>римерно посередине полотна.</a:t>
            </a:r>
          </a:p>
          <a:p>
            <a:r>
              <a:rPr lang="ru-RU" sz="2000" b="1" i="1" dirty="0" smtClean="0"/>
              <a:t>Женщина изображена крупно,</a:t>
            </a:r>
          </a:p>
          <a:p>
            <a:r>
              <a:rPr lang="ru-RU" sz="2000" b="1" i="1" dirty="0"/>
              <a:t>р</a:t>
            </a:r>
            <a:r>
              <a:rPr lang="ru-RU" sz="2000" b="1" i="1" dirty="0" smtClean="0"/>
              <a:t>асположена на переднем плане.</a:t>
            </a:r>
          </a:p>
          <a:p>
            <a:r>
              <a:rPr lang="ru-RU" sz="2000" b="1" i="1" dirty="0" smtClean="0"/>
              <a:t>Картина передает состояние покоя.</a:t>
            </a:r>
            <a:endParaRPr lang="ru-RU" sz="2000" b="1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7504" y="3073281"/>
            <a:ext cx="5256584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64"/>
            <a:ext cx="9144000" cy="5146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842337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А. Венецианов «На пашне. Весна.»  </a:t>
            </a:r>
            <a:r>
              <a:rPr lang="ru-RU" sz="2000" dirty="0" smtClean="0"/>
              <a:t>Художник изобразил </a:t>
            </a:r>
            <a:r>
              <a:rPr lang="ru-RU" sz="2000" b="1" i="1" u="sng" dirty="0" smtClean="0"/>
              <a:t>линию горизонта чуть ниже середины полотна,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лагодаря этому женщина в русском сарафане выглядит величественно.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5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4544" y="3285554"/>
            <a:ext cx="8964489" cy="14401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0" y="-148362"/>
            <a:ext cx="9144000" cy="523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9625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М. Клод «На пашне.»  </a:t>
            </a:r>
            <a:r>
              <a:rPr lang="ru-RU" sz="2000" b="1" i="1" dirty="0" smtClean="0"/>
              <a:t>Чтобы показать бескрайние просторы полей, художник выбрал для своей картины </a:t>
            </a:r>
            <a:r>
              <a:rPr lang="ru-RU" sz="2000" b="1" i="1" u="sng" dirty="0" smtClean="0"/>
              <a:t>низкую линию горизонта и горизонтальный формат.</a:t>
            </a:r>
            <a:r>
              <a:rPr lang="ru-RU" sz="2000" b="1" i="1" dirty="0" smtClean="0"/>
              <a:t> Фигуры женщины и лошади расположены почти в центре композиции, они небольшого размера и органично вписаны в природу.</a:t>
            </a:r>
            <a:endParaRPr lang="ru-RU" sz="2000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8657" y="3284984"/>
            <a:ext cx="8964488" cy="1440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06" y="-57149"/>
            <a:ext cx="4988065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040"/>
            <a:ext cx="5004048" cy="2786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3" y="-387424"/>
            <a:ext cx="3600400" cy="4436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8065" y="3973650"/>
            <a:ext cx="4151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Рассмотри картины. Что общее? Чем </a:t>
            </a:r>
          </a:p>
          <a:p>
            <a:r>
              <a:rPr lang="ru-RU" b="1" dirty="0"/>
              <a:t>о</a:t>
            </a:r>
            <a:r>
              <a:rPr lang="ru-RU" b="1" dirty="0" smtClean="0"/>
              <a:t>тличаются?</a:t>
            </a:r>
          </a:p>
          <a:p>
            <a:r>
              <a:rPr lang="ru-RU" dirty="0" smtClean="0"/>
              <a:t>Все они выполнены  на одну тему, но </a:t>
            </a:r>
            <a:r>
              <a:rPr lang="ru-RU" b="1" i="1" dirty="0" smtClean="0"/>
              <a:t>композиция </a:t>
            </a:r>
            <a:r>
              <a:rPr lang="ru-RU" dirty="0" smtClean="0"/>
              <a:t>у них разная.</a:t>
            </a:r>
            <a:endParaRPr lang="ru-RU" dirty="0"/>
          </a:p>
          <a:p>
            <a:r>
              <a:rPr lang="ru-RU" b="1" dirty="0" smtClean="0"/>
              <a:t>Расскажи по плану. 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Формат полотна ( </a:t>
            </a:r>
            <a:r>
              <a:rPr lang="ru-RU" dirty="0" smtClean="0"/>
              <a:t>горизонтальный   или вертикальный</a:t>
            </a:r>
            <a:r>
              <a:rPr lang="ru-RU" b="1" dirty="0" smtClean="0"/>
              <a:t>). </a:t>
            </a:r>
          </a:p>
          <a:p>
            <a:r>
              <a:rPr lang="ru-RU" b="1" dirty="0" smtClean="0"/>
              <a:t>2. Расположение линии горизонта.</a:t>
            </a:r>
          </a:p>
          <a:p>
            <a:r>
              <a:rPr lang="ru-RU" b="1" dirty="0" smtClean="0"/>
              <a:t>3. </a:t>
            </a:r>
            <a:r>
              <a:rPr lang="ru-RU" b="1" dirty="0"/>
              <a:t>Размер и расположение главных героев</a:t>
            </a:r>
            <a:endParaRPr lang="ru-RU" b="1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94137" y="4581128"/>
            <a:ext cx="4120039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212976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002519"/>
            <a:ext cx="3654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А. Венецианов «На пашне. Весна.»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6175172"/>
            <a:ext cx="2561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М. Клод «На пашне.»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5964" y="360717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 </a:t>
            </a:r>
            <a:r>
              <a:rPr lang="ru-RU" dirty="0" smtClean="0">
                <a:solidFill>
                  <a:schemeClr val="bg1"/>
                </a:solidFill>
              </a:rPr>
              <a:t>Венецианов «На  </a:t>
            </a:r>
            <a:r>
              <a:rPr lang="ru-RU" dirty="0">
                <a:solidFill>
                  <a:schemeClr val="bg1"/>
                </a:solidFill>
              </a:rPr>
              <a:t>жатве. Лето.»</a:t>
            </a:r>
          </a:p>
        </p:txBody>
      </p:sp>
    </p:spTree>
    <p:extLst>
      <p:ext uri="{BB962C8B-B14F-4D97-AF65-F5344CB8AC3E}">
        <p14:creationId xmlns:p14="http://schemas.microsoft.com/office/powerpoint/2010/main" val="4224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0" y="-1141"/>
            <a:ext cx="49206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332656"/>
            <a:ext cx="50486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Самостоятельная </a:t>
            </a:r>
          </a:p>
          <a:p>
            <a:r>
              <a:rPr lang="ru-RU" sz="4400" b="1" i="1" dirty="0">
                <a:solidFill>
                  <a:srgbClr val="0070C0"/>
                </a:solidFill>
              </a:rPr>
              <a:t>р</a:t>
            </a:r>
            <a:r>
              <a:rPr lang="ru-RU" sz="4400" b="1" i="1" dirty="0" smtClean="0">
                <a:solidFill>
                  <a:srgbClr val="0070C0"/>
                </a:solidFill>
              </a:rPr>
              <a:t>абота.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256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Учимся у мастеров.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11</cp:revision>
  <dcterms:created xsi:type="dcterms:W3CDTF">2014-10-06T13:13:59Z</dcterms:created>
  <dcterms:modified xsi:type="dcterms:W3CDTF">2014-10-06T15:40:59Z</dcterms:modified>
</cp:coreProperties>
</file>