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0" r:id="rId3"/>
    <p:sldId id="281" r:id="rId4"/>
    <p:sldId id="257" r:id="rId5"/>
    <p:sldId id="264" r:id="rId6"/>
    <p:sldId id="258" r:id="rId7"/>
    <p:sldId id="259" r:id="rId8"/>
    <p:sldId id="260" r:id="rId9"/>
    <p:sldId id="261" r:id="rId10"/>
    <p:sldId id="262" r:id="rId11"/>
    <p:sldId id="263" r:id="rId12"/>
    <p:sldId id="265" r:id="rId13"/>
    <p:sldId id="282"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4" r:id="rId28"/>
    <p:sldId id="26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9"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99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D62CEC5-7F70-47C3-8B6E-F3D9AC31F15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D62CEC5-7F70-47C3-8B6E-F3D9AC31F15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E8ED80-BC29-4599-B2F3-505A3BA80FC3}" type="datetimeFigureOut">
              <a:rPr lang="ru-RU" smtClean="0"/>
              <a:pPr/>
              <a:t>19.02.2012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62CEC5-7F70-47C3-8B6E-F3D9AC31F15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2E8ED80-BC29-4599-B2F3-505A3BA80FC3}" type="datetimeFigureOut">
              <a:rPr lang="ru-RU" smtClean="0"/>
              <a:pPr/>
              <a:t>19.02.2012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62CEC5-7F70-47C3-8B6E-F3D9AC31F15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764704"/>
            <a:ext cx="8229600" cy="3704456"/>
          </a:xfrm>
        </p:spPr>
        <p:txBody>
          <a:bodyPr>
            <a:normAutofit fontScale="90000"/>
          </a:bodyPr>
          <a:lstStyle/>
          <a:p>
            <a:pPr lvl="0"/>
            <a:r>
              <a:rPr lang="ru-RU" dirty="0" smtClean="0"/>
              <a:t>«Педагогическая технология организации уроков в развивающем обучении»</a:t>
            </a:r>
            <a:br>
              <a:rPr lang="ru-RU" dirty="0" smtClean="0"/>
            </a:br>
            <a:endParaRPr lang="ru-RU" dirty="0"/>
          </a:p>
        </p:txBody>
      </p:sp>
      <p:sp>
        <p:nvSpPr>
          <p:cNvPr id="3" name="Подзаголовок 2"/>
          <p:cNvSpPr>
            <a:spLocks noGrp="1"/>
          </p:cNvSpPr>
          <p:nvPr>
            <p:ph type="subTitle" idx="1"/>
          </p:nvPr>
        </p:nvSpPr>
        <p:spPr>
          <a:xfrm>
            <a:off x="1403648" y="4509120"/>
            <a:ext cx="6400800" cy="1752600"/>
          </a:xfrm>
        </p:spPr>
        <p:txBody>
          <a:bodyPr>
            <a:normAutofit lnSpcReduction="10000"/>
          </a:bodyPr>
          <a:lstStyle/>
          <a:p>
            <a:r>
              <a:rPr lang="ru-RU" dirty="0" smtClean="0"/>
              <a:t>Презентация выполнена учителем начальных классов МБОУ СОШ№ 7 г. Лобня  Московской области       Коротковой Л.В.</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80728"/>
            <a:ext cx="8229600" cy="5328632"/>
          </a:xfrm>
        </p:spPr>
        <p:txBody>
          <a:bodyPr>
            <a:normAutofit/>
          </a:bodyPr>
          <a:lstStyle/>
          <a:p>
            <a:pPr>
              <a:buNone/>
            </a:pPr>
            <a:r>
              <a:rPr lang="ru-RU" dirty="0" smtClean="0"/>
              <a:t>    Свойства методической системы</a:t>
            </a:r>
          </a:p>
          <a:p>
            <a:r>
              <a:rPr lang="ru-RU" dirty="0" smtClean="0"/>
              <a:t>многогранность;</a:t>
            </a:r>
          </a:p>
          <a:p>
            <a:r>
              <a:rPr lang="ru-RU" dirty="0" err="1" smtClean="0"/>
              <a:t>процессуальность</a:t>
            </a:r>
            <a:r>
              <a:rPr lang="ru-RU" dirty="0" smtClean="0"/>
              <a:t> познания;</a:t>
            </a:r>
          </a:p>
          <a:p>
            <a:r>
              <a:rPr lang="ru-RU" dirty="0" smtClean="0"/>
              <a:t>разрешение коллизий;</a:t>
            </a:r>
          </a:p>
          <a:p>
            <a:r>
              <a:rPr lang="ru-RU" dirty="0" smtClean="0"/>
              <a:t>вариативность</a:t>
            </a:r>
          </a:p>
          <a:p>
            <a:pPr>
              <a:buNone/>
            </a:pPr>
            <a:r>
              <a:rPr lang="ru-RU" dirty="0" smtClean="0"/>
              <a:t>  </a:t>
            </a:r>
          </a:p>
          <a:p>
            <a:pPr>
              <a:buNone/>
            </a:pPr>
            <a:r>
              <a:rPr lang="ru-RU" dirty="0" smtClean="0"/>
              <a:t>  Особенности организационных форм</a:t>
            </a:r>
          </a:p>
          <a:p>
            <a:r>
              <a:rPr lang="ru-RU" dirty="0" smtClean="0"/>
              <a:t>Урок – основная форма организации обучения, но более динамичен, гибок; меняется его содержание.</a:t>
            </a:r>
            <a:endParaRPr lang="ru-RU"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500"/>
                                        <p:tgtEl>
                                          <p:spTgt spid="3">
                                            <p:txEl>
                                              <p:pRg st="1" end="1"/>
                                            </p:txEl>
                                          </p:spTgt>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500"/>
                                        <p:tgtEl>
                                          <p:spTgt spid="3">
                                            <p:txEl>
                                              <p:pRg st="2" end="2"/>
                                            </p:txEl>
                                          </p:spTgt>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500"/>
                                        <p:tgtEl>
                                          <p:spTgt spid="3">
                                            <p:txEl>
                                              <p:pRg st="3" end="3"/>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500"/>
                                        <p:tgtEl>
                                          <p:spTgt spid="3">
                                            <p:txEl>
                                              <p:pRg st="4" end="4"/>
                                            </p:txEl>
                                          </p:spTgt>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500"/>
                                        <p:tgtEl>
                                          <p:spTgt spid="3">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500"/>
                                        <p:tgtEl>
                                          <p:spTgt spid="3">
                                            <p:txEl>
                                              <p:pRg st="6" end="6"/>
                                            </p:txEl>
                                          </p:spTgt>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Система развивающего обучения </a:t>
            </a:r>
            <a:r>
              <a:rPr lang="ru-RU" dirty="0" err="1" smtClean="0"/>
              <a:t>Д.Б.Эльконина-В.В.Давыдова</a:t>
            </a:r>
            <a:endParaRPr lang="ru-RU" dirty="0"/>
          </a:p>
        </p:txBody>
      </p:sp>
      <p:sp>
        <p:nvSpPr>
          <p:cNvPr id="3" name="Содержимое 2"/>
          <p:cNvSpPr>
            <a:spLocks noGrp="1"/>
          </p:cNvSpPr>
          <p:nvPr>
            <p:ph idx="1"/>
          </p:nvPr>
        </p:nvSpPr>
        <p:spPr>
          <a:xfrm>
            <a:off x="467544" y="2996952"/>
            <a:ext cx="8229600" cy="2188840"/>
          </a:xfrm>
        </p:spPr>
        <p:txBody>
          <a:bodyPr/>
          <a:lstStyle/>
          <a:p>
            <a:r>
              <a:rPr lang="ru-RU" dirty="0" smtClean="0"/>
              <a:t>Ребенок рассматривается как </a:t>
            </a:r>
            <a:r>
              <a:rPr lang="ru-RU" dirty="0" err="1" smtClean="0"/>
              <a:t>самоизменяющийся</a:t>
            </a:r>
            <a:r>
              <a:rPr lang="ru-RU" dirty="0" smtClean="0"/>
              <a:t> субъект учения, имеющий потребность и способность в </a:t>
            </a:r>
            <a:r>
              <a:rPr lang="ru-RU" dirty="0" err="1" smtClean="0"/>
              <a:t>самоизменении</a:t>
            </a:r>
            <a:r>
              <a:rPr lang="ru-RU" dirty="0" smtClean="0"/>
              <a:t>.</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Дидактическая характеристика системы</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       Цели обучения:</a:t>
            </a:r>
          </a:p>
          <a:p>
            <a:r>
              <a:rPr lang="ru-RU" dirty="0" smtClean="0"/>
              <a:t>формировать теоретическое сознание и мышление, СУД (способы умственных действий);</a:t>
            </a:r>
          </a:p>
          <a:p>
            <a:r>
              <a:rPr lang="ru-RU" dirty="0" smtClean="0"/>
              <a:t>обеспечить условия для превращения ученика в учащегося.</a:t>
            </a:r>
          </a:p>
          <a:p>
            <a:endParaRPr lang="ru-RU" dirty="0" smtClean="0"/>
          </a:p>
          <a:p>
            <a:pPr>
              <a:buNone/>
            </a:pPr>
            <a:r>
              <a:rPr lang="ru-RU" dirty="0" smtClean="0"/>
              <a:t>       Содержание образования</a:t>
            </a:r>
          </a:p>
          <a:p>
            <a:endParaRPr lang="ru-RU" dirty="0" smtClean="0"/>
          </a:p>
          <a:p>
            <a:r>
              <a:rPr lang="ru-RU" dirty="0" smtClean="0"/>
              <a:t>Основу содержания обучения составляет система научных понятий, определяющая общие способы действия в предмете (как предпосылка овладения общими принципами решения задач определенного класса).</a:t>
            </a:r>
          </a:p>
          <a:p>
            <a:endParaRPr lang="ru-RU" dirty="0" smtClean="0"/>
          </a:p>
          <a:p>
            <a:pPr>
              <a:buNone/>
            </a:pPr>
            <a:r>
              <a:rPr lang="ru-RU" dirty="0" smtClean="0"/>
              <a:t>       Свойства методической системы:</a:t>
            </a:r>
          </a:p>
          <a:p>
            <a:r>
              <a:rPr lang="ru-RU" dirty="0" smtClean="0"/>
              <a:t>концепция целенаправленной учебной деятельности;</a:t>
            </a:r>
          </a:p>
          <a:p>
            <a:r>
              <a:rPr lang="ru-RU" dirty="0" smtClean="0"/>
              <a:t>проблемное изложение знаний;</a:t>
            </a:r>
          </a:p>
          <a:p>
            <a:r>
              <a:rPr lang="ru-RU" dirty="0" smtClean="0"/>
              <a:t>метод учебных задач;</a:t>
            </a:r>
          </a:p>
          <a:p>
            <a:r>
              <a:rPr lang="ru-RU" dirty="0" smtClean="0"/>
              <a:t>коллективно-распределительная деятельность.</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500"/>
                                        <p:tgtEl>
                                          <p:spTgt spid="3">
                                            <p:txEl>
                                              <p:pRg st="0" end="0"/>
                                            </p:txEl>
                                          </p:spTgt>
                                        </p:tgtEl>
                                      </p:cBhvr>
                                    </p:animEffect>
                                  </p:childTnLst>
                                </p:cTn>
                              </p:par>
                            </p:childTnLst>
                          </p:cTn>
                        </p:par>
                        <p:par>
                          <p:cTn id="13" fill="hold">
                            <p:stCondLst>
                              <p:cond delay="1000"/>
                            </p:stCondLst>
                            <p:childTnLst>
                              <p:par>
                                <p:cTn id="14" presetID="13"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500"/>
                                        <p:tgtEl>
                                          <p:spTgt spid="3">
                                            <p:txEl>
                                              <p:pRg st="1" end="1"/>
                                            </p:txEl>
                                          </p:spTgt>
                                        </p:tgtEl>
                                      </p:cBhvr>
                                    </p:animEffect>
                                  </p:childTnLst>
                                </p:cTn>
                              </p:par>
                            </p:childTnLst>
                          </p:cTn>
                        </p:par>
                        <p:par>
                          <p:cTn id="17" fill="hold">
                            <p:stCondLst>
                              <p:cond delay="1500"/>
                            </p:stCondLst>
                            <p:childTnLst>
                              <p:par>
                                <p:cTn id="18" presetID="13"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500"/>
                                        <p:tgtEl>
                                          <p:spTgt spid="3">
                                            <p:txEl>
                                              <p:pRg st="2" end="2"/>
                                            </p:txEl>
                                          </p:spTgt>
                                        </p:tgtEl>
                                      </p:cBhvr>
                                    </p:animEffect>
                                  </p:childTnLst>
                                </p:cTn>
                              </p:par>
                            </p:childTnLst>
                          </p:cTn>
                        </p:par>
                        <p:par>
                          <p:cTn id="21" fill="hold">
                            <p:stCondLst>
                              <p:cond delay="2000"/>
                            </p:stCondLst>
                            <p:childTnLst>
                              <p:par>
                                <p:cTn id="22" presetID="13"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plus(in)">
                                      <p:cBhvr>
                                        <p:cTn id="24" dur="500"/>
                                        <p:tgtEl>
                                          <p:spTgt spid="3">
                                            <p:txEl>
                                              <p:pRg st="4" end="4"/>
                                            </p:txEl>
                                          </p:spTgt>
                                        </p:tgtEl>
                                      </p:cBhvr>
                                    </p:animEffect>
                                  </p:childTnLst>
                                </p:cTn>
                              </p:par>
                            </p:childTnLst>
                          </p:cTn>
                        </p:par>
                        <p:par>
                          <p:cTn id="25" fill="hold">
                            <p:stCondLst>
                              <p:cond delay="2500"/>
                            </p:stCondLst>
                            <p:childTnLst>
                              <p:par>
                                <p:cTn id="26" presetID="13" presetClass="entr" presetSubtype="16"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plus(in)">
                                      <p:cBhvr>
                                        <p:cTn id="28" dur="500"/>
                                        <p:tgtEl>
                                          <p:spTgt spid="3">
                                            <p:txEl>
                                              <p:pRg st="6" end="6"/>
                                            </p:txEl>
                                          </p:spTgt>
                                        </p:tgtEl>
                                      </p:cBhvr>
                                    </p:animEffect>
                                  </p:childTnLst>
                                </p:cTn>
                              </p:par>
                            </p:childTnLst>
                          </p:cTn>
                        </p:par>
                        <p:par>
                          <p:cTn id="29" fill="hold">
                            <p:stCondLst>
                              <p:cond delay="3000"/>
                            </p:stCondLst>
                            <p:childTnLst>
                              <p:par>
                                <p:cTn id="30" presetID="13" presetClass="entr" presetSubtype="16"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plus(in)">
                                      <p:cBhvr>
                                        <p:cTn id="32" dur="500"/>
                                        <p:tgtEl>
                                          <p:spTgt spid="3">
                                            <p:txEl>
                                              <p:pRg st="8" end="8"/>
                                            </p:txEl>
                                          </p:spTgt>
                                        </p:tgtEl>
                                      </p:cBhvr>
                                    </p:animEffect>
                                  </p:childTnLst>
                                </p:cTn>
                              </p:par>
                            </p:childTnLst>
                          </p:cTn>
                        </p:par>
                        <p:par>
                          <p:cTn id="33" fill="hold">
                            <p:stCondLst>
                              <p:cond delay="3500"/>
                            </p:stCondLst>
                            <p:childTnLst>
                              <p:par>
                                <p:cTn id="34" presetID="13" presetClass="entr" presetSubtype="16" fill="hold" grpId="0"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plus(in)">
                                      <p:cBhvr>
                                        <p:cTn id="36" dur="500"/>
                                        <p:tgtEl>
                                          <p:spTgt spid="3">
                                            <p:txEl>
                                              <p:pRg st="9" end="9"/>
                                            </p:txEl>
                                          </p:spTgt>
                                        </p:tgtEl>
                                      </p:cBhvr>
                                    </p:animEffect>
                                  </p:childTnLst>
                                </p:cTn>
                              </p:par>
                            </p:childTnLst>
                          </p:cTn>
                        </p:par>
                        <p:par>
                          <p:cTn id="37" fill="hold">
                            <p:stCondLst>
                              <p:cond delay="4000"/>
                            </p:stCondLst>
                            <p:childTnLst>
                              <p:par>
                                <p:cTn id="38" presetID="13" presetClass="entr" presetSubtype="16"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plus(in)">
                                      <p:cBhvr>
                                        <p:cTn id="40" dur="500"/>
                                        <p:tgtEl>
                                          <p:spTgt spid="3">
                                            <p:txEl>
                                              <p:pRg st="10" end="10"/>
                                            </p:txEl>
                                          </p:spTgt>
                                        </p:tgtEl>
                                      </p:cBhvr>
                                    </p:animEffect>
                                  </p:childTnLst>
                                </p:cTn>
                              </p:par>
                            </p:childTnLst>
                          </p:cTn>
                        </p:par>
                        <p:par>
                          <p:cTn id="41" fill="hold">
                            <p:stCondLst>
                              <p:cond delay="4500"/>
                            </p:stCondLst>
                            <p:childTnLst>
                              <p:par>
                                <p:cTn id="42" presetID="13" presetClass="entr" presetSubtype="16" fill="hold" grpId="0" nodeType="after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plus(in)">
                                      <p:cBhvr>
                                        <p:cTn id="44" dur="500"/>
                                        <p:tgtEl>
                                          <p:spTgt spid="3">
                                            <p:txEl>
                                              <p:pRg st="11" end="11"/>
                                            </p:txEl>
                                          </p:spTgt>
                                        </p:tgtEl>
                                      </p:cBhvr>
                                    </p:animEffect>
                                  </p:childTnLst>
                                </p:cTn>
                              </p:par>
                            </p:childTnLst>
                          </p:cTn>
                        </p:par>
                        <p:par>
                          <p:cTn id="45" fill="hold">
                            <p:stCondLst>
                              <p:cond delay="5000"/>
                            </p:stCondLst>
                            <p:childTnLst>
                              <p:par>
                                <p:cTn id="46" presetID="13" presetClass="entr" presetSubtype="16" fill="hold" grpId="0" nodeType="after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plus(in)">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143000"/>
          </a:xfrm>
        </p:spPr>
        <p:txBody>
          <a:bodyPr>
            <a:normAutofit/>
          </a:bodyPr>
          <a:lstStyle/>
          <a:p>
            <a:r>
              <a:rPr lang="ru-RU" sz="6000" dirty="0" smtClean="0"/>
              <a:t>Часть вторая</a:t>
            </a:r>
            <a:endParaRPr lang="ru-RU" sz="60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опыта работы</a:t>
            </a:r>
            <a:endParaRPr lang="ru-RU" dirty="0"/>
          </a:p>
        </p:txBody>
      </p:sp>
      <p:sp>
        <p:nvSpPr>
          <p:cNvPr id="3" name="Содержимое 2"/>
          <p:cNvSpPr>
            <a:spLocks noGrp="1"/>
          </p:cNvSpPr>
          <p:nvPr>
            <p:ph idx="1"/>
          </p:nvPr>
        </p:nvSpPr>
        <p:spPr>
          <a:xfrm>
            <a:off x="395536" y="1600200"/>
            <a:ext cx="5760640" cy="1900808"/>
          </a:xfrm>
        </p:spPr>
        <p:txBody>
          <a:bodyPr>
            <a:normAutofit fontScale="92500" lnSpcReduction="20000"/>
          </a:bodyPr>
          <a:lstStyle/>
          <a:p>
            <a:r>
              <a:rPr lang="ru-RU" dirty="0" smtClean="0"/>
              <a:t>Остановимся подробнее на системе развивающего обучения  Л.В. </a:t>
            </a:r>
            <a:r>
              <a:rPr lang="ru-RU" dirty="0" err="1" smtClean="0"/>
              <a:t>Занкова</a:t>
            </a:r>
            <a:r>
              <a:rPr lang="ru-RU" dirty="0" smtClean="0"/>
              <a:t>.</a:t>
            </a:r>
          </a:p>
          <a:p>
            <a:r>
              <a:rPr lang="ru-RU" dirty="0" smtClean="0"/>
              <a:t>По данной системе я работаю с 1993 года  </a:t>
            </a:r>
            <a:endParaRPr lang="ru-RU" dirty="0"/>
          </a:p>
        </p:txBody>
      </p:sp>
      <p:sp>
        <p:nvSpPr>
          <p:cNvPr id="4" name="Прямоугольник 3"/>
          <p:cNvSpPr/>
          <p:nvPr/>
        </p:nvSpPr>
        <p:spPr>
          <a:xfrm>
            <a:off x="179512" y="4869160"/>
            <a:ext cx="8676000" cy="1384995"/>
          </a:xfrm>
          <a:prstGeom prst="rect">
            <a:avLst/>
          </a:prstGeom>
          <a:solidFill>
            <a:schemeClr val="tx1">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Педагогическая технология организации уроков в развивающем обучении  строится на определённых принципах обучения, которые рассмотрим далее .</a:t>
            </a:r>
            <a:endParaRPr lang="ru-RU"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Содержимое 3"/>
          <p:cNvSpPr txBox="1">
            <a:spLocks/>
          </p:cNvSpPr>
          <p:nvPr/>
        </p:nvSpPr>
        <p:spPr>
          <a:xfrm>
            <a:off x="683568" y="3429000"/>
            <a:ext cx="7848872" cy="954107"/>
          </a:xfrm>
          <a:prstGeom prst="rect">
            <a:avLst/>
          </a:prstGeom>
        </p:spPr>
        <p:txBody>
          <a:bodyPr vert="horz" wrap="square">
            <a:sp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ru-RU" sz="2800" b="0" i="0" u="none" strike="noStrike" kern="1200" cap="none" spc="0" normalizeH="0" baseline="0" noProof="0" dirty="0" err="1" smtClean="0">
                <a:ln>
                  <a:noFill/>
                </a:ln>
                <a:solidFill>
                  <a:schemeClr val="tx1"/>
                </a:solidFill>
                <a:effectLst/>
                <a:uLnTx/>
                <a:uFillTx/>
                <a:latin typeface="+mn-lt"/>
                <a:ea typeface="+mn-ea"/>
                <a:cs typeface="+mn-cs"/>
              </a:rPr>
              <a:t>Cистема</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  обучения Л.В. </a:t>
            </a:r>
            <a:r>
              <a:rPr kumimoji="0" lang="ru-RU" sz="2800" b="0" i="0" u="none" strike="noStrike" kern="1200" cap="none" spc="0" normalizeH="0" baseline="0" noProof="0" dirty="0" err="1" smtClean="0">
                <a:ln>
                  <a:noFill/>
                </a:ln>
                <a:solidFill>
                  <a:schemeClr val="tx1"/>
                </a:solidFill>
                <a:effectLst/>
                <a:uLnTx/>
                <a:uFillTx/>
                <a:latin typeface="+mn-lt"/>
                <a:ea typeface="+mn-ea"/>
                <a:cs typeface="+mn-cs"/>
              </a:rPr>
              <a:t>Занкова</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 была разработана в 60—70 годы XX века .</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Рисунок 5" descr="34.jpg"/>
          <p:cNvPicPr>
            <a:picLocks noChangeAspect="1"/>
          </p:cNvPicPr>
          <p:nvPr/>
        </p:nvPicPr>
        <p:blipFill>
          <a:blip r:embed="rId2" cstate="print"/>
          <a:stretch>
            <a:fillRect/>
          </a:stretch>
        </p:blipFill>
        <p:spPr>
          <a:xfrm>
            <a:off x="6876256" y="1052736"/>
            <a:ext cx="1800200" cy="2435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7072330" y="3143248"/>
            <a:ext cx="1335109" cy="369332"/>
          </a:xfrm>
          <a:prstGeom prst="rect">
            <a:avLst/>
          </a:prstGeom>
          <a:noFill/>
        </p:spPr>
        <p:txBody>
          <a:bodyPr wrap="none" rtlCol="0">
            <a:spAutoFit/>
          </a:bodyPr>
          <a:lstStyle/>
          <a:p>
            <a:r>
              <a:rPr lang="ru-RU" dirty="0" smtClean="0"/>
              <a:t>Л.В. </a:t>
            </a:r>
            <a:r>
              <a:rPr lang="ru-RU" dirty="0" err="1" smtClean="0"/>
              <a:t>Занков</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56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500"/>
                                        <p:tgtEl>
                                          <p:spTgt spid="3">
                                            <p:txEl>
                                              <p:pRg st="0" end="0"/>
                                            </p:txEl>
                                          </p:spTgt>
                                        </p:tgtEl>
                                      </p:cBhvr>
                                    </p:animEffect>
                                  </p:childTnLst>
                                </p:cTn>
                              </p:par>
                            </p:childTnLst>
                          </p:cTn>
                        </p:par>
                        <p:par>
                          <p:cTn id="14" fill="hold">
                            <p:stCondLst>
                              <p:cond delay="106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500"/>
                                        <p:tgtEl>
                                          <p:spTgt spid="3">
                                            <p:txEl>
                                              <p:pRg st="1" end="1"/>
                                            </p:txEl>
                                          </p:spTgt>
                                        </p:tgtEl>
                                      </p:cBhvr>
                                    </p:animEffect>
                                  </p:childTnLst>
                                </p:cTn>
                              </p:par>
                            </p:childTnLst>
                          </p:cTn>
                        </p:par>
                        <p:par>
                          <p:cTn id="18" fill="hold">
                            <p:stCondLst>
                              <p:cond delay="1560"/>
                            </p:stCondLst>
                            <p:childTnLst>
                              <p:par>
                                <p:cTn id="19" presetID="16" presetClass="entr" presetSubtype="2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500"/>
                                        <p:tgtEl>
                                          <p:spTgt spid="5"/>
                                        </p:tgtEl>
                                      </p:cBhvr>
                                    </p:animEffect>
                                  </p:childTnLst>
                                </p:cTn>
                              </p:par>
                            </p:childTnLst>
                          </p:cTn>
                        </p:par>
                        <p:par>
                          <p:cTn id="22" fill="hold">
                            <p:stCondLst>
                              <p:cond delay="2060"/>
                            </p:stCondLst>
                            <p:childTnLst>
                              <p:par>
                                <p:cTn id="23" presetID="58" presetClass="entr" presetSubtype="0" ac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2.5"/>
                                          </p:val>
                                        </p:tav>
                                        <p:tav tm="100000">
                                          <p:val>
                                            <p:strVal val="#ppt_w"/>
                                          </p:val>
                                        </p:tav>
                                      </p:tavLst>
                                    </p:anim>
                                    <p:anim calcmode="lin" valueType="num">
                                      <p:cBhvr>
                                        <p:cTn id="26" dur="500" fill="hold"/>
                                        <p:tgtEl>
                                          <p:spTgt spid="6"/>
                                        </p:tgtEl>
                                        <p:attrNameLst>
                                          <p:attrName>ppt_h</p:attrName>
                                        </p:attrNameLst>
                                      </p:cBhvr>
                                      <p:tavLst>
                                        <p:tav tm="0">
                                          <p:val>
                                            <p:strVal val="#ppt_h*0.01"/>
                                          </p:val>
                                        </p:tav>
                                        <p:tav tm="100000">
                                          <p:val>
                                            <p:strVal val="#ppt_h"/>
                                          </p:val>
                                        </p:tav>
                                      </p:tavLst>
                                    </p:anim>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h+1"/>
                                          </p:val>
                                        </p:tav>
                                        <p:tav tm="100000">
                                          <p:val>
                                            <p:strVal val="#ppt_y"/>
                                          </p:val>
                                        </p:tav>
                                      </p:tavLst>
                                    </p:anim>
                                    <p:animEffect transition="in" filter="fade">
                                      <p:cBhvr>
                                        <p:cTn id="29" dur="500"/>
                                        <p:tgtEl>
                                          <p:spTgt spid="6"/>
                                        </p:tgtEl>
                                      </p:cBhvr>
                                    </p:animEffect>
                                  </p:childTnLst>
                                </p:cTn>
                              </p:par>
                            </p:childTnLst>
                          </p:cTn>
                        </p:par>
                        <p:par>
                          <p:cTn id="30" fill="hold">
                            <p:stCondLst>
                              <p:cond delay="2560"/>
                            </p:stCondLst>
                            <p:childTnLst>
                              <p:par>
                                <p:cTn id="31" presetID="16" presetClass="entr" presetSubtype="2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Дидактические принципы</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С точки зрения современной педагогики дидактические принципы системы Л. В. </a:t>
            </a:r>
            <a:r>
              <a:rPr lang="ru-RU" dirty="0" err="1" smtClean="0"/>
              <a:t>Занкова</a:t>
            </a:r>
            <a:r>
              <a:rPr lang="ru-RU" dirty="0" smtClean="0"/>
              <a:t> звучат так: </a:t>
            </a:r>
          </a:p>
          <a:p>
            <a:r>
              <a:rPr lang="ru-RU" dirty="0" smtClean="0"/>
              <a:t>обучение на высоком уровне трудности; </a:t>
            </a:r>
          </a:p>
          <a:p>
            <a:r>
              <a:rPr lang="ru-RU" dirty="0" smtClean="0"/>
              <a:t>включение изучаемых дидактических единиц в многообразие функциональных связей (в прежней редакции — изучение материала быстрым темпом); </a:t>
            </a:r>
          </a:p>
          <a:p>
            <a:r>
              <a:rPr lang="ru-RU" dirty="0" smtClean="0"/>
              <a:t>сочетание чувственного и рационального познания (в прежней редакции — ведущая роль теоретических знаний); </a:t>
            </a:r>
          </a:p>
          <a:p>
            <a:r>
              <a:rPr lang="ru-RU" dirty="0" smtClean="0"/>
              <a:t>осознание школьниками процесса учения; </a:t>
            </a:r>
          </a:p>
          <a:p>
            <a:r>
              <a:rPr lang="ru-RU" dirty="0" smtClean="0"/>
              <a:t>развитие всех учащихся, независимо от уровня их школьной зрелости.</a:t>
            </a:r>
            <a:endParaRPr lang="ru-RU"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500"/>
                                        <p:tgtEl>
                                          <p:spTgt spid="3">
                                            <p:txEl>
                                              <p:pRg st="0" end="0"/>
                                            </p:txEl>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500"/>
                                        <p:tgtEl>
                                          <p:spTgt spid="3">
                                            <p:txEl>
                                              <p:pRg st="1" end="1"/>
                                            </p:txEl>
                                          </p:spTgt>
                                        </p:tgtEl>
                                      </p:cBhvr>
                                    </p:animEffect>
                                  </p:childTnLst>
                                </p:cTn>
                              </p:par>
                            </p:childTnLst>
                          </p:cTn>
                        </p:par>
                        <p:par>
                          <p:cTn id="20" fill="hold">
                            <p:stCondLst>
                              <p:cond delay="15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500"/>
                                        <p:tgtEl>
                                          <p:spTgt spid="3">
                                            <p:txEl>
                                              <p:pRg st="2" end="2"/>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500"/>
                                        <p:tgtEl>
                                          <p:spTgt spid="3">
                                            <p:txEl>
                                              <p:pRg st="3" end="3"/>
                                            </p:txEl>
                                          </p:spTgt>
                                        </p:tgtEl>
                                      </p:cBhvr>
                                    </p:animEffect>
                                  </p:childTnLst>
                                </p:cTn>
                              </p:par>
                            </p:childTnLst>
                          </p:cTn>
                        </p:par>
                        <p:par>
                          <p:cTn id="28" fill="hold">
                            <p:stCondLst>
                              <p:cond delay="25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500"/>
                                        <p:tgtEl>
                                          <p:spTgt spid="3">
                                            <p:txEl>
                                              <p:pRg st="4" end="4"/>
                                            </p:txEl>
                                          </p:spTgt>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Принцип обучения на высоком уровне</a:t>
            </a:r>
            <a:endParaRPr lang="ru-RU" dirty="0"/>
          </a:p>
        </p:txBody>
      </p:sp>
      <p:sp>
        <p:nvSpPr>
          <p:cNvPr id="3" name="Содержимое 2"/>
          <p:cNvSpPr>
            <a:spLocks noGrp="1"/>
          </p:cNvSpPr>
          <p:nvPr>
            <p:ph idx="1"/>
          </p:nvPr>
        </p:nvSpPr>
        <p:spPr>
          <a:xfrm>
            <a:off x="4427984" y="1600200"/>
            <a:ext cx="4258816" cy="4709160"/>
          </a:xfrm>
        </p:spPr>
        <p:txBody>
          <a:bodyPr>
            <a:normAutofit fontScale="92500" lnSpcReduction="20000"/>
          </a:bodyPr>
          <a:lstStyle/>
          <a:p>
            <a:r>
              <a:rPr lang="ru-RU" dirty="0" smtClean="0"/>
              <a:t>Принцип обучения на высоком уровне трудности является ведущим принципом системы, ибо «только такой учебный процесс, который систематически даёт обильную пищу для напряжённой умственной работы, может служить быстрому и интенсивному развитию учащихся».</a:t>
            </a:r>
            <a:endParaRPr lang="ru-RU" dirty="0"/>
          </a:p>
        </p:txBody>
      </p:sp>
      <p:pic>
        <p:nvPicPr>
          <p:cNvPr id="4" name="Рисунок 3" descr="IMG_7527.JPG"/>
          <p:cNvPicPr>
            <a:picLocks noChangeAspect="1"/>
          </p:cNvPicPr>
          <p:nvPr/>
        </p:nvPicPr>
        <p:blipFill>
          <a:blip r:embed="rId2" cstate="print"/>
          <a:stretch>
            <a:fillRect/>
          </a:stretch>
        </p:blipFill>
        <p:spPr>
          <a:xfrm>
            <a:off x="428596" y="1071546"/>
            <a:ext cx="3672408" cy="2754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IMG_7537.JPG"/>
          <p:cNvPicPr>
            <a:picLocks noChangeAspect="1"/>
          </p:cNvPicPr>
          <p:nvPr/>
        </p:nvPicPr>
        <p:blipFill>
          <a:blip r:embed="rId3" cstate="print"/>
          <a:stretch>
            <a:fillRect/>
          </a:stretch>
        </p:blipFill>
        <p:spPr>
          <a:xfrm>
            <a:off x="928662" y="4429132"/>
            <a:ext cx="2843808" cy="21328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357158" y="3929066"/>
            <a:ext cx="4042197" cy="369332"/>
          </a:xfrm>
          <a:prstGeom prst="rect">
            <a:avLst/>
          </a:prstGeom>
          <a:noFill/>
        </p:spPr>
        <p:txBody>
          <a:bodyPr wrap="none" rtlCol="0">
            <a:spAutoFit/>
          </a:bodyPr>
          <a:lstStyle/>
          <a:p>
            <a:r>
              <a:rPr lang="ru-RU" dirty="0" smtClean="0">
                <a:solidFill>
                  <a:srgbClr val="002060"/>
                </a:solidFill>
              </a:rPr>
              <a:t>Интеллектуальный школьный марафон</a:t>
            </a:r>
            <a:endParaRPr lang="ru-RU" dirty="0">
              <a:solidFill>
                <a:srgbClr val="00206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858218"/>
          </a:xfrm>
        </p:spPr>
        <p:txBody>
          <a:bodyPr>
            <a:normAutofit fontScale="90000"/>
          </a:bodyPr>
          <a:lstStyle/>
          <a:p>
            <a:r>
              <a:rPr lang="ru-RU" dirty="0" smtClean="0"/>
              <a:t>Принцип включения изучаемых дидактических единиц в многообразие функциональных связей</a:t>
            </a:r>
            <a:endParaRPr lang="ru-RU" dirty="0"/>
          </a:p>
        </p:txBody>
      </p:sp>
      <p:sp>
        <p:nvSpPr>
          <p:cNvPr id="3" name="Содержимое 2"/>
          <p:cNvSpPr>
            <a:spLocks noGrp="1"/>
          </p:cNvSpPr>
          <p:nvPr>
            <p:ph idx="1"/>
          </p:nvPr>
        </p:nvSpPr>
        <p:spPr>
          <a:xfrm>
            <a:off x="457200" y="2348880"/>
            <a:ext cx="8229600" cy="3960480"/>
          </a:xfrm>
        </p:spPr>
        <p:txBody>
          <a:bodyPr>
            <a:normAutofit fontScale="85000" lnSpcReduction="20000"/>
          </a:bodyPr>
          <a:lstStyle/>
          <a:p>
            <a:r>
              <a:rPr lang="ru-RU" dirty="0" smtClean="0"/>
              <a:t>Принцип включения изучаемых дидактических единиц в многообразие функциональных связей раскрывается следующим образом. Активность аналитического осмысления учебного материала младшими школьниками быстро снижается, если ученики на протяжении нескольких уроков вынуждены анализировать одну и ту же единицу учебного материала, выполнять однотипные мыслительные операции (например, подбирать проверочные слова путём изменения формы слова). Известно, что детям быстро надоедает выполнять одно и то же, их работа становится малоэффективной, замедляется процесс развития.</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Принцип сочетания чувственного и рационального познания </a:t>
            </a:r>
            <a:endParaRPr lang="ru-RU" dirty="0"/>
          </a:p>
        </p:txBody>
      </p:sp>
      <p:sp>
        <p:nvSpPr>
          <p:cNvPr id="3" name="Содержимое 2"/>
          <p:cNvSpPr>
            <a:spLocks noGrp="1"/>
          </p:cNvSpPr>
          <p:nvPr>
            <p:ph idx="1"/>
          </p:nvPr>
        </p:nvSpPr>
        <p:spPr>
          <a:xfrm>
            <a:off x="457200" y="1600200"/>
            <a:ext cx="8435280" cy="3556992"/>
          </a:xfrm>
        </p:spPr>
        <p:txBody>
          <a:bodyPr>
            <a:normAutofit fontScale="77500" lnSpcReduction="20000"/>
          </a:bodyPr>
          <a:lstStyle/>
          <a:p>
            <a:r>
              <a:rPr lang="ru-RU" dirty="0" smtClean="0"/>
              <a:t>Суть принципа сочетания чувственного и рационального познания заключается «в познании взаимозависимости явлений, их внутренней существенной связи» . Для того чтобы материал способствовал развитию у ребёнка умения самостоятельно постигать явления окружающей его жизни, продуктивно мыслить, необходимо, чтобы работа с ним строилась на понимании всех терминов и понятий. Залог понимания кроется в правильном формировании понятий, которое осуществляется сначала на основании интуитивно-практического опыта учеников с помощью всех имеющихся у них анализаторов и только потом переводится в плоскость теоретических обобщений.</a:t>
            </a:r>
            <a:endParaRPr lang="ru-RU" dirty="0"/>
          </a:p>
        </p:txBody>
      </p:sp>
      <p:sp>
        <p:nvSpPr>
          <p:cNvPr id="4" name="TextBox 3"/>
          <p:cNvSpPr txBox="1"/>
          <p:nvPr/>
        </p:nvSpPr>
        <p:spPr>
          <a:xfrm>
            <a:off x="539552" y="5157192"/>
            <a:ext cx="7992888" cy="1477328"/>
          </a:xfrm>
          <a:prstGeom prst="rect">
            <a:avLst/>
          </a:prstGeom>
          <a:noFill/>
        </p:spPr>
        <p:txBody>
          <a:bodyPr wrap="square" rtlCol="0">
            <a:spAutoFit/>
          </a:bodyPr>
          <a:lstStyle/>
          <a:p>
            <a:r>
              <a:rPr lang="ru-RU" dirty="0" smtClean="0"/>
              <a:t> </a:t>
            </a:r>
            <a:r>
              <a:rPr lang="ru-RU" i="1" dirty="0" smtClean="0"/>
              <a:t>Учить правило наизусть – довольно скучное занятие. И не каждый ребёнок это любит делать. А в русском языке без правил не обойтись. Поэтому  надо сделать так, чтобы разучивание правила превратилось в интересное занятие. Тем более что зазубренное правило не принесёт никакой пользы. Любое правило ребёнок должен прочувствовать и понять.</a:t>
            </a:r>
            <a:endParaRPr lang="ru-RU"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Многогранность обучения</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Многогранность обучения заключается в том, что изучаемый материал является не только источником интеллектуального развития, но ещё и стимулом нравственного и эмоционального развития. </a:t>
            </a:r>
          </a:p>
          <a:p>
            <a:endParaRPr lang="ru-RU" dirty="0" smtClean="0"/>
          </a:p>
          <a:p>
            <a:r>
              <a:rPr lang="ru-RU" i="1" dirty="0" smtClean="0"/>
              <a:t>Примером реализации многогранности может служить взаимная проверка детьми выполненных работ. После проверки работы товарища ученик должен указать ему на найденные ошибки, высказать свои замечания по поводу способов решения и т. п. При этом замечания должны быть сделаны обязательно вежливо, тактично, так, чтобы не обидеть товарища. Каждое замечание нужно обосновать, доказать его правильность. Со своей стороны, тот ребёнок, чью работу проверяют, учится не обижаться на сделанные замечания, а осмысливать их, критично относиться к своей работе. В результате такого сотрудничества в детском коллективе устанавливается психологически комфортная обстановка, в которой каждый ученик чувствует себя самоценной личностью.</a:t>
            </a:r>
            <a:endParaRPr lang="ru-RU"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500"/>
                                        <p:tgtEl>
                                          <p:spTgt spid="3">
                                            <p:txEl>
                                              <p:pRg st="0" end="0"/>
                                            </p:txEl>
                                          </p:spTgt>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plus(in)">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Содержание презентации</a:t>
            </a:r>
            <a:endParaRPr lang="ru-RU" dirty="0"/>
          </a:p>
        </p:txBody>
      </p:sp>
      <p:sp>
        <p:nvSpPr>
          <p:cNvPr id="3" name="Содержимое 2"/>
          <p:cNvSpPr>
            <a:spLocks noGrp="1"/>
          </p:cNvSpPr>
          <p:nvPr>
            <p:ph idx="1"/>
          </p:nvPr>
        </p:nvSpPr>
        <p:spPr/>
        <p:txBody>
          <a:bodyPr/>
          <a:lstStyle/>
          <a:p>
            <a:r>
              <a:rPr lang="ru-RU" dirty="0" smtClean="0"/>
              <a:t>1 часть </a:t>
            </a:r>
          </a:p>
          <a:p>
            <a:pPr>
              <a:buNone/>
            </a:pPr>
            <a:r>
              <a:rPr lang="ru-RU" dirty="0" smtClean="0"/>
              <a:t>     Вступительная статья.     </a:t>
            </a:r>
          </a:p>
          <a:p>
            <a:pPr>
              <a:buNone/>
            </a:pPr>
            <a:r>
              <a:rPr lang="ru-RU" dirty="0" smtClean="0"/>
              <a:t>     Развивающее обучение, его концепция.</a:t>
            </a:r>
          </a:p>
          <a:p>
            <a:pPr marL="651510" indent="-514350">
              <a:buNone/>
            </a:pPr>
            <a:r>
              <a:rPr lang="ru-RU" dirty="0" smtClean="0"/>
              <a:t>     2 часть.</a:t>
            </a:r>
          </a:p>
          <a:p>
            <a:pPr marL="651510" indent="-514350">
              <a:buNone/>
            </a:pPr>
            <a:r>
              <a:rPr lang="ru-RU" dirty="0" smtClean="0"/>
              <a:t>     Система развивающего обучения по</a:t>
            </a:r>
          </a:p>
          <a:p>
            <a:pPr marL="651510" indent="-514350">
              <a:buNone/>
            </a:pPr>
            <a:r>
              <a:rPr lang="ru-RU" dirty="0" smtClean="0"/>
              <a:t>Л.В. </a:t>
            </a:r>
            <a:r>
              <a:rPr lang="ru-RU" dirty="0" err="1" smtClean="0"/>
              <a:t>Занкову</a:t>
            </a:r>
            <a:r>
              <a:rPr lang="ru-RU" dirty="0" smtClean="0"/>
              <a:t>. </a:t>
            </a:r>
          </a:p>
          <a:p>
            <a:pPr marL="651510" indent="-514350">
              <a:buNone/>
            </a:pPr>
            <a:r>
              <a:rPr lang="ru-RU" dirty="0" smtClean="0"/>
              <a:t>     Примеры из опыта работы учителя  </a:t>
            </a:r>
          </a:p>
          <a:p>
            <a:pPr marL="651510" indent="-514350">
              <a:buNone/>
            </a:pPr>
            <a:r>
              <a:rPr lang="ru-RU" dirty="0" smtClean="0"/>
              <a:t>МОУ СОШ №7  города Лобня Московской области</a:t>
            </a:r>
          </a:p>
          <a:p>
            <a:pPr marL="651510" indent="-514350">
              <a:buNone/>
            </a:pPr>
            <a:r>
              <a:rPr lang="ru-RU" dirty="0" smtClean="0"/>
              <a:t>            Коротковой Ларисы </a:t>
            </a:r>
            <a:r>
              <a:rPr lang="ru-RU" dirty="0" err="1" smtClean="0"/>
              <a:t>Вячеславны</a:t>
            </a:r>
            <a:r>
              <a:rPr lang="ru-RU" dirty="0" smtClean="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500"/>
                            </p:stCondLst>
                            <p:childTnLst>
                              <p:par>
                                <p:cTn id="13" presetID="16" presetClass="entr" presetSubtype="2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500"/>
                                        <p:tgtEl>
                                          <p:spTgt spid="3">
                                            <p:txEl>
                                              <p:pRg st="0" end="0"/>
                                            </p:txEl>
                                          </p:spTgt>
                                        </p:tgtEl>
                                      </p:cBhvr>
                                    </p:animEffect>
                                  </p:childTnLst>
                                </p:cTn>
                              </p:par>
                            </p:childTnLst>
                          </p:cTn>
                        </p:par>
                        <p:par>
                          <p:cTn id="16" fill="hold">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par>
                          <p:cTn id="20" fill="hold">
                            <p:stCondLst>
                              <p:cond delay="6500"/>
                            </p:stCondLst>
                            <p:childTnLst>
                              <p:par>
                                <p:cTn id="21" presetID="16" presetClass="entr" presetSubtype="2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500"/>
                                        <p:tgtEl>
                                          <p:spTgt spid="3">
                                            <p:txEl>
                                              <p:pRg st="2" end="2"/>
                                            </p:txEl>
                                          </p:spTgt>
                                        </p:tgtEl>
                                      </p:cBhvr>
                                    </p:animEffect>
                                  </p:childTnLst>
                                </p:cTn>
                              </p:par>
                            </p:childTnLst>
                          </p:cTn>
                        </p:par>
                        <p:par>
                          <p:cTn id="24" fill="hold">
                            <p:stCondLst>
                              <p:cond delay="7000"/>
                            </p:stCondLst>
                            <p:childTnLst>
                              <p:par>
                                <p:cTn id="25" presetID="16" presetClass="entr" presetSubtype="2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par>
                          <p:cTn id="28" fill="hold">
                            <p:stCondLst>
                              <p:cond delay="7500"/>
                            </p:stCondLst>
                            <p:childTnLst>
                              <p:par>
                                <p:cTn id="29" presetID="16" presetClass="entr" presetSubtype="2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Horizontal)">
                                      <p:cBhvr>
                                        <p:cTn id="31" dur="500"/>
                                        <p:tgtEl>
                                          <p:spTgt spid="3">
                                            <p:txEl>
                                              <p:pRg st="4" end="4"/>
                                            </p:txEl>
                                          </p:spTgt>
                                        </p:tgtEl>
                                      </p:cBhvr>
                                    </p:animEffect>
                                  </p:childTnLst>
                                </p:cTn>
                              </p:par>
                            </p:childTnLst>
                          </p:cTn>
                        </p:par>
                        <p:par>
                          <p:cTn id="32" fill="hold">
                            <p:stCondLst>
                              <p:cond delay="8000"/>
                            </p:stCondLst>
                            <p:childTnLst>
                              <p:par>
                                <p:cTn id="33" presetID="16" presetClass="entr" presetSubtype="2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Horizontal)">
                                      <p:cBhvr>
                                        <p:cTn id="35" dur="500"/>
                                        <p:tgtEl>
                                          <p:spTgt spid="3">
                                            <p:txEl>
                                              <p:pRg st="5" end="5"/>
                                            </p:txEl>
                                          </p:spTgt>
                                        </p:tgtEl>
                                      </p:cBhvr>
                                    </p:animEffect>
                                  </p:childTnLst>
                                </p:cTn>
                              </p:par>
                            </p:childTnLst>
                          </p:cTn>
                        </p:par>
                        <p:par>
                          <p:cTn id="36" fill="hold">
                            <p:stCondLst>
                              <p:cond delay="8500"/>
                            </p:stCondLst>
                            <p:childTnLst>
                              <p:par>
                                <p:cTn id="37" presetID="16" presetClass="entr" presetSubtype="2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Horizontal)">
                                      <p:cBhvr>
                                        <p:cTn id="39" dur="500"/>
                                        <p:tgtEl>
                                          <p:spTgt spid="3">
                                            <p:txEl>
                                              <p:pRg st="6" end="6"/>
                                            </p:txEl>
                                          </p:spTgt>
                                        </p:tgtEl>
                                      </p:cBhvr>
                                    </p:animEffect>
                                  </p:childTnLst>
                                </p:cTn>
                              </p:par>
                            </p:childTnLst>
                          </p:cTn>
                        </p:par>
                        <p:par>
                          <p:cTn id="40" fill="hold">
                            <p:stCondLst>
                              <p:cond delay="9000"/>
                            </p:stCondLst>
                            <p:childTnLst>
                              <p:par>
                                <p:cTn id="41" presetID="16" presetClass="entr" presetSubtype="2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Horizontal)">
                                      <p:cBhvr>
                                        <p:cTn id="43" dur="500"/>
                                        <p:tgtEl>
                                          <p:spTgt spid="3">
                                            <p:txEl>
                                              <p:pRg st="7" end="7"/>
                                            </p:txEl>
                                          </p:spTgt>
                                        </p:tgtEl>
                                      </p:cBhvr>
                                    </p:animEffect>
                                  </p:childTnLst>
                                </p:cTn>
                              </p:par>
                            </p:childTnLst>
                          </p:cTn>
                        </p:par>
                        <p:par>
                          <p:cTn id="44" fill="hold">
                            <p:stCondLst>
                              <p:cond delay="9500"/>
                            </p:stCondLst>
                            <p:childTnLst>
                              <p:par>
                                <p:cTn id="45" presetID="16" presetClass="entr" presetSubtype="26"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Процессуальность</a:t>
            </a:r>
            <a:endParaRPr lang="ru-RU" dirty="0"/>
          </a:p>
        </p:txBody>
      </p:sp>
      <p:sp>
        <p:nvSpPr>
          <p:cNvPr id="3" name="Содержимое 2"/>
          <p:cNvSpPr>
            <a:spLocks noGrp="1"/>
          </p:cNvSpPr>
          <p:nvPr>
            <p:ph idx="1"/>
          </p:nvPr>
        </p:nvSpPr>
        <p:spPr>
          <a:xfrm>
            <a:off x="457200" y="1600200"/>
            <a:ext cx="4114800" cy="4709160"/>
          </a:xfrm>
        </p:spPr>
        <p:txBody>
          <a:bodyPr>
            <a:normAutofit fontScale="92500" lnSpcReduction="20000"/>
          </a:bodyPr>
          <a:lstStyle/>
          <a:p>
            <a:r>
              <a:rPr lang="ru-RU" dirty="0" err="1" smtClean="0"/>
              <a:t>Процессуальность</a:t>
            </a:r>
            <a:r>
              <a:rPr lang="ru-RU" dirty="0" smtClean="0"/>
              <a:t> (от слова «процесс») предполагает планирование учебного материала в виде последовательной цепи этапов изучения, каждый из которых логически продолжает предыдущий и подготавливает усвоение последующего.</a:t>
            </a:r>
            <a:endParaRPr lang="ru-RU" dirty="0"/>
          </a:p>
        </p:txBody>
      </p:sp>
      <p:pic>
        <p:nvPicPr>
          <p:cNvPr id="5" name="Рисунок 4" descr="IMG_0152.JPG"/>
          <p:cNvPicPr>
            <a:picLocks noChangeAspect="1"/>
          </p:cNvPicPr>
          <p:nvPr/>
        </p:nvPicPr>
        <p:blipFill>
          <a:blip r:embed="rId2" cstate="print"/>
          <a:stretch>
            <a:fillRect/>
          </a:stretch>
        </p:blipFill>
        <p:spPr>
          <a:xfrm>
            <a:off x="4499992" y="2348880"/>
            <a:ext cx="4283968" cy="32129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Системность</a:t>
            </a:r>
            <a:endParaRPr lang="ru-RU" dirty="0"/>
          </a:p>
        </p:txBody>
      </p:sp>
      <p:sp>
        <p:nvSpPr>
          <p:cNvPr id="3" name="Содержимое 2"/>
          <p:cNvSpPr>
            <a:spLocks noGrp="1"/>
          </p:cNvSpPr>
          <p:nvPr>
            <p:ph idx="1"/>
          </p:nvPr>
        </p:nvSpPr>
        <p:spPr>
          <a:xfrm>
            <a:off x="323528" y="1600200"/>
            <a:ext cx="8363272" cy="4853136"/>
          </a:xfrm>
        </p:spPr>
        <p:txBody>
          <a:bodyPr>
            <a:normAutofit fontScale="92500"/>
          </a:bodyPr>
          <a:lstStyle/>
          <a:p>
            <a:r>
              <a:rPr lang="ru-RU" dirty="0" smtClean="0"/>
              <a:t>Системность обеспечена тем, что учебный материал предъявляется ученикам в виде взаимодействующей системы, где каждая единица учебного материала взаимосвязана с другими единицами.</a:t>
            </a:r>
          </a:p>
          <a:p>
            <a:r>
              <a:rPr lang="ru-RU" i="1" dirty="0" smtClean="0"/>
              <a:t>Это хорошо прослеживается при изучении темы «Глагол» на уроках русского языка. Прежде чем ввести  понятие «изменение по лицам»,изучается  местоимение.</a:t>
            </a:r>
          </a:p>
          <a:p>
            <a:r>
              <a:rPr lang="ru-RU" i="1" dirty="0" smtClean="0"/>
              <a:t>В математике при изучении умножения на двухзначное число сначала рассматривается умножение числа на произведение. И т.д.</a:t>
            </a:r>
          </a:p>
          <a:p>
            <a:pPr>
              <a:buNone/>
            </a:pP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Функциональный подход</a:t>
            </a:r>
            <a:endParaRPr lang="ru-RU" dirty="0"/>
          </a:p>
        </p:txBody>
      </p:sp>
      <p:sp>
        <p:nvSpPr>
          <p:cNvPr id="3" name="Содержимое 2"/>
          <p:cNvSpPr>
            <a:spLocks noGrp="1"/>
          </p:cNvSpPr>
          <p:nvPr>
            <p:ph idx="1"/>
          </p:nvPr>
        </p:nvSpPr>
        <p:spPr>
          <a:xfrm>
            <a:off x="5580112" y="1600200"/>
            <a:ext cx="3106688" cy="4709160"/>
          </a:xfrm>
        </p:spPr>
        <p:txBody>
          <a:bodyPr>
            <a:normAutofit lnSpcReduction="10000"/>
          </a:bodyPr>
          <a:lstStyle/>
          <a:p>
            <a:r>
              <a:rPr lang="ru-RU" dirty="0" err="1" smtClean="0"/>
              <a:t>Функциональ-ный</a:t>
            </a:r>
            <a:r>
              <a:rPr lang="ru-RU" dirty="0" smtClean="0"/>
              <a:t> подход заключается в том, что каждая единица учебного материала изучается в единстве всех её функций.</a:t>
            </a:r>
            <a:endParaRPr lang="ru-RU" dirty="0"/>
          </a:p>
        </p:txBody>
      </p:sp>
      <p:pic>
        <p:nvPicPr>
          <p:cNvPr id="4" name="Рисунок 3" descr="3 класс_4.jpg"/>
          <p:cNvPicPr>
            <a:picLocks noChangeAspect="1"/>
          </p:cNvPicPr>
          <p:nvPr/>
        </p:nvPicPr>
        <p:blipFill>
          <a:blip r:embed="rId2" cstate="print"/>
          <a:stretch>
            <a:fillRect/>
          </a:stretch>
        </p:blipFill>
        <p:spPr>
          <a:xfrm>
            <a:off x="467544" y="1772816"/>
            <a:ext cx="5201920" cy="3901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Коллизии</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Коллизии — это столкновение. Столкновение старого, бытового понимания вещей с новым научным взглядом на их сущность, практического опыта с его теоретическим осмыслением, которое зачастую противоречит прежним представлениям. Задача учителя состоит в том, чтобы эти противоречия на уроке рождали спор, дискуссию. Выясняя суть обозначившихся разногласий, ученики анализируют предмет спора с разных позиций, связывают с новым фактом уже имеющиеся у них знания, учатся осмысленно аргументировать своё мнение и уважать точки зрения других учеников.</a:t>
            </a:r>
          </a:p>
          <a:p>
            <a:r>
              <a:rPr lang="ru-RU" i="1" dirty="0" smtClean="0"/>
              <a:t>«Я считаю»- это самая главная фраза, с которой ребёнок начинает свой ответ. И очень хорошо, что в некоторых вопросах мы имеем несколько вариантов ответа. Это особенно актуально для уроков литературного чтения и окружающего мира.</a:t>
            </a:r>
            <a:endParaRPr lang="ru-RU"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Вариантность</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Вариантность выражается в гибкости процесса обучения. Одну и ту же задачу можно выполнять разными способами, которые выбирает сам ученик. Одно и то же задание может преследовать разные цели: ориентировать на поиск путей решения, обучать, контролировать и т.п. Вариантными являются и требования к ученикам, учитывающие их индивидуальные различия.</a:t>
            </a:r>
          </a:p>
          <a:p>
            <a:r>
              <a:rPr lang="ru-RU" i="1" dirty="0" smtClean="0"/>
              <a:t>При выполнении упражнений по русскому языку, ребёнок, находя несколько вариантов деления слов или предложений на группы, показывает тем самым, какой запас знаний имеет по данной теме. Чем больше вариантов, тем прочнее знания.</a:t>
            </a:r>
            <a:endParaRPr lang="ru-RU" i="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ru-RU" dirty="0" smtClean="0"/>
              <a:t>В качестве </a:t>
            </a:r>
            <a:r>
              <a:rPr lang="ru-RU" dirty="0" err="1" smtClean="0"/>
              <a:t>системообразующих</a:t>
            </a:r>
            <a:r>
              <a:rPr lang="ru-RU" dirty="0" smtClean="0"/>
              <a:t> методов обучения определены частично-поисковый и проблемный.</a:t>
            </a:r>
            <a:endParaRPr lang="ru-RU" dirty="0"/>
          </a:p>
        </p:txBody>
      </p:sp>
      <p:sp>
        <p:nvSpPr>
          <p:cNvPr id="3" name="Содержимое 2"/>
          <p:cNvSpPr>
            <a:spLocks noGrp="1"/>
          </p:cNvSpPr>
          <p:nvPr>
            <p:ph idx="1"/>
          </p:nvPr>
        </p:nvSpPr>
        <p:spPr>
          <a:xfrm>
            <a:off x="457200" y="3284984"/>
            <a:ext cx="8229600" cy="3024376"/>
          </a:xfrm>
        </p:spPr>
        <p:txBody>
          <a:bodyPr>
            <a:normAutofit fontScale="92500"/>
          </a:bodyPr>
          <a:lstStyle/>
          <a:p>
            <a:r>
              <a:rPr lang="ru-RU" dirty="0" smtClean="0"/>
              <a:t>Комплексное использование обоих методов даёт возможность кому-то из учеников самостоятельно справляться с поставленной задачей и полностью усваивать изучаемый на данном этапе материал, а кому-то прибегать к помощи учителя и товарищей, оставаясь пока на уровне представления, и достигать полного усвоения на более поздних этапах обучения.</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6106690"/>
          </a:xfrm>
        </p:spPr>
        <p:txBody>
          <a:bodyPr>
            <a:normAutofit fontScale="90000"/>
          </a:bodyPr>
          <a:lstStyle/>
          <a:p>
            <a:r>
              <a:rPr lang="ru-RU" dirty="0" smtClean="0"/>
              <a:t>Работа в группах эффективна на  уроках  технологии, окружающего мира, математике и внеклассных мероприятиях. </a:t>
            </a:r>
            <a:endParaRPr lang="ru-RU" dirty="0"/>
          </a:p>
        </p:txBody>
      </p:sp>
      <p:pic>
        <p:nvPicPr>
          <p:cNvPr id="5" name="Содержимое 4" descr="IMG_0003.JPG"/>
          <p:cNvPicPr>
            <a:picLocks noGrp="1" noChangeAspect="1"/>
          </p:cNvPicPr>
          <p:nvPr>
            <p:ph idx="1"/>
          </p:nvPr>
        </p:nvPicPr>
        <p:blipFill>
          <a:blip r:embed="rId2" cstate="print"/>
          <a:stretch>
            <a:fillRect/>
          </a:stretch>
        </p:blipFill>
        <p:spPr>
          <a:xfrm>
            <a:off x="4643438" y="428604"/>
            <a:ext cx="4043362" cy="30325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G_0006.JPG"/>
          <p:cNvPicPr>
            <a:picLocks noChangeAspect="1"/>
          </p:cNvPicPr>
          <p:nvPr/>
        </p:nvPicPr>
        <p:blipFill>
          <a:blip r:embed="rId3" cstate="print"/>
          <a:stretch>
            <a:fillRect/>
          </a:stretch>
        </p:blipFill>
        <p:spPr>
          <a:xfrm>
            <a:off x="5000628" y="3857628"/>
            <a:ext cx="3333773" cy="2500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p:cNvSpPr txBox="1"/>
          <p:nvPr/>
        </p:nvSpPr>
        <p:spPr>
          <a:xfrm>
            <a:off x="4929190" y="642918"/>
            <a:ext cx="3403047" cy="369332"/>
          </a:xfrm>
          <a:prstGeom prst="rect">
            <a:avLst/>
          </a:prstGeom>
          <a:noFill/>
        </p:spPr>
        <p:txBody>
          <a:bodyPr wrap="none" rtlCol="0">
            <a:spAutoFit/>
          </a:bodyPr>
          <a:lstStyle/>
          <a:p>
            <a:r>
              <a:rPr lang="ru-RU" dirty="0" smtClean="0"/>
              <a:t>Коллективная работа «Деревня»</a:t>
            </a:r>
            <a:endParaRPr lang="ru-RU" dirty="0"/>
          </a:p>
        </p:txBody>
      </p:sp>
      <p:sp>
        <p:nvSpPr>
          <p:cNvPr id="9" name="TextBox 8"/>
          <p:cNvSpPr txBox="1"/>
          <p:nvPr/>
        </p:nvSpPr>
        <p:spPr>
          <a:xfrm>
            <a:off x="4357686" y="6286520"/>
            <a:ext cx="4478085" cy="369332"/>
          </a:xfrm>
          <a:prstGeom prst="rect">
            <a:avLst/>
          </a:prstGeom>
          <a:noFill/>
        </p:spPr>
        <p:txBody>
          <a:bodyPr wrap="none" rtlCol="0">
            <a:spAutoFit/>
          </a:bodyPr>
          <a:lstStyle/>
          <a:p>
            <a:r>
              <a:rPr lang="ru-RU" dirty="0" smtClean="0"/>
              <a:t>Интеллектуальная игра «Крестики-нолики»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5400" dirty="0" smtClean="0"/>
              <a:t>Вывод</a:t>
            </a:r>
            <a:endParaRPr lang="ru-RU" sz="5400" dirty="0"/>
          </a:p>
        </p:txBody>
      </p:sp>
      <p:sp>
        <p:nvSpPr>
          <p:cNvPr id="3" name="Содержимое 2"/>
          <p:cNvSpPr>
            <a:spLocks noGrp="1"/>
          </p:cNvSpPr>
          <p:nvPr>
            <p:ph idx="1"/>
          </p:nvPr>
        </p:nvSpPr>
        <p:spPr>
          <a:xfrm>
            <a:off x="395536" y="2348880"/>
            <a:ext cx="8291264" cy="3960480"/>
          </a:xfrm>
        </p:spPr>
        <p:txBody>
          <a:bodyPr>
            <a:normAutofit/>
          </a:bodyPr>
          <a:lstStyle/>
          <a:p>
            <a:r>
              <a:rPr lang="ru-RU" sz="3600" dirty="0" smtClean="0"/>
              <a:t>Я считаю, что система развивающего и дидактического обучения Л.В. </a:t>
            </a:r>
            <a:r>
              <a:rPr lang="ru-RU" sz="3600" dirty="0" err="1" smtClean="0"/>
              <a:t>Занкова</a:t>
            </a:r>
            <a:r>
              <a:rPr lang="ru-RU" sz="3600" dirty="0" smtClean="0"/>
              <a:t>  актуальна при новых ФГОС.</a:t>
            </a:r>
          </a:p>
          <a:p>
            <a:r>
              <a:rPr lang="ru-RU" sz="3600" dirty="0" smtClean="0"/>
              <a:t>Она полностью  соответствует требованиям ФГОС.</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t>Литература</a:t>
            </a:r>
            <a:endParaRPr lang="ru-RU" dirty="0"/>
          </a:p>
        </p:txBody>
      </p:sp>
      <p:sp>
        <p:nvSpPr>
          <p:cNvPr id="3" name="Содержимое 2"/>
          <p:cNvSpPr>
            <a:spLocks noGrp="1"/>
          </p:cNvSpPr>
          <p:nvPr>
            <p:ph idx="1"/>
          </p:nvPr>
        </p:nvSpPr>
        <p:spPr>
          <a:xfrm>
            <a:off x="457200" y="836712"/>
            <a:ext cx="8229600" cy="5472648"/>
          </a:xfrm>
        </p:spPr>
        <p:txBody>
          <a:bodyPr>
            <a:noAutofit/>
          </a:bodyPr>
          <a:lstStyle/>
          <a:p>
            <a:r>
              <a:rPr lang="ru-RU" sz="1000" dirty="0" smtClean="0"/>
              <a:t>Бардин К.В. Как научить детей учиться. – М., 1987.</a:t>
            </a:r>
          </a:p>
          <a:p>
            <a:r>
              <a:rPr lang="ru-RU" sz="1000" dirty="0" smtClean="0"/>
              <a:t>Бернс Р. Развитие </a:t>
            </a:r>
            <a:r>
              <a:rPr lang="ru-RU" sz="1000" dirty="0" err="1" smtClean="0"/>
              <a:t>Я-концепции</a:t>
            </a:r>
            <a:r>
              <a:rPr lang="ru-RU" sz="1000" dirty="0" smtClean="0"/>
              <a:t> и воспитания. – М., 86.</a:t>
            </a:r>
          </a:p>
          <a:p>
            <a:r>
              <a:rPr lang="ru-RU" sz="1000" dirty="0" err="1" smtClean="0"/>
              <a:t>Библер</a:t>
            </a:r>
            <a:r>
              <a:rPr lang="ru-RU" sz="1000" dirty="0" smtClean="0"/>
              <a:t> В.С. Мышление как творчество. – М., 1975</a:t>
            </a:r>
          </a:p>
          <a:p>
            <a:r>
              <a:rPr lang="ru-RU" sz="1000" dirty="0" err="1" smtClean="0"/>
              <a:t>Верницкая</a:t>
            </a:r>
            <a:r>
              <a:rPr lang="ru-RU" sz="1000" dirty="0" smtClean="0"/>
              <a:t> Н.Н. Индивидуальность личности – Минск, 1990.</a:t>
            </a:r>
          </a:p>
          <a:p>
            <a:r>
              <a:rPr lang="ru-RU" sz="1000" dirty="0" smtClean="0"/>
              <a:t>Возрастные и индивидуальные особенности образного мышления учащихся /под ред. И.С. </a:t>
            </a:r>
            <a:r>
              <a:rPr lang="ru-RU" sz="1000" dirty="0" err="1" smtClean="0"/>
              <a:t>Якиманской</a:t>
            </a:r>
            <a:r>
              <a:rPr lang="ru-RU" sz="1000" dirty="0" smtClean="0"/>
              <a:t> – М., 1989</a:t>
            </a:r>
          </a:p>
          <a:p>
            <a:r>
              <a:rPr lang="ru-RU" sz="1000" dirty="0" smtClean="0"/>
              <a:t>Грибов Ю.А. психолого-педагогические условия развития творческого воображения учащихся и учителей //Вопросы психологии – 1989. - № 2.</a:t>
            </a:r>
          </a:p>
          <a:p>
            <a:r>
              <a:rPr lang="ru-RU" sz="1000" dirty="0" smtClean="0"/>
              <a:t>Давыдов В.В. Проблемы развивающего обучения – М.: Педагогика. – 1986.</a:t>
            </a:r>
          </a:p>
          <a:p>
            <a:r>
              <a:rPr lang="ru-RU" sz="1000" dirty="0" smtClean="0"/>
              <a:t>Давыдов В.В. Теория развивающего обучения. М., 1996.</a:t>
            </a:r>
          </a:p>
          <a:p>
            <a:r>
              <a:rPr lang="ru-RU" sz="1000" dirty="0" smtClean="0"/>
              <a:t>Давыдов В.В. и др. Организация развивающего обучения в V-IX классах средней школы //Психологическая наука и образование. – 1997 - № 1.</a:t>
            </a:r>
          </a:p>
          <a:p>
            <a:r>
              <a:rPr lang="ru-RU" sz="1000" dirty="0" err="1" smtClean="0"/>
              <a:t>Занков</a:t>
            </a:r>
            <a:r>
              <a:rPr lang="ru-RU" sz="1000" dirty="0" smtClean="0"/>
              <a:t> Л.В. Наглядность и активизация обучающихся в обучении – М.: </a:t>
            </a:r>
            <a:r>
              <a:rPr lang="ru-RU" sz="1000" dirty="0" err="1" smtClean="0"/>
              <a:t>Учпедгиз</a:t>
            </a:r>
            <a:r>
              <a:rPr lang="ru-RU" sz="1000" dirty="0" smtClean="0"/>
              <a:t>, 1960.</a:t>
            </a:r>
          </a:p>
          <a:p>
            <a:r>
              <a:rPr lang="ru-RU" sz="1000" dirty="0" err="1" smtClean="0"/>
              <a:t>Занков</a:t>
            </a:r>
            <a:r>
              <a:rPr lang="ru-RU" sz="1000" dirty="0" smtClean="0"/>
              <a:t> Л.В. О начальном обучении – М., 1963.</a:t>
            </a:r>
          </a:p>
          <a:p>
            <a:r>
              <a:rPr lang="ru-RU" sz="1000" dirty="0" err="1" smtClean="0"/>
              <a:t>Кабанова-Меллер</a:t>
            </a:r>
            <a:r>
              <a:rPr lang="ru-RU" sz="1000" dirty="0" smtClean="0"/>
              <a:t> Е.Н. Формирование приемов умственной деятельности и умственное развитие учащихся – М., 1968. </a:t>
            </a:r>
          </a:p>
          <a:p>
            <a:r>
              <a:rPr lang="ru-RU" sz="1000" dirty="0" smtClean="0"/>
              <a:t>Леви В. Нестандартный ребенок. – М., 1983.</a:t>
            </a:r>
          </a:p>
          <a:p>
            <a:r>
              <a:rPr lang="ru-RU" sz="1000" dirty="0" smtClean="0"/>
              <a:t>Лук А.М. психология творчества. – М.: Наука, 1979</a:t>
            </a:r>
          </a:p>
          <a:p>
            <a:r>
              <a:rPr lang="ru-RU" sz="1000" dirty="0" smtClean="0"/>
              <a:t>Обучение и развитие /Под ред. </a:t>
            </a:r>
            <a:r>
              <a:rPr lang="ru-RU" sz="1000" dirty="0" err="1" smtClean="0"/>
              <a:t>Л.В.Занкова</a:t>
            </a:r>
            <a:r>
              <a:rPr lang="ru-RU" sz="1000" dirty="0" smtClean="0"/>
              <a:t> – М., 1975</a:t>
            </a:r>
          </a:p>
          <a:p>
            <a:r>
              <a:rPr lang="ru-RU" sz="1000" dirty="0" smtClean="0"/>
              <a:t>Педагогика: педагогические теории, системы, технологии. </a:t>
            </a:r>
            <a:r>
              <a:rPr lang="ru-RU" sz="1000" dirty="0" err="1" smtClean="0"/>
              <a:t>Учеб.пособие</a:t>
            </a:r>
            <a:r>
              <a:rPr lang="ru-RU" sz="1000" dirty="0" smtClean="0"/>
              <a:t> для студ. Сред. </a:t>
            </a:r>
            <a:r>
              <a:rPr lang="ru-RU" sz="1000" dirty="0" err="1" smtClean="0"/>
              <a:t>Пед</a:t>
            </a:r>
            <a:r>
              <a:rPr lang="ru-RU" sz="1000" dirty="0" smtClean="0"/>
              <a:t>. Учеб. заведений /Под ред. </a:t>
            </a:r>
            <a:r>
              <a:rPr lang="ru-RU" sz="1000" dirty="0" err="1" smtClean="0"/>
              <a:t>С.А.Смирнвоа</a:t>
            </a:r>
            <a:r>
              <a:rPr lang="ru-RU" sz="1000" dirty="0" smtClean="0"/>
              <a:t>. – М.; 1998.</a:t>
            </a:r>
          </a:p>
          <a:p>
            <a:r>
              <a:rPr lang="ru-RU" sz="1000" dirty="0" smtClean="0"/>
              <a:t>Психологические критерии качества знаний школьников /под рук. </a:t>
            </a:r>
            <a:r>
              <a:rPr lang="ru-RU" sz="1000" dirty="0" err="1" smtClean="0"/>
              <a:t>И.С.Якиманской</a:t>
            </a:r>
            <a:r>
              <a:rPr lang="ru-RU" sz="1000" dirty="0" smtClean="0"/>
              <a:t> – М., 1990.</a:t>
            </a:r>
          </a:p>
          <a:p>
            <a:r>
              <a:rPr lang="ru-RU" sz="1000" dirty="0" err="1" smtClean="0"/>
              <a:t>Репкин</a:t>
            </a:r>
            <a:r>
              <a:rPr lang="ru-RU" sz="1000" dirty="0" smtClean="0"/>
              <a:t> В.В, </a:t>
            </a:r>
            <a:r>
              <a:rPr lang="ru-RU" sz="1000" dirty="0" err="1" smtClean="0"/>
              <a:t>Репкина</a:t>
            </a:r>
            <a:r>
              <a:rPr lang="ru-RU" sz="1000" dirty="0" smtClean="0"/>
              <a:t> Н.В. Развивающее обучение: теория и практика – Томск, 1997.</a:t>
            </a:r>
          </a:p>
          <a:p>
            <a:r>
              <a:rPr lang="ru-RU" sz="1000" dirty="0" err="1" smtClean="0"/>
              <a:t>Селевко</a:t>
            </a:r>
            <a:r>
              <a:rPr lang="ru-RU" sz="1000" dirty="0" smtClean="0"/>
              <a:t> Г.К. Доминанта в развитии личности //Народное образование – 1995. - № 8.</a:t>
            </a:r>
          </a:p>
          <a:p>
            <a:pPr>
              <a:buNone/>
            </a:pPr>
            <a:r>
              <a:rPr lang="ru-RU" sz="1000" dirty="0" smtClean="0"/>
              <a:t>             </a:t>
            </a:r>
            <a:r>
              <a:rPr lang="ru-RU" sz="1000" dirty="0" err="1" smtClean="0"/>
              <a:t>Селевко</a:t>
            </a:r>
            <a:r>
              <a:rPr lang="ru-RU" sz="1000" dirty="0" smtClean="0"/>
              <a:t> Г.К. </a:t>
            </a:r>
            <a:r>
              <a:rPr lang="ru-RU" sz="1000" dirty="0" err="1" smtClean="0"/>
              <a:t>Саморазвивающее</a:t>
            </a:r>
            <a:r>
              <a:rPr lang="ru-RU" sz="1000" dirty="0" smtClean="0"/>
              <a:t> обучение – Ярославль: ИПК, 1996.</a:t>
            </a:r>
          </a:p>
          <a:p>
            <a:r>
              <a:rPr lang="ru-RU" sz="1000" dirty="0" err="1" smtClean="0"/>
              <a:t>Селевко</a:t>
            </a:r>
            <a:r>
              <a:rPr lang="ru-RU" sz="1000" dirty="0" smtClean="0"/>
              <a:t> Г.К. Современные образовательные технологии. – М.: НО, 1998</a:t>
            </a:r>
          </a:p>
          <a:p>
            <a:r>
              <a:rPr lang="ru-RU" sz="1000" dirty="0" err="1" smtClean="0"/>
              <a:t>Цукерман</a:t>
            </a:r>
            <a:r>
              <a:rPr lang="ru-RU" sz="1000" dirty="0" smtClean="0"/>
              <a:t> Г.А., Мастеров Б.М. Психология саморазвития. – М.: </a:t>
            </a:r>
            <a:r>
              <a:rPr lang="ru-RU" sz="1000" dirty="0" err="1" smtClean="0"/>
              <a:t>Интерпакс</a:t>
            </a:r>
            <a:r>
              <a:rPr lang="ru-RU" sz="1000" dirty="0" smtClean="0"/>
              <a:t>, 1995.</a:t>
            </a:r>
          </a:p>
          <a:p>
            <a:r>
              <a:rPr lang="ru-RU" sz="1000" dirty="0" err="1" smtClean="0"/>
              <a:t>Шадриков</a:t>
            </a:r>
            <a:r>
              <a:rPr lang="ru-RU" sz="1000" dirty="0" smtClean="0"/>
              <a:t> В.Д. Личностно-ориентированное обучение //Педагогика – 1994. - № 5.</a:t>
            </a:r>
          </a:p>
          <a:p>
            <a:r>
              <a:rPr lang="ru-RU" sz="1000" dirty="0" err="1" smtClean="0"/>
              <a:t>Шадриков</a:t>
            </a:r>
            <a:r>
              <a:rPr lang="ru-RU" sz="1000" dirty="0" smtClean="0"/>
              <a:t> В.Д. Психология деятельности и способности человека. – М.: Логос, 1996.</a:t>
            </a:r>
          </a:p>
          <a:p>
            <a:r>
              <a:rPr lang="ru-RU" sz="1000" dirty="0" err="1" smtClean="0"/>
              <a:t>Якиманская</a:t>
            </a:r>
            <a:r>
              <a:rPr lang="ru-RU" sz="1000" dirty="0" smtClean="0"/>
              <a:t> И.С. Развивающее обучение – М., 1979.</a:t>
            </a:r>
          </a:p>
          <a:p>
            <a:endParaRPr lang="ru-RU" sz="1000" dirty="0" smtClean="0"/>
          </a:p>
          <a:p>
            <a:endParaRPr lang="ru-RU" sz="10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88840"/>
            <a:ext cx="8229600" cy="2511152"/>
          </a:xfrm>
        </p:spPr>
        <p:txBody>
          <a:bodyPr/>
          <a:lstStyle/>
          <a:p>
            <a:r>
              <a:rPr lang="ru-RU" sz="6000" dirty="0" smtClean="0"/>
              <a:t>Часть</a:t>
            </a:r>
            <a:r>
              <a:rPr lang="ru-RU" dirty="0" smtClean="0"/>
              <a:t> </a:t>
            </a:r>
            <a:r>
              <a:rPr lang="ru-RU" sz="6000" dirty="0" smtClean="0"/>
              <a:t>первая</a:t>
            </a:r>
            <a:endParaRPr lang="ru-RU" sz="6000"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Развитие личности и его закономерности</a:t>
            </a:r>
            <a:endParaRPr lang="ru-RU" dirty="0"/>
          </a:p>
        </p:txBody>
      </p:sp>
      <p:sp>
        <p:nvSpPr>
          <p:cNvPr id="3" name="Содержимое 2"/>
          <p:cNvSpPr>
            <a:spLocks noGrp="1"/>
          </p:cNvSpPr>
          <p:nvPr>
            <p:ph idx="1"/>
          </p:nvPr>
        </p:nvSpPr>
        <p:spPr/>
        <p:txBody>
          <a:bodyPr>
            <a:normAutofit lnSpcReduction="10000"/>
          </a:bodyPr>
          <a:lstStyle/>
          <a:p>
            <a:r>
              <a:rPr lang="ru-RU" dirty="0" smtClean="0"/>
              <a:t>Личность – человек как субъект отношений и сознательной деятельности, способный к самопознанию и саморазвитию. Личностью человек становится в процессе развития.</a:t>
            </a:r>
          </a:p>
          <a:p>
            <a:endParaRPr lang="ru-RU" dirty="0" smtClean="0"/>
          </a:p>
          <a:p>
            <a:r>
              <a:rPr lang="ru-RU" dirty="0" smtClean="0"/>
              <a:t>Развитие – процесс количественных и качественных изменений в организме, психике, интеллектуальной и духовной сфере человека, обусловленный влиянием внешних и внутренних, управляемых и неуправляемых факторов.</a:t>
            </a:r>
            <a:endParaRPr lang="ru-RU"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Свойства и закономерности развития:</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Имманентность: способность к развитию заложена в человеке природой, она есть неотъемлемое свойство личности.</a:t>
            </a:r>
          </a:p>
          <a:p>
            <a:r>
              <a:rPr lang="ru-RU" dirty="0" err="1" smtClean="0"/>
              <a:t>Биогенность</a:t>
            </a:r>
            <a:r>
              <a:rPr lang="ru-RU" dirty="0" smtClean="0"/>
              <a:t>: психическое развитие личности во многом определяется механизмом наследственности.</a:t>
            </a:r>
          </a:p>
          <a:p>
            <a:r>
              <a:rPr lang="ru-RU" dirty="0" err="1" smtClean="0"/>
              <a:t>Социогенность</a:t>
            </a:r>
            <a:r>
              <a:rPr lang="ru-RU" dirty="0" smtClean="0"/>
              <a:t>: социальная среда, в которой происходит развитие человека, оказывает огромное влияние на формирование личности.</a:t>
            </a:r>
          </a:p>
          <a:p>
            <a:r>
              <a:rPr lang="ru-RU" dirty="0" err="1" smtClean="0"/>
              <a:t>Психогенность</a:t>
            </a:r>
            <a:r>
              <a:rPr lang="ru-RU" dirty="0" smtClean="0"/>
              <a:t>: человек – саморегулирующая и самоуправляющая система, процесс развития подвержен </a:t>
            </a:r>
            <a:r>
              <a:rPr lang="ru-RU" dirty="0" err="1" smtClean="0"/>
              <a:t>саморегуляции</a:t>
            </a:r>
            <a:r>
              <a:rPr lang="ru-RU" dirty="0" smtClean="0"/>
              <a:t> и самоуправлению.</a:t>
            </a:r>
          </a:p>
          <a:p>
            <a:r>
              <a:rPr lang="ru-RU" dirty="0" smtClean="0"/>
              <a:t>Индивидуальность: личность представляет собой уникальное явление, отличающееся индивидуальным подбором качеств и собственным вариантом развития.</a:t>
            </a:r>
          </a:p>
          <a:p>
            <a:r>
              <a:rPr lang="ru-RU" dirty="0" smtClean="0"/>
              <a:t>Стадийность: развитие личности подчиняется стадии зарождения, роста, кульминации, увядания, упадка.</a:t>
            </a:r>
          </a:p>
          <a:p>
            <a:r>
              <a:rPr lang="ru-RU" dirty="0" smtClean="0"/>
              <a:t>Неравномерность (нелинейность): индивид уникален, каждая личность развивается в своем темпе, испытывая случайно распределенные во времени ускорения (спонтанность) и противоречия роста (</a:t>
            </a:r>
            <a:r>
              <a:rPr lang="ru-RU" dirty="0" err="1" smtClean="0"/>
              <a:t>кризисность</a:t>
            </a:r>
            <a:r>
              <a:rPr lang="ru-RU" dirty="0" smtClean="0"/>
              <a:t>).</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500"/>
                                        <p:tgtEl>
                                          <p:spTgt spid="3">
                                            <p:txEl>
                                              <p:pRg st="0" end="0"/>
                                            </p:txEl>
                                          </p:spTgt>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500"/>
                                        <p:tgtEl>
                                          <p:spTgt spid="3">
                                            <p:txEl>
                                              <p:pRg st="1" end="1"/>
                                            </p:txEl>
                                          </p:spTgt>
                                        </p:tgtEl>
                                      </p:cBhvr>
                                    </p:animEffect>
                                  </p:childTnLst>
                                </p:cTn>
                              </p:par>
                            </p:childTnLst>
                          </p:cTn>
                        </p:par>
                        <p:par>
                          <p:cTn id="16" fill="hold">
                            <p:stCondLst>
                              <p:cond delay="1500"/>
                            </p:stCondLst>
                            <p:childTnLst>
                              <p:par>
                                <p:cTn id="17" presetID="1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500"/>
                                        <p:tgtEl>
                                          <p:spTgt spid="3">
                                            <p:txEl>
                                              <p:pRg st="2" end="2"/>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500"/>
                                        <p:tgtEl>
                                          <p:spTgt spid="3">
                                            <p:txEl>
                                              <p:pRg st="3" end="3"/>
                                            </p:txEl>
                                          </p:spTgt>
                                        </p:tgtEl>
                                      </p:cBhvr>
                                    </p:animEffect>
                                  </p:childTnLst>
                                </p:cTn>
                              </p:par>
                            </p:childTnLst>
                          </p:cTn>
                        </p:par>
                        <p:par>
                          <p:cTn id="24" fill="hold">
                            <p:stCondLst>
                              <p:cond delay="25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500"/>
                                        <p:tgtEl>
                                          <p:spTgt spid="3">
                                            <p:txEl>
                                              <p:pRg st="4" end="4"/>
                                            </p:txEl>
                                          </p:spTgt>
                                        </p:tgtEl>
                                      </p:cBhvr>
                                    </p:animEffect>
                                  </p:childTnLst>
                                </p:cTn>
                              </p:par>
                            </p:childTnLst>
                          </p:cTn>
                        </p:par>
                        <p:par>
                          <p:cTn id="28" fill="hold">
                            <p:stCondLst>
                              <p:cond delay="3000"/>
                            </p:stCondLst>
                            <p:childTnLst>
                              <p:par>
                                <p:cTn id="29" presetID="1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500"/>
                                        <p:tgtEl>
                                          <p:spTgt spid="3">
                                            <p:txEl>
                                              <p:pRg st="5" end="5"/>
                                            </p:txEl>
                                          </p:spTgt>
                                        </p:tgtEl>
                                      </p:cBhvr>
                                    </p:animEffect>
                                  </p:childTnLst>
                                </p:cTn>
                              </p:par>
                            </p:childTnLst>
                          </p:cTn>
                        </p:par>
                        <p:par>
                          <p:cTn id="32" fill="hold">
                            <p:stCondLst>
                              <p:cond delay="3500"/>
                            </p:stCondLst>
                            <p:childTnLst>
                              <p:par>
                                <p:cTn id="33" presetID="13"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plus(i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Физический возраст определяет количественные (ограниченность) и качественные (</a:t>
            </a:r>
            <a:r>
              <a:rPr lang="ru-RU" dirty="0" err="1" smtClean="0"/>
              <a:t>сензитивность</a:t>
            </a:r>
            <a:r>
              <a:rPr lang="ru-RU" dirty="0" smtClean="0"/>
              <a:t>) возможности психического развития. </a:t>
            </a:r>
          </a:p>
          <a:p>
            <a:r>
              <a:rPr lang="ru-RU" dirty="0" smtClean="0"/>
              <a:t>Развивающее обучение учитывает и использует закономерности развития, приспосабливается к уровню и особенностям индивидуума.</a:t>
            </a:r>
          </a:p>
          <a:p>
            <a:endParaRPr lang="ru-RU" dirty="0" smtClean="0"/>
          </a:p>
          <a:p>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Обучение и развитие</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Существуют разные точки зрения на соотношение обучения и развития. В отечественной психологии утверждается теория обучения, сформулированная </a:t>
            </a:r>
            <a:r>
              <a:rPr lang="ru-RU" dirty="0" err="1" smtClean="0"/>
              <a:t>А.В.Выготским</a:t>
            </a:r>
            <a:r>
              <a:rPr lang="ru-RU" dirty="0" smtClean="0"/>
              <a:t> в начале 30-х годов, где ведущая роль была признана за обучением. Введенное им понятие “зоны ближайшего развития” раскрывает это теоретическое положение: ребенок, обучаясь с помощью взрослого, начинает выполнять то, чего он до этого не мог делать самостоятельно, т.е. психическое развитие благодаря обучению делает шаг вперед. Те возможности и способности, которыми обладает ребенок к моменту обучения – это есть, по Л.С. </a:t>
            </a:r>
            <a:r>
              <a:rPr lang="ru-RU" dirty="0" err="1" smtClean="0"/>
              <a:t>Выготскому</a:t>
            </a:r>
            <a:r>
              <a:rPr lang="ru-RU" dirty="0" smtClean="0"/>
              <a:t>, “зона актуального развития”.</a:t>
            </a:r>
          </a:p>
          <a:p>
            <a:endParaRPr lang="ru-RU" dirty="0" smtClean="0"/>
          </a:p>
          <a:p>
            <a:r>
              <a:rPr lang="ru-RU" dirty="0" smtClean="0"/>
              <a:t>Следовательно, обучение и развитие находятся в единстве, причем обучение, опережая развитие, стимулирует его, и в то же время само опирается на актуальное развитие. Поэтому обучение должно ориентироваться “на завтрашний день детского развития”.</a:t>
            </a:r>
          </a:p>
          <a:p>
            <a:endParaRPr lang="ru-RU" dirty="0" smtClean="0"/>
          </a:p>
          <a:p>
            <a:r>
              <a:rPr lang="ru-RU" dirty="0" smtClean="0"/>
              <a:t>Развивающее обучение происходит в зоне ближайшего развития.</a:t>
            </a:r>
          </a:p>
          <a:p>
            <a:endParaRPr lang="ru-RU" dirty="0" smtClean="0"/>
          </a:p>
          <a:p>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Horizontal)">
                                      <p:cBhvr>
                                        <p:cTn id="16" dur="500"/>
                                        <p:tgtEl>
                                          <p:spTgt spid="3">
                                            <p:txEl>
                                              <p:pRg st="2" end="2"/>
                                            </p:txEl>
                                          </p:spTgt>
                                        </p:tgtEl>
                                      </p:cBhvr>
                                    </p:animEffect>
                                  </p:childTnLst>
                                </p:cTn>
                              </p:par>
                            </p:childTnLst>
                          </p:cTn>
                        </p:par>
                        <p:par>
                          <p:cTn id="17" fill="hold">
                            <p:stCondLst>
                              <p:cond delay="1500"/>
                            </p:stCondLst>
                            <p:childTnLst>
                              <p:par>
                                <p:cTn id="18" presetID="16" presetClass="entr" presetSubtype="26"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Технологии развивающего обучения Л.В. </a:t>
            </a:r>
            <a:r>
              <a:rPr lang="ru-RU" dirty="0" err="1" smtClean="0"/>
              <a:t>Занкова</a:t>
            </a:r>
            <a:endParaRPr lang="ru-RU" dirty="0"/>
          </a:p>
        </p:txBody>
      </p:sp>
      <p:sp>
        <p:nvSpPr>
          <p:cNvPr id="3" name="Содержимое 2"/>
          <p:cNvSpPr>
            <a:spLocks noGrp="1"/>
          </p:cNvSpPr>
          <p:nvPr>
            <p:ph idx="1"/>
          </p:nvPr>
        </p:nvSpPr>
        <p:spPr/>
        <p:txBody>
          <a:bodyPr>
            <a:normAutofit/>
          </a:bodyPr>
          <a:lstStyle/>
          <a:p>
            <a:r>
              <a:rPr lang="ru-RU" dirty="0" smtClean="0"/>
              <a:t>Ведущая роль в развитии принадлежит обучению: изменение построения обучения влечет за собой изменение психического облика школьника.</a:t>
            </a:r>
          </a:p>
          <a:p>
            <a:endParaRPr lang="ru-RU" dirty="0" smtClean="0"/>
          </a:p>
          <a:p>
            <a:r>
              <a:rPr lang="ru-RU" dirty="0" smtClean="0"/>
              <a:t>Обучение действует, преломляясь через внутренние особенности ребенка, в результате чего каждый ребенок под влиянием одной и той же формы обучения достигает своих ступеней развития.</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500"/>
                                        <p:tgtEl>
                                          <p:spTgt spid="3">
                                            <p:txEl>
                                              <p:pRg st="0" end="0"/>
                                            </p:txEl>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Дидактическая характеристика системы</a:t>
            </a:r>
            <a:endParaRPr lang="ru-RU" dirty="0"/>
          </a:p>
        </p:txBody>
      </p:sp>
      <p:sp>
        <p:nvSpPr>
          <p:cNvPr id="3" name="Содержимое 2"/>
          <p:cNvSpPr>
            <a:spLocks noGrp="1"/>
          </p:cNvSpPr>
          <p:nvPr>
            <p:ph idx="1"/>
          </p:nvPr>
        </p:nvSpPr>
        <p:spPr/>
        <p:txBody>
          <a:bodyPr/>
          <a:lstStyle/>
          <a:p>
            <a:pPr>
              <a:buNone/>
            </a:pPr>
            <a:r>
              <a:rPr lang="ru-RU" dirty="0" smtClean="0"/>
              <a:t>     Цели обучения:</a:t>
            </a:r>
          </a:p>
          <a:p>
            <a:r>
              <a:rPr lang="ru-RU" dirty="0" smtClean="0"/>
              <a:t>общее психическое развитие личности;</a:t>
            </a:r>
          </a:p>
          <a:p>
            <a:r>
              <a:rPr lang="ru-RU" dirty="0" smtClean="0"/>
              <a:t>создание основы для всестороннего гармоничного развития.</a:t>
            </a:r>
            <a:endParaRPr lang="ru-RU" dirty="0"/>
          </a:p>
        </p:txBody>
      </p:sp>
      <p:sp>
        <p:nvSpPr>
          <p:cNvPr id="4" name="Прямоугольник 3"/>
          <p:cNvSpPr/>
          <p:nvPr/>
        </p:nvSpPr>
        <p:spPr>
          <a:xfrm>
            <a:off x="683568" y="3789040"/>
            <a:ext cx="7992888" cy="1785104"/>
          </a:xfrm>
          <a:prstGeom prst="rect">
            <a:avLst/>
          </a:prstGeom>
        </p:spPr>
        <p:txBody>
          <a:bodyPr wrap="square">
            <a:spAutoFit/>
          </a:bodyPr>
          <a:lstStyle/>
          <a:p>
            <a:r>
              <a:rPr lang="ru-RU" sz="2200" dirty="0" smtClean="0"/>
              <a:t>       Содержание образования:</a:t>
            </a:r>
          </a:p>
          <a:p>
            <a:endParaRPr lang="ru-RU" sz="2200" dirty="0" smtClean="0"/>
          </a:p>
          <a:p>
            <a:r>
              <a:rPr lang="ru-RU" sz="2200" dirty="0" smtClean="0"/>
              <a:t>Богатое содержание начального образования, которое дает учащимся общую картину мира на основе ценностей науки, литературы, искусства.</a:t>
            </a:r>
            <a:endParaRPr lang="ru-RU" sz="2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75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500"/>
                                        <p:tgtEl>
                                          <p:spTgt spid="3">
                                            <p:txEl>
                                              <p:pRg st="0" end="0"/>
                                            </p:txEl>
                                          </p:spTgt>
                                        </p:tgtEl>
                                      </p:cBhvr>
                                    </p:animEffect>
                                  </p:childTnLst>
                                </p:cTn>
                              </p:par>
                            </p:childTnLst>
                          </p:cTn>
                        </p:par>
                        <p:par>
                          <p:cTn id="16" fill="hold">
                            <p:stCondLst>
                              <p:cond delay="925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500"/>
                                        <p:tgtEl>
                                          <p:spTgt spid="3">
                                            <p:txEl>
                                              <p:pRg st="1" end="1"/>
                                            </p:txEl>
                                          </p:spTgt>
                                        </p:tgtEl>
                                      </p:cBhvr>
                                    </p:animEffect>
                                  </p:childTnLst>
                                </p:cTn>
                              </p:par>
                            </p:childTnLst>
                          </p:cTn>
                        </p:par>
                        <p:par>
                          <p:cTn id="20" fill="hold">
                            <p:stCondLst>
                              <p:cond delay="975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500"/>
                                        <p:tgtEl>
                                          <p:spTgt spid="3">
                                            <p:txEl>
                                              <p:pRg st="2" end="2"/>
                                            </p:txEl>
                                          </p:spTgt>
                                        </p:tgtEl>
                                      </p:cBhvr>
                                    </p:animEffect>
                                  </p:childTnLst>
                                </p:cTn>
                              </p:par>
                            </p:childTnLst>
                          </p:cTn>
                        </p:par>
                        <p:par>
                          <p:cTn id="24" fill="hold">
                            <p:stCondLst>
                              <p:cond delay="10250"/>
                            </p:stCondLst>
                            <p:childTnLst>
                              <p:par>
                                <p:cTn id="25" presetID="6"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237</TotalTime>
  <Words>2035</Words>
  <Application>Microsoft Office PowerPoint</Application>
  <PresentationFormat>Экран (4:3)</PresentationFormat>
  <Paragraphs>142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Апекс</vt:lpstr>
      <vt:lpstr>«Педагогическая технология организации уроков в развивающем обучении» </vt:lpstr>
      <vt:lpstr>Содержание презентации</vt:lpstr>
      <vt:lpstr>Часть первая</vt:lpstr>
      <vt:lpstr>Развитие личности и его закономерности</vt:lpstr>
      <vt:lpstr>Свойства и закономерности развития:</vt:lpstr>
      <vt:lpstr>Слайд 6</vt:lpstr>
      <vt:lpstr>Обучение и развитие</vt:lpstr>
      <vt:lpstr>Технологии развивающего обучения Л.В. Занкова</vt:lpstr>
      <vt:lpstr>Дидактическая характеристика системы</vt:lpstr>
      <vt:lpstr>Слайд 10</vt:lpstr>
      <vt:lpstr>Система развивающего обучения Д.Б.Эльконина-В.В.Давыдова</vt:lpstr>
      <vt:lpstr>Дидактическая характеристика системы</vt:lpstr>
      <vt:lpstr>Часть вторая</vt:lpstr>
      <vt:lpstr>Из опыта работы</vt:lpstr>
      <vt:lpstr>Дидактические принципы</vt:lpstr>
      <vt:lpstr>Принцип обучения на высоком уровне</vt:lpstr>
      <vt:lpstr>Принцип включения изучаемых дидактических единиц в многообразие функциональных связей</vt:lpstr>
      <vt:lpstr>Принцип сочетания чувственного и рационального познания </vt:lpstr>
      <vt:lpstr>Многогранность обучения</vt:lpstr>
      <vt:lpstr>Процессуальность</vt:lpstr>
      <vt:lpstr>Системность</vt:lpstr>
      <vt:lpstr>Функциональный подход</vt:lpstr>
      <vt:lpstr>Коллизии</vt:lpstr>
      <vt:lpstr>Вариантность</vt:lpstr>
      <vt:lpstr>В качестве системообразующих методов обучения определены частично-поисковый и проблемный.</vt:lpstr>
      <vt:lpstr>Работа в группах эффективна на  уроках  технологии, окружающего мира, математике и внеклассных мероприятиях. </vt:lpstr>
      <vt:lpstr>Вывод</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«Педагогическая технология организации уроков в развивающем обучении»</dc:title>
  <dc:creator>Короткова</dc:creator>
  <cp:lastModifiedBy>Короткова</cp:lastModifiedBy>
  <cp:revision>31</cp:revision>
  <dcterms:created xsi:type="dcterms:W3CDTF">2011-02-18T13:46:27Z</dcterms:created>
  <dcterms:modified xsi:type="dcterms:W3CDTF">2012-02-19T11:23:44Z</dcterms:modified>
</cp:coreProperties>
</file>