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96" r:id="rId2"/>
    <p:sldId id="262" r:id="rId3"/>
    <p:sldId id="343" r:id="rId4"/>
    <p:sldId id="344" r:id="rId5"/>
    <p:sldId id="346" r:id="rId6"/>
    <p:sldId id="347" r:id="rId7"/>
    <p:sldId id="293" r:id="rId8"/>
    <p:sldId id="350" r:id="rId9"/>
    <p:sldId id="263" r:id="rId10"/>
    <p:sldId id="351" r:id="rId11"/>
    <p:sldId id="352" r:id="rId12"/>
    <p:sldId id="267" r:id="rId13"/>
    <p:sldId id="269" r:id="rId14"/>
    <p:sldId id="297" r:id="rId15"/>
    <p:sldId id="264" r:id="rId16"/>
    <p:sldId id="324" r:id="rId17"/>
    <p:sldId id="265" r:id="rId18"/>
    <p:sldId id="308" r:id="rId19"/>
    <p:sldId id="292" r:id="rId20"/>
    <p:sldId id="303" r:id="rId21"/>
    <p:sldId id="266" r:id="rId22"/>
    <p:sldId id="321" r:id="rId23"/>
    <p:sldId id="270" r:id="rId24"/>
    <p:sldId id="301" r:id="rId25"/>
    <p:sldId id="294" r:id="rId26"/>
    <p:sldId id="353" r:id="rId27"/>
    <p:sldId id="305" r:id="rId28"/>
    <p:sldId id="272" r:id="rId29"/>
    <p:sldId id="300" r:id="rId30"/>
    <p:sldId id="328" r:id="rId31"/>
    <p:sldId id="329" r:id="rId32"/>
    <p:sldId id="274" r:id="rId33"/>
    <p:sldId id="275" r:id="rId34"/>
    <p:sldId id="311" r:id="rId35"/>
    <p:sldId id="277" r:id="rId36"/>
    <p:sldId id="295" r:id="rId37"/>
    <p:sldId id="276" r:id="rId38"/>
    <p:sldId id="279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527EA"/>
    <a:srgbClr val="FCE0FA"/>
    <a:srgbClr val="6666FF"/>
    <a:srgbClr val="BA58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0049" autoAdjust="0"/>
  </p:normalViewPr>
  <p:slideViewPr>
    <p:cSldViewPr>
      <p:cViewPr>
        <p:scale>
          <a:sx n="84" d="100"/>
          <a:sy n="84" d="100"/>
        </p:scale>
        <p:origin x="-75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1C55-30F1-492D-92CD-DC954E7AAC7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0FCA1-3C3F-46DA-B905-B46F75DF6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BB7CE0-BC0D-4E52-AE48-532190589B16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hyperlink" Target="http://smiles.rc-mir.com/smile.98602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6500859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FF0000"/>
                </a:solidFill>
              </a:rPr>
              <a:t>Грамотное письмо-признак культурного человека.</a:t>
            </a:r>
          </a:p>
          <a:p>
            <a:r>
              <a:rPr lang="ru-RU" sz="4400" b="1" dirty="0" smtClean="0">
                <a:ln/>
                <a:solidFill>
                  <a:srgbClr val="FF0000"/>
                </a:solidFill>
              </a:rPr>
              <a:t>Чтобы грамотно писать, нужно знать орфографические правила</a:t>
            </a:r>
            <a:endParaRPr lang="ru-RU" sz="44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3" name="AutoShape 9"/>
          <p:cNvSpPr>
            <a:spLocks noChangeArrowheads="1"/>
          </p:cNvSpPr>
          <p:nvPr/>
        </p:nvSpPr>
        <p:spPr bwMode="auto">
          <a:xfrm rot="6144530">
            <a:off x="1338262" y="1785938"/>
            <a:ext cx="2047875" cy="3200400"/>
          </a:xfrm>
          <a:prstGeom prst="triangle">
            <a:avLst>
              <a:gd name="adj" fmla="val 50000"/>
            </a:avLst>
          </a:prstGeom>
          <a:solidFill>
            <a:schemeClr val="bg2">
              <a:alpha val="63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2507498">
            <a:off x="1371600" y="3276600"/>
            <a:ext cx="3048000" cy="2819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-154282324">
            <a:off x="5257800" y="3124200"/>
            <a:ext cx="2209800" cy="3429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14973888">
            <a:off x="5948362" y="1824038"/>
            <a:ext cx="2352675" cy="2819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285720" y="3357562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FF9900"/>
                </a:solidFill>
              </a:rPr>
              <a:t>Письмо с «дырками»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 rot="1726059">
            <a:off x="896462" y="5427955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9900"/>
                </a:solidFill>
              </a:rPr>
              <a:t>Списывание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 rot="-1242116">
            <a:off x="6247645" y="5240122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9900"/>
                </a:solidFill>
              </a:rPr>
              <a:t>      Письмо </a:t>
            </a:r>
            <a:r>
              <a:rPr lang="ru-RU" sz="2000" dirty="0">
                <a:solidFill>
                  <a:srgbClr val="FF9900"/>
                </a:solidFill>
              </a:rPr>
              <a:t>с проговариванием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5562600" y="3143248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FF9900"/>
                </a:solidFill>
              </a:rPr>
              <a:t>Комментированное письмо</a:t>
            </a:r>
          </a:p>
        </p:txBody>
      </p:sp>
      <p:sp>
        <p:nvSpPr>
          <p:cNvPr id="139291" name="Freeform 27"/>
          <p:cNvSpPr>
            <a:spLocks/>
          </p:cNvSpPr>
          <p:nvPr/>
        </p:nvSpPr>
        <p:spPr bwMode="auto">
          <a:xfrm>
            <a:off x="76200" y="2895600"/>
            <a:ext cx="1600200" cy="8382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92" name="Oval 28"/>
          <p:cNvSpPr>
            <a:spLocks noChangeArrowheads="1"/>
          </p:cNvSpPr>
          <p:nvPr/>
        </p:nvSpPr>
        <p:spPr bwMode="auto">
          <a:xfrm>
            <a:off x="1066800" y="3276600"/>
            <a:ext cx="3810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93" name="Oval 29"/>
          <p:cNvSpPr>
            <a:spLocks noChangeArrowheads="1"/>
          </p:cNvSpPr>
          <p:nvPr/>
        </p:nvSpPr>
        <p:spPr bwMode="auto">
          <a:xfrm>
            <a:off x="1371600" y="3352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94" name="Oval 30"/>
          <p:cNvSpPr>
            <a:spLocks noChangeArrowheads="1"/>
          </p:cNvSpPr>
          <p:nvPr/>
        </p:nvSpPr>
        <p:spPr bwMode="auto">
          <a:xfrm>
            <a:off x="1600200" y="3276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 rot="3575015">
            <a:off x="755650" y="4579938"/>
            <a:ext cx="1905000" cy="10668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2667000" y="46482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97" name="Freeform 33"/>
          <p:cNvSpPr>
            <a:spLocks/>
          </p:cNvSpPr>
          <p:nvPr/>
        </p:nvSpPr>
        <p:spPr bwMode="auto">
          <a:xfrm>
            <a:off x="2667000" y="41910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98" name="Freeform 34"/>
          <p:cNvSpPr>
            <a:spLocks/>
          </p:cNvSpPr>
          <p:nvPr/>
        </p:nvSpPr>
        <p:spPr bwMode="auto">
          <a:xfrm rot="5874029">
            <a:off x="8018462" y="2725738"/>
            <a:ext cx="968375" cy="6985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7696200" y="26670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0" name="Freeform 36"/>
          <p:cNvSpPr>
            <a:spLocks/>
          </p:cNvSpPr>
          <p:nvPr/>
        </p:nvSpPr>
        <p:spPr bwMode="auto">
          <a:xfrm>
            <a:off x="7620000" y="22098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>
            <a:off x="6096000" y="4800600"/>
            <a:ext cx="2286000" cy="9144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02" name="Rectangle 38"/>
          <p:cNvSpPr>
            <a:spLocks noChangeArrowheads="1"/>
          </p:cNvSpPr>
          <p:nvPr/>
        </p:nvSpPr>
        <p:spPr bwMode="auto">
          <a:xfrm>
            <a:off x="6553200" y="47244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>
            <a:off x="6553200" y="42672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04" name="Oval 40"/>
          <p:cNvSpPr>
            <a:spLocks noChangeArrowheads="1"/>
          </p:cNvSpPr>
          <p:nvPr/>
        </p:nvSpPr>
        <p:spPr bwMode="auto">
          <a:xfrm rot="859363">
            <a:off x="2286000" y="4800600"/>
            <a:ext cx="3810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5" name="Oval 41"/>
          <p:cNvSpPr>
            <a:spLocks noChangeArrowheads="1"/>
          </p:cNvSpPr>
          <p:nvPr/>
        </p:nvSpPr>
        <p:spPr bwMode="auto">
          <a:xfrm>
            <a:off x="2590800" y="49530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6" name="Oval 42"/>
          <p:cNvSpPr>
            <a:spLocks noChangeArrowheads="1"/>
          </p:cNvSpPr>
          <p:nvPr/>
        </p:nvSpPr>
        <p:spPr bwMode="auto">
          <a:xfrm rot="-1373433">
            <a:off x="2819400" y="4800600"/>
            <a:ext cx="3810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7" name="Oval 43"/>
          <p:cNvSpPr>
            <a:spLocks noChangeArrowheads="1"/>
          </p:cNvSpPr>
          <p:nvPr/>
        </p:nvSpPr>
        <p:spPr bwMode="auto">
          <a:xfrm>
            <a:off x="6248400" y="50292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8" name="Oval 44"/>
          <p:cNvSpPr>
            <a:spLocks noChangeArrowheads="1"/>
          </p:cNvSpPr>
          <p:nvPr/>
        </p:nvSpPr>
        <p:spPr bwMode="auto">
          <a:xfrm rot="-1083628">
            <a:off x="6705600" y="4953000"/>
            <a:ext cx="3810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6477000" y="51816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10" name="Oval 46"/>
          <p:cNvSpPr>
            <a:spLocks noChangeArrowheads="1"/>
          </p:cNvSpPr>
          <p:nvPr/>
        </p:nvSpPr>
        <p:spPr bwMode="auto">
          <a:xfrm>
            <a:off x="7467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11" name="Oval 47"/>
          <p:cNvSpPr>
            <a:spLocks noChangeArrowheads="1"/>
          </p:cNvSpPr>
          <p:nvPr/>
        </p:nvSpPr>
        <p:spPr bwMode="auto">
          <a:xfrm>
            <a:off x="7620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12" name="Oval 48"/>
          <p:cNvSpPr>
            <a:spLocks noChangeArrowheads="1"/>
          </p:cNvSpPr>
          <p:nvPr/>
        </p:nvSpPr>
        <p:spPr bwMode="auto">
          <a:xfrm>
            <a:off x="78486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13" name="AutoShape 49"/>
          <p:cNvSpPr>
            <a:spLocks noChangeArrowheads="1"/>
          </p:cNvSpPr>
          <p:nvPr/>
        </p:nvSpPr>
        <p:spPr bwMode="auto">
          <a:xfrm rot="-363296">
            <a:off x="3579813" y="3887788"/>
            <a:ext cx="2211387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3200400" y="57150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9900"/>
                </a:solidFill>
              </a:rPr>
              <a:t>Письмо под диктовку </a:t>
            </a:r>
          </a:p>
        </p:txBody>
      </p:sp>
      <p:sp>
        <p:nvSpPr>
          <p:cNvPr id="139314" name="Freeform 50"/>
          <p:cNvSpPr>
            <a:spLocks/>
          </p:cNvSpPr>
          <p:nvPr/>
        </p:nvSpPr>
        <p:spPr bwMode="auto">
          <a:xfrm rot="1471303">
            <a:off x="3143250" y="4937125"/>
            <a:ext cx="2514600" cy="12954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15" name="AutoShape 51"/>
          <p:cNvSpPr>
            <a:spLocks noChangeArrowheads="1"/>
          </p:cNvSpPr>
          <p:nvPr/>
        </p:nvSpPr>
        <p:spPr bwMode="auto">
          <a:xfrm rot="14081041">
            <a:off x="5334000" y="304800"/>
            <a:ext cx="1981200" cy="274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 rot="-328672">
            <a:off x="5084148" y="1682077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9900"/>
                </a:solidFill>
              </a:rPr>
              <a:t>Творческие работы </a:t>
            </a:r>
          </a:p>
        </p:txBody>
      </p:sp>
      <p:sp>
        <p:nvSpPr>
          <p:cNvPr id="139316" name="AutoShape 52"/>
          <p:cNvSpPr>
            <a:spLocks noChangeArrowheads="1"/>
          </p:cNvSpPr>
          <p:nvPr/>
        </p:nvSpPr>
        <p:spPr bwMode="auto">
          <a:xfrm rot="7614716">
            <a:off x="2049462" y="-220662"/>
            <a:ext cx="2005013" cy="38179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16499998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 rot="623473">
            <a:off x="1159432" y="1690792"/>
            <a:ext cx="3124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9900"/>
                </a:solidFill>
              </a:rPr>
              <a:t>Письмо под диктовку  с </a:t>
            </a:r>
            <a:r>
              <a:rPr lang="ru-RU" sz="1200" b="1" dirty="0">
                <a:solidFill>
                  <a:srgbClr val="FF9900"/>
                </a:solidFill>
              </a:rPr>
              <a:t>предварительной подготовкой</a:t>
            </a:r>
          </a:p>
        </p:txBody>
      </p:sp>
      <p:sp>
        <p:nvSpPr>
          <p:cNvPr id="139317" name="Freeform 53"/>
          <p:cNvSpPr>
            <a:spLocks/>
          </p:cNvSpPr>
          <p:nvPr/>
        </p:nvSpPr>
        <p:spPr bwMode="auto">
          <a:xfrm>
            <a:off x="914400" y="914400"/>
            <a:ext cx="1905000" cy="609600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18" name="Freeform 54"/>
          <p:cNvSpPr>
            <a:spLocks/>
          </p:cNvSpPr>
          <p:nvPr/>
        </p:nvSpPr>
        <p:spPr bwMode="auto">
          <a:xfrm rot="6381285">
            <a:off x="7458869" y="923131"/>
            <a:ext cx="425450" cy="1017588"/>
          </a:xfrm>
          <a:custGeom>
            <a:avLst/>
            <a:gdLst/>
            <a:ahLst/>
            <a:cxnLst>
              <a:cxn ang="0">
                <a:pos x="288" y="472"/>
              </a:cxn>
              <a:cxn ang="0">
                <a:pos x="384" y="280"/>
              </a:cxn>
              <a:cxn ang="0">
                <a:pos x="528" y="376"/>
              </a:cxn>
              <a:cxn ang="0">
                <a:pos x="624" y="88"/>
              </a:cxn>
              <a:cxn ang="0">
                <a:pos x="816" y="232"/>
              </a:cxn>
              <a:cxn ang="0">
                <a:pos x="864" y="40"/>
              </a:cxn>
              <a:cxn ang="0">
                <a:pos x="1008" y="88"/>
              </a:cxn>
              <a:cxn ang="0">
                <a:pos x="144" y="568"/>
              </a:cxn>
              <a:cxn ang="0">
                <a:pos x="144" y="376"/>
              </a:cxn>
              <a:cxn ang="0">
                <a:pos x="288" y="472"/>
              </a:cxn>
            </a:cxnLst>
            <a:rect l="0" t="0" r="r" b="b"/>
            <a:pathLst>
              <a:path w="1128" h="616">
                <a:moveTo>
                  <a:pt x="288" y="472"/>
                </a:moveTo>
                <a:cubicBezTo>
                  <a:pt x="328" y="456"/>
                  <a:pt x="344" y="296"/>
                  <a:pt x="384" y="280"/>
                </a:cubicBezTo>
                <a:cubicBezTo>
                  <a:pt x="424" y="264"/>
                  <a:pt x="488" y="408"/>
                  <a:pt x="528" y="376"/>
                </a:cubicBezTo>
                <a:cubicBezTo>
                  <a:pt x="568" y="344"/>
                  <a:pt x="576" y="112"/>
                  <a:pt x="624" y="88"/>
                </a:cubicBezTo>
                <a:cubicBezTo>
                  <a:pt x="672" y="64"/>
                  <a:pt x="776" y="240"/>
                  <a:pt x="816" y="232"/>
                </a:cubicBezTo>
                <a:cubicBezTo>
                  <a:pt x="856" y="224"/>
                  <a:pt x="832" y="64"/>
                  <a:pt x="864" y="40"/>
                </a:cubicBezTo>
                <a:cubicBezTo>
                  <a:pt x="896" y="16"/>
                  <a:pt x="1128" y="0"/>
                  <a:pt x="1008" y="88"/>
                </a:cubicBezTo>
                <a:cubicBezTo>
                  <a:pt x="888" y="176"/>
                  <a:pt x="288" y="520"/>
                  <a:pt x="144" y="568"/>
                </a:cubicBezTo>
                <a:cubicBezTo>
                  <a:pt x="0" y="616"/>
                  <a:pt x="120" y="392"/>
                  <a:pt x="144" y="376"/>
                </a:cubicBezTo>
                <a:cubicBezTo>
                  <a:pt x="168" y="360"/>
                  <a:pt x="248" y="488"/>
                  <a:pt x="288" y="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20" name="Freeform 56"/>
          <p:cNvSpPr>
            <a:spLocks/>
          </p:cNvSpPr>
          <p:nvPr/>
        </p:nvSpPr>
        <p:spPr bwMode="auto">
          <a:xfrm>
            <a:off x="1295400" y="23622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371600" y="2819400"/>
            <a:ext cx="152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1" name="Rectangle 57"/>
          <p:cNvSpPr>
            <a:spLocks noChangeArrowheads="1"/>
          </p:cNvSpPr>
          <p:nvPr/>
        </p:nvSpPr>
        <p:spPr bwMode="auto">
          <a:xfrm>
            <a:off x="4572000" y="46482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2" name="Rectangle 58"/>
          <p:cNvSpPr>
            <a:spLocks noChangeArrowheads="1"/>
          </p:cNvSpPr>
          <p:nvPr/>
        </p:nvSpPr>
        <p:spPr bwMode="auto">
          <a:xfrm>
            <a:off x="2895600" y="12954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3" name="Rectangle 59"/>
          <p:cNvSpPr>
            <a:spLocks noChangeArrowheads="1"/>
          </p:cNvSpPr>
          <p:nvPr/>
        </p:nvSpPr>
        <p:spPr bwMode="auto">
          <a:xfrm>
            <a:off x="6858000" y="1143000"/>
            <a:ext cx="152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2895600" y="8382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25" name="Freeform 61"/>
          <p:cNvSpPr>
            <a:spLocks/>
          </p:cNvSpPr>
          <p:nvPr/>
        </p:nvSpPr>
        <p:spPr bwMode="auto">
          <a:xfrm>
            <a:off x="4572000" y="4191000"/>
            <a:ext cx="1524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26" name="Freeform 62"/>
          <p:cNvSpPr>
            <a:spLocks/>
          </p:cNvSpPr>
          <p:nvPr/>
        </p:nvSpPr>
        <p:spPr bwMode="auto">
          <a:xfrm>
            <a:off x="6858000" y="685800"/>
            <a:ext cx="190500" cy="520700"/>
          </a:xfrm>
          <a:custGeom>
            <a:avLst/>
            <a:gdLst/>
            <a:ahLst/>
            <a:cxnLst>
              <a:cxn ang="0">
                <a:pos x="96" y="448"/>
              </a:cxn>
              <a:cxn ang="0">
                <a:pos x="0" y="208"/>
              </a:cxn>
              <a:cxn ang="0">
                <a:pos x="96" y="112"/>
              </a:cxn>
              <a:cxn ang="0">
                <a:pos x="96" y="16"/>
              </a:cxn>
              <a:cxn ang="0">
                <a:pos x="144" y="208"/>
              </a:cxn>
              <a:cxn ang="0">
                <a:pos x="192" y="64"/>
              </a:cxn>
              <a:cxn ang="0">
                <a:pos x="240" y="304"/>
              </a:cxn>
              <a:cxn ang="0">
                <a:pos x="240" y="448"/>
              </a:cxn>
              <a:cxn ang="0">
                <a:pos x="96" y="448"/>
              </a:cxn>
            </a:cxnLst>
            <a:rect l="0" t="0" r="r" b="b"/>
            <a:pathLst>
              <a:path w="264" h="488">
                <a:moveTo>
                  <a:pt x="96" y="448"/>
                </a:moveTo>
                <a:cubicBezTo>
                  <a:pt x="56" y="408"/>
                  <a:pt x="0" y="264"/>
                  <a:pt x="0" y="208"/>
                </a:cubicBezTo>
                <a:cubicBezTo>
                  <a:pt x="0" y="152"/>
                  <a:pt x="80" y="144"/>
                  <a:pt x="96" y="112"/>
                </a:cubicBezTo>
                <a:cubicBezTo>
                  <a:pt x="112" y="80"/>
                  <a:pt x="88" y="0"/>
                  <a:pt x="96" y="16"/>
                </a:cubicBezTo>
                <a:cubicBezTo>
                  <a:pt x="104" y="32"/>
                  <a:pt x="128" y="200"/>
                  <a:pt x="144" y="208"/>
                </a:cubicBezTo>
                <a:cubicBezTo>
                  <a:pt x="160" y="216"/>
                  <a:pt x="176" y="48"/>
                  <a:pt x="192" y="64"/>
                </a:cubicBezTo>
                <a:cubicBezTo>
                  <a:pt x="208" y="80"/>
                  <a:pt x="232" y="240"/>
                  <a:pt x="240" y="304"/>
                </a:cubicBezTo>
                <a:cubicBezTo>
                  <a:pt x="248" y="368"/>
                  <a:pt x="264" y="424"/>
                  <a:pt x="240" y="448"/>
                </a:cubicBezTo>
                <a:cubicBezTo>
                  <a:pt x="216" y="472"/>
                  <a:pt x="136" y="488"/>
                  <a:pt x="96" y="44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327" name="Oval 63"/>
          <p:cNvSpPr>
            <a:spLocks noChangeArrowheads="1"/>
          </p:cNvSpPr>
          <p:nvPr/>
        </p:nvSpPr>
        <p:spPr bwMode="auto">
          <a:xfrm rot="214580">
            <a:off x="2514600" y="1524000"/>
            <a:ext cx="3810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8" name="Oval 64"/>
          <p:cNvSpPr>
            <a:spLocks noChangeArrowheads="1"/>
          </p:cNvSpPr>
          <p:nvPr/>
        </p:nvSpPr>
        <p:spPr bwMode="auto">
          <a:xfrm>
            <a:off x="2743200" y="16764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29" name="Oval 65"/>
          <p:cNvSpPr>
            <a:spLocks noChangeArrowheads="1"/>
          </p:cNvSpPr>
          <p:nvPr/>
        </p:nvSpPr>
        <p:spPr bwMode="auto">
          <a:xfrm>
            <a:off x="2971800" y="1600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30" name="Oval 66"/>
          <p:cNvSpPr>
            <a:spLocks noChangeArrowheads="1"/>
          </p:cNvSpPr>
          <p:nvPr/>
        </p:nvSpPr>
        <p:spPr bwMode="auto">
          <a:xfrm>
            <a:off x="6629400" y="14478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32" name="Oval 68"/>
          <p:cNvSpPr>
            <a:spLocks noChangeArrowheads="1"/>
          </p:cNvSpPr>
          <p:nvPr/>
        </p:nvSpPr>
        <p:spPr bwMode="auto">
          <a:xfrm>
            <a:off x="6705600" y="15240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33" name="Oval 69"/>
          <p:cNvSpPr>
            <a:spLocks noChangeArrowheads="1"/>
          </p:cNvSpPr>
          <p:nvPr/>
        </p:nvSpPr>
        <p:spPr bwMode="auto">
          <a:xfrm>
            <a:off x="6934200" y="14478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514600"/>
            <a:ext cx="3048000" cy="1828800"/>
          </a:xfrm>
          <a:effectLst>
            <a:outerShdw dist="45791" dir="2021404" algn="ctr" rotWithShape="0">
              <a:srgbClr val="0033CC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Приёмы</a:t>
            </a:r>
            <a:b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формирования </a:t>
            </a:r>
            <a:b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орфографического </a:t>
            </a:r>
            <a:b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навыка</a:t>
            </a:r>
            <a:r>
              <a:rPr lang="ru-RU" sz="2400" dirty="0"/>
              <a:t> </a:t>
            </a:r>
          </a:p>
        </p:txBody>
      </p:sp>
      <p:sp>
        <p:nvSpPr>
          <p:cNvPr id="139334" name="Oval 70"/>
          <p:cNvSpPr>
            <a:spLocks noChangeArrowheads="1"/>
          </p:cNvSpPr>
          <p:nvPr/>
        </p:nvSpPr>
        <p:spPr bwMode="auto">
          <a:xfrm>
            <a:off x="4343400" y="5105400"/>
            <a:ext cx="2286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35" name="Oval 71"/>
          <p:cNvSpPr>
            <a:spLocks noChangeArrowheads="1"/>
          </p:cNvSpPr>
          <p:nvPr/>
        </p:nvSpPr>
        <p:spPr bwMode="auto">
          <a:xfrm>
            <a:off x="4572000" y="5029200"/>
            <a:ext cx="3810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336" name="Oval 72"/>
          <p:cNvSpPr>
            <a:spLocks noChangeArrowheads="1"/>
          </p:cNvSpPr>
          <p:nvPr/>
        </p:nvSpPr>
        <p:spPr bwMode="auto">
          <a:xfrm>
            <a:off x="4343400" y="5029200"/>
            <a:ext cx="2286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2909" y="1214422"/>
          <a:ext cx="7072363" cy="5357850"/>
        </p:xfrm>
        <a:graphic>
          <a:graphicData uri="http://schemas.openxmlformats.org/presentationml/2006/ole">
            <p:oleObj spid="_x0000_s1026" name="Слайд" r:id="rId3" imgW="4570378" imgH="3427409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42918"/>
            <a:ext cx="6786610" cy="5724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Совершенствование орфографических навыков при использовании активных форм обучения</a:t>
            </a:r>
          </a:p>
          <a:p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Комментированное письмо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Письмо по памяти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Зрительно-слуховой диктант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Объяснительно-предупредительный диктант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Выборочный диктант</a:t>
            </a:r>
          </a:p>
          <a:p>
            <a:pPr marL="342900" indent="-342900">
              <a:buAutoNum type="arabicParenR"/>
            </a:pPr>
            <a:r>
              <a:rPr lang="ru-RU" sz="2400" b="1" dirty="0" err="1" smtClean="0">
                <a:ln/>
                <a:solidFill>
                  <a:schemeClr val="accent3"/>
                </a:solidFill>
              </a:rPr>
              <a:t>Самодиктант</a:t>
            </a: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Орфографическое проговаривание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Диктант с постукиванием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Графическое выделение орфограмм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Работа с памяткой:</a:t>
            </a:r>
          </a:p>
          <a:p>
            <a:pPr marL="342900" indent="-342900">
              <a:buAutoNum type="arabicParenR"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298921" cy="48320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11) Перфокарты</a:t>
            </a:r>
          </a:p>
          <a:p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12) Работа в парах</a:t>
            </a:r>
          </a:p>
          <a:p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13)Использование сигнальных карточек</a:t>
            </a:r>
          </a:p>
          <a:p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14)Взаимоконтроль по работе в парах</a:t>
            </a:r>
          </a:p>
          <a:p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15)Корректировка письма</a:t>
            </a:r>
          </a:p>
          <a:p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857232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 развлекательность, а занимательность и увлечение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как основа      эмоционального тона   урока.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527EA"/>
                </a:solidFill>
                <a:latin typeface="Arno Pro Smbd Caption" pitchFamily="18" charset="0"/>
              </a:rPr>
              <a:t>     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no Pro Smbd Caption" pitchFamily="18" charset="0"/>
              </a:rPr>
              <a:t>              </a:t>
            </a:r>
            <a:r>
              <a:rPr lang="ru-RU" sz="3600" b="1" dirty="0" smtClean="0">
                <a:solidFill>
                  <a:srgbClr val="0070C0"/>
                </a:solidFill>
                <a:latin typeface="Arno Pro Smbd Caption" pitchFamily="18" charset="0"/>
              </a:rPr>
              <a:t>Опознавательные признаки         орфографии:</a:t>
            </a:r>
          </a:p>
          <a:p>
            <a:endParaRPr lang="ru-RU" sz="2400" b="1" dirty="0" smtClean="0">
              <a:solidFill>
                <a:srgbClr val="E527EA"/>
              </a:solidFill>
              <a:latin typeface="Arno Pro Smbd Caption" pitchFamily="18" charset="0"/>
            </a:endParaRPr>
          </a:p>
          <a:p>
            <a:endParaRPr lang="ru-RU" sz="2400" b="1" dirty="0" smtClean="0">
              <a:solidFill>
                <a:srgbClr val="E527EA"/>
              </a:solidFill>
              <a:latin typeface="Arno Pro Smbd Caption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Arno Pro Smbd Caption" pitchFamily="18" charset="0"/>
              </a:rPr>
              <a:t> Навыки, формируемые на </a:t>
            </a:r>
            <a:r>
              <a:rPr lang="ru-RU" sz="3600" b="1" i="1" dirty="0" err="1" smtClean="0">
                <a:solidFill>
                  <a:srgbClr val="7030A0"/>
                </a:solidFill>
                <a:latin typeface="Arno Pro Smbd Caption" pitchFamily="18" charset="0"/>
              </a:rPr>
              <a:t>фонетико</a:t>
            </a:r>
            <a:r>
              <a:rPr lang="ru-RU" sz="3600" b="1" i="1" dirty="0" smtClean="0">
                <a:solidFill>
                  <a:srgbClr val="7030A0"/>
                </a:solidFill>
                <a:latin typeface="Arno Pro Smbd Caption" pitchFamily="18" charset="0"/>
              </a:rPr>
              <a:t> - </a:t>
            </a:r>
            <a:r>
              <a:rPr lang="ru-RU" sz="3600" b="1" i="1" dirty="0" smtClean="0">
                <a:solidFill>
                  <a:srgbClr val="7030A0"/>
                </a:solidFill>
                <a:latin typeface="Arno Pro Smbd Caption" pitchFamily="18" charset="0"/>
              </a:rPr>
              <a:t>словообразовательной основе (правописание корней, приставок, суффиксов)</a:t>
            </a:r>
          </a:p>
          <a:p>
            <a:endParaRPr lang="ru-RU" sz="2400" b="1" dirty="0" smtClean="0">
              <a:solidFill>
                <a:srgbClr val="FF0000"/>
              </a:solidFill>
              <a:latin typeface="Arno Pro Smbd Captio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7"/>
            <a:ext cx="542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Запиши слова с безударной гласной в корне по картинкам.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Припиши к ним проверочные слова.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Подчеркни проверяемую гласную.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jiv3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10429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jiv3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11509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6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86124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14" descr="646bef21f1ff0f15df50ec56ac39102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285992"/>
            <a:ext cx="1081087" cy="1225550"/>
          </a:xfrm>
          <a:prstGeom prst="rect">
            <a:avLst/>
          </a:prstGeom>
          <a:noFill/>
        </p:spPr>
      </p:pic>
      <p:pic>
        <p:nvPicPr>
          <p:cNvPr id="8" name="Picture 18" descr="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1150937" cy="1074738"/>
          </a:xfrm>
          <a:prstGeom prst="rect">
            <a:avLst/>
          </a:prstGeom>
          <a:noFill/>
        </p:spPr>
      </p:pic>
      <p:pic>
        <p:nvPicPr>
          <p:cNvPr id="9" name="Picture 89" descr="6577d722751a430e755e88210d476049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357694"/>
            <a:ext cx="1439863" cy="1916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41484" y="2428868"/>
            <a:ext cx="311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Сл</a:t>
            </a:r>
            <a:r>
              <a:rPr lang="ru-RU" sz="3600" b="1" dirty="0" smtClean="0">
                <a:solidFill>
                  <a:srgbClr val="FF3399"/>
                </a:solidFill>
              </a:rPr>
              <a:t>о</a:t>
            </a:r>
            <a:r>
              <a:rPr lang="ru-RU" sz="3600" b="1" dirty="0" smtClean="0"/>
              <a:t>ны – сл</a:t>
            </a:r>
            <a:r>
              <a:rPr lang="ru-RU" sz="3600" b="1" dirty="0" smtClean="0">
                <a:solidFill>
                  <a:srgbClr val="FF3399"/>
                </a:solidFill>
              </a:rPr>
              <a:t>о</a:t>
            </a:r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8056" y="3244334"/>
            <a:ext cx="310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Гр</a:t>
            </a:r>
            <a:r>
              <a:rPr lang="ru-RU" sz="3600" b="1" dirty="0" smtClean="0">
                <a:solidFill>
                  <a:srgbClr val="FF3399"/>
                </a:solidFill>
              </a:rPr>
              <a:t>и</a:t>
            </a:r>
            <a:r>
              <a:rPr lang="ru-RU" sz="3600" b="1" dirty="0" smtClean="0"/>
              <a:t>бы – гр</a:t>
            </a:r>
            <a:r>
              <a:rPr lang="ru-RU" sz="3600" b="1" dirty="0" smtClean="0">
                <a:solidFill>
                  <a:srgbClr val="FF3399"/>
                </a:solidFill>
              </a:rPr>
              <a:t>и</a:t>
            </a:r>
            <a:r>
              <a:rPr lang="ru-RU" sz="3600" b="1" dirty="0" smtClean="0"/>
              <a:t>б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3506" y="3982997"/>
            <a:ext cx="2961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Цв</a:t>
            </a:r>
            <a:r>
              <a:rPr lang="ru-RU" sz="3200" b="1" dirty="0" smtClean="0">
                <a:solidFill>
                  <a:srgbClr val="FF3399"/>
                </a:solidFill>
              </a:rPr>
              <a:t>е</a:t>
            </a:r>
            <a:r>
              <a:rPr lang="ru-RU" sz="3200" b="1" dirty="0" smtClean="0"/>
              <a:t>ты – цв</a:t>
            </a:r>
            <a:r>
              <a:rPr lang="ru-RU" sz="3200" b="1" dirty="0" smtClean="0">
                <a:solidFill>
                  <a:srgbClr val="FF3399"/>
                </a:solidFill>
              </a:rPr>
              <a:t>е</a:t>
            </a:r>
            <a:r>
              <a:rPr lang="ru-RU" sz="3200" b="1" dirty="0" smtClean="0"/>
              <a:t>т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72166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</a:t>
            </a:r>
            <a:r>
              <a:rPr lang="ru-RU" sz="3600" b="1" dirty="0" smtClean="0">
                <a:solidFill>
                  <a:srgbClr val="FF3399"/>
                </a:solidFill>
              </a:rPr>
              <a:t>а</a:t>
            </a:r>
            <a:r>
              <a:rPr lang="ru-RU" sz="3600" b="1" dirty="0" smtClean="0"/>
              <a:t>сы – ч</a:t>
            </a:r>
            <a:r>
              <a:rPr lang="ru-RU" sz="3600" b="1" dirty="0" smtClean="0">
                <a:solidFill>
                  <a:srgbClr val="FF3399"/>
                </a:solidFill>
              </a:rPr>
              <a:t>а</a:t>
            </a:r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774429" y="5289249"/>
            <a:ext cx="322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Ш</a:t>
            </a:r>
            <a:r>
              <a:rPr lang="ru-RU" sz="3600" b="1" dirty="0" smtClean="0">
                <a:solidFill>
                  <a:srgbClr val="FF3399"/>
                </a:solidFill>
              </a:rPr>
              <a:t>а</a:t>
            </a:r>
            <a:r>
              <a:rPr lang="ru-RU" sz="3600" b="1" dirty="0" smtClean="0"/>
              <a:t>ры – ш</a:t>
            </a:r>
            <a:r>
              <a:rPr lang="ru-RU" sz="3600" b="1" dirty="0" smtClean="0">
                <a:solidFill>
                  <a:srgbClr val="FF3399"/>
                </a:solidFill>
              </a:rPr>
              <a:t>а</a:t>
            </a:r>
            <a:r>
              <a:rPr lang="ru-RU" sz="3600" b="1" dirty="0" smtClean="0"/>
              <a:t>р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7715304" cy="723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Выработка   орфографической     зоркости  и навыки        грамотного   письма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Безударному гласному доверять нельзя, такой звук всегда образует опасное место.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b="1" dirty="0" smtClean="0">
                <a:solidFill>
                  <a:srgbClr val="6666FF"/>
                </a:solidFill>
              </a:rPr>
              <a:t>Игры и упражнения: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«Светофор»</a:t>
            </a:r>
          </a:p>
          <a:p>
            <a:r>
              <a:rPr lang="ru-RU" sz="2800" b="1" dirty="0" smtClean="0"/>
              <a:t>       В   да                    </a:t>
            </a:r>
            <a:r>
              <a:rPr lang="ru-RU" sz="2800" b="1" dirty="0" err="1" smtClean="0"/>
              <a:t>Цв</a:t>
            </a:r>
            <a:r>
              <a:rPr lang="ru-RU" sz="2800" b="1" dirty="0" smtClean="0"/>
              <a:t>    ты               М   </a:t>
            </a:r>
            <a:r>
              <a:rPr lang="ru-RU" sz="2800" b="1" dirty="0" err="1" smtClean="0"/>
              <a:t>сты</a:t>
            </a:r>
            <a:endParaRPr lang="ru-RU" sz="2800" b="1" dirty="0" smtClean="0"/>
          </a:p>
          <a:p>
            <a:r>
              <a:rPr lang="ru-RU" b="1" dirty="0" smtClean="0"/>
              <a:t>                                                                    </a:t>
            </a:r>
          </a:p>
          <a:p>
            <a:endParaRPr lang="ru-RU" b="1" dirty="0" smtClean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Вставь слог:</a:t>
            </a:r>
          </a:p>
          <a:p>
            <a:r>
              <a:rPr lang="ru-RU" sz="3200" b="1" dirty="0" smtClean="0">
                <a:solidFill>
                  <a:srgbClr val="E527EA"/>
                </a:solidFill>
              </a:rPr>
              <a:t>- -</a:t>
            </a:r>
            <a:r>
              <a:rPr lang="ru-RU" sz="3200" b="1" dirty="0" err="1" smtClean="0">
                <a:solidFill>
                  <a:srgbClr val="E527EA"/>
                </a:solidFill>
              </a:rPr>
              <a:t>ра</a:t>
            </a:r>
            <a:r>
              <a:rPr lang="ru-RU" sz="3200" b="1" dirty="0" smtClean="0">
                <a:solidFill>
                  <a:srgbClr val="E527EA"/>
                </a:solidFill>
              </a:rPr>
              <a:t>                             - - да</a:t>
            </a:r>
          </a:p>
          <a:p>
            <a:r>
              <a:rPr lang="ru-RU" sz="3200" b="1" dirty="0" smtClean="0">
                <a:solidFill>
                  <a:srgbClr val="E527EA"/>
                </a:solidFill>
              </a:rPr>
              <a:t>- -</a:t>
            </a:r>
            <a:r>
              <a:rPr lang="ru-RU" sz="3200" b="1" dirty="0" err="1" smtClean="0">
                <a:solidFill>
                  <a:srgbClr val="E527EA"/>
                </a:solidFill>
              </a:rPr>
              <a:t>ды</a:t>
            </a:r>
            <a:r>
              <a:rPr lang="ru-RU" sz="3200" b="1" dirty="0" smtClean="0">
                <a:solidFill>
                  <a:srgbClr val="E527EA"/>
                </a:solidFill>
              </a:rPr>
              <a:t>                            - - </a:t>
            </a:r>
            <a:r>
              <a:rPr lang="ru-RU" sz="3200" b="1" dirty="0" err="1" smtClean="0">
                <a:solidFill>
                  <a:srgbClr val="E527EA"/>
                </a:solidFill>
              </a:rPr>
              <a:t>ва</a:t>
            </a:r>
            <a:endParaRPr lang="ru-RU" sz="3200" b="1" dirty="0" smtClean="0">
              <a:solidFill>
                <a:srgbClr val="E527EA"/>
              </a:solidFill>
            </a:endParaRPr>
          </a:p>
          <a:p>
            <a:endParaRPr lang="ru-RU" b="1" dirty="0" smtClean="0">
              <a:solidFill>
                <a:srgbClr val="E527EA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Подбери букву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BA58BC"/>
                </a:solidFill>
              </a:rPr>
              <a:t>Красивы русские </a:t>
            </a:r>
            <a:r>
              <a:rPr lang="ru-RU" sz="2400" b="1" dirty="0" err="1" smtClean="0">
                <a:solidFill>
                  <a:srgbClr val="BA58BC"/>
                </a:solidFill>
              </a:rPr>
              <a:t>л-са</a:t>
            </a:r>
            <a:r>
              <a:rPr lang="ru-RU" sz="2400" b="1" dirty="0" smtClean="0">
                <a:solidFill>
                  <a:srgbClr val="BA58BC"/>
                </a:solidFill>
              </a:rPr>
              <a:t>. </a:t>
            </a:r>
          </a:p>
          <a:p>
            <a:r>
              <a:rPr lang="ru-RU" sz="2400" b="1" dirty="0" err="1" smtClean="0">
                <a:solidFill>
                  <a:srgbClr val="BA58BC"/>
                </a:solidFill>
              </a:rPr>
              <a:t>Л-са</a:t>
            </a:r>
            <a:r>
              <a:rPr lang="ru-RU" sz="2400" b="1" dirty="0" smtClean="0">
                <a:solidFill>
                  <a:srgbClr val="BA58BC"/>
                </a:solidFill>
              </a:rPr>
              <a:t> шла по пушистому снегу.</a:t>
            </a:r>
          </a:p>
          <a:p>
            <a:endParaRPr lang="ru-RU" b="1" dirty="0" smtClean="0">
              <a:solidFill>
                <a:srgbClr val="BA58BC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1071538" y="278605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43306" y="278605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285749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shi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142875" y="5072063"/>
            <a:ext cx="3643313" cy="1785937"/>
          </a:xfrm>
          <a:prstGeom prst="wedgeEllipseCallout">
            <a:avLst>
              <a:gd name="adj1" fmla="val 148245"/>
              <a:gd name="adj2" fmla="val -419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. КА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1428750" y="500063"/>
            <a:ext cx="1928813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5286375" y="500063"/>
            <a:ext cx="1928813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22534" name="Рисунок 6" descr="trol14.gifР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143375"/>
            <a:ext cx="2247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5505450"/>
            <a:ext cx="646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42"/>
            <a:ext cx="621510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            Памятка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28599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1.Прочитать слово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143248"/>
            <a:ext cx="399077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2.Поставить ударение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929066"/>
            <a:ext cx="33532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3.Выделить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корнь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714885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Подчеркнуть безударную гласную в корне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929330"/>
            <a:ext cx="58482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5. Подобрать проверочное слово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Содержание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28802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Орфографический навык и условия его формирования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Опознавательные признаки в орфографии.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Выработка орфографической зоркости и навыков грамотного письма.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Совершенствование орфографических навыков при использовании активных форм обучения.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Развивающие игры и упражнения.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Заключение.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Литература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85728"/>
            <a:ext cx="7000925" cy="61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2866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слова с парной согласной, написание которой нужно проверить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E527EA"/>
                </a:solidFill>
              </a:rPr>
              <a:t>Лев, слон, верблюд, ястреб, грач, стриж, краб, день, год.</a:t>
            </a:r>
          </a:p>
          <a:p>
            <a:endParaRPr lang="ru-RU" sz="2800" b="1" dirty="0" smtClean="0">
              <a:solidFill>
                <a:srgbClr val="E527EA"/>
              </a:solidFill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Выбрать проверочные слова из следующего ряда, доказать правильность ответа:</a:t>
            </a:r>
          </a:p>
          <a:p>
            <a:endParaRPr lang="ru-RU" sz="2800" b="1" dirty="0" smtClean="0">
              <a:solidFill>
                <a:srgbClr val="E527EA"/>
              </a:solidFill>
            </a:endParaRPr>
          </a:p>
          <a:p>
            <a:r>
              <a:rPr lang="ru-RU" sz="2800" b="1" dirty="0" smtClean="0">
                <a:solidFill>
                  <a:srgbClr val="E527EA"/>
                </a:solidFill>
              </a:rPr>
              <a:t>Гриб- грибы, грибки, грибок.</a:t>
            </a:r>
          </a:p>
          <a:p>
            <a:r>
              <a:rPr lang="ru-RU" sz="2800" b="1" dirty="0" smtClean="0">
                <a:solidFill>
                  <a:srgbClr val="E527EA"/>
                </a:solidFill>
              </a:rPr>
              <a:t>Дед-дедушка, детки.</a:t>
            </a:r>
          </a:p>
          <a:p>
            <a:r>
              <a:rPr lang="ru-RU" sz="2800" b="1" dirty="0" smtClean="0">
                <a:solidFill>
                  <a:srgbClr val="E527EA"/>
                </a:solidFill>
              </a:rPr>
              <a:t>Рукав- рукавица, рукавчик, рукава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847855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Smbd Caption" pitchFamily="18" charset="0"/>
              </a:rPr>
              <a:t>Виды словарной работы: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Caption" pitchFamily="18" charset="0"/>
            </a:endParaRP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no Pro Smbd Caption" pitchFamily="18" charset="0"/>
              </a:rPr>
              <a:t>Загадки: </a:t>
            </a: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Caption" pitchFamily="18" charset="0"/>
            </a:endParaRPr>
          </a:p>
          <a:p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Поср-ди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дв-ра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ст-ит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к-пна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Caption" pitchFamily="18" charset="0"/>
            </a:endParaRP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Спереди- вилы, сзади-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м-тла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Smbd Caption" pitchFamily="18" charset="0"/>
              </a:rPr>
              <a:t> 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1026" name="Picture 2" descr="C:\Documents and Settings\User\Рабочий стол\анимация\животные\a4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71942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898520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0" r="21208"/>
          <a:stretch>
            <a:fillRect/>
          </a:stretch>
        </p:blipFill>
        <p:spPr bwMode="auto">
          <a:xfrm>
            <a:off x="468313" y="333375"/>
            <a:ext cx="32083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43306" y="1643050"/>
            <a:ext cx="400052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E527EA"/>
                </a:solidFill>
              </a:rPr>
              <a:t>Рыжий молокозавод</a:t>
            </a:r>
          </a:p>
          <a:p>
            <a:r>
              <a:rPr lang="ru-RU" sz="2800" b="1" dirty="0" smtClean="0">
                <a:ln/>
                <a:solidFill>
                  <a:srgbClr val="E527EA"/>
                </a:solidFill>
              </a:rPr>
              <a:t>День жуёт и ночь жуёт:</a:t>
            </a:r>
          </a:p>
          <a:p>
            <a:r>
              <a:rPr lang="ru-RU" sz="2800" b="1" dirty="0" smtClean="0">
                <a:ln/>
                <a:solidFill>
                  <a:srgbClr val="E527EA"/>
                </a:solidFill>
              </a:rPr>
              <a:t>Ведь траву не так легко </a:t>
            </a:r>
          </a:p>
          <a:p>
            <a:r>
              <a:rPr lang="ru-RU" sz="2800" b="1" dirty="0" smtClean="0">
                <a:ln/>
                <a:solidFill>
                  <a:srgbClr val="E527EA"/>
                </a:solidFill>
              </a:rPr>
              <a:t>Переделать в молоко.</a:t>
            </a:r>
            <a:endParaRPr lang="ru-RU" sz="2800" b="1" dirty="0">
              <a:ln/>
              <a:solidFill>
                <a:srgbClr val="E527E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5727158"/>
            <a:ext cx="442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К-РОВА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деревьями, кустами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Промелькнуло будто пламя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Промелькнуло, пробежало…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 ни дыма, ни пожара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3" descr="C:\Documents and Settings\User\Рабочий стол\Мои Документы\мама\Картинки\картинки\cl2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357562"/>
            <a:ext cx="4572032" cy="229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2618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  «Буквенный дождик»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Восстановление деформированного текста или предложения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71678"/>
            <a:ext cx="6929486" cy="3416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Ребята, огороде, в , собирали , и, огурцы, помидоры, горох, в, корзины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4 из 111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5" y="785794"/>
            <a:ext cx="4071966" cy="501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20_02_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771">
            <a:off x="5033784" y="1600303"/>
            <a:ext cx="3473258" cy="50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Ученик должен удивляться тому что:</a:t>
            </a:r>
            <a:r>
              <a:rPr lang="ru-RU" sz="2800">
                <a:solidFill>
                  <a:srgbClr val="993300"/>
                </a:solidFill>
              </a:rPr>
              <a:t>   </a:t>
            </a:r>
          </a:p>
          <a:p>
            <a:r>
              <a:rPr lang="ru-RU" sz="2800">
                <a:solidFill>
                  <a:schemeClr val="bg1"/>
                </a:solidFill>
              </a:rPr>
              <a:t>он видит орфограммы;</a:t>
            </a:r>
          </a:p>
          <a:p>
            <a:r>
              <a:rPr lang="ru-RU" sz="2800">
                <a:solidFill>
                  <a:schemeClr val="bg1"/>
                </a:solidFill>
              </a:rPr>
              <a:t>он может написать их правильно;     </a:t>
            </a:r>
          </a:p>
          <a:p>
            <a:r>
              <a:rPr lang="ru-RU" sz="2800">
                <a:solidFill>
                  <a:schemeClr val="bg1"/>
                </a:solidFill>
              </a:rPr>
              <a:t>всё это дает хорошие результаты ;</a:t>
            </a:r>
          </a:p>
          <a:p>
            <a:r>
              <a:rPr lang="ru-RU" sz="2800">
                <a:solidFill>
                  <a:schemeClr val="bg1"/>
                </a:solidFill>
              </a:rPr>
              <a:t>ему нравится работать;  </a:t>
            </a:r>
          </a:p>
          <a:p>
            <a:r>
              <a:rPr lang="ru-RU" sz="2800">
                <a:solidFill>
                  <a:schemeClr val="bg1"/>
                </a:solidFill>
              </a:rPr>
              <a:t>на уроках русского языка интересно!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200400" y="381000"/>
            <a:ext cx="4595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rgbClr val="000099"/>
                </a:solidFill>
              </a:rPr>
              <a:t>«Важно не просто накормить голодного рыбой, главное — научить его ловить её! Если вы дадите ему рыбу, то поможете только один раз, а если научите ловить, то накормите на всю жизнь..»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орон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1938338" cy="2286000"/>
          </a:xfrm>
          <a:prstGeom prst="rect">
            <a:avLst/>
          </a:prstGeom>
          <a:noFill/>
        </p:spPr>
      </p:pic>
      <p:pic>
        <p:nvPicPr>
          <p:cNvPr id="5125" name="Picture 5" descr="сорок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2362200" cy="1752600"/>
          </a:xfrm>
          <a:prstGeom prst="rect">
            <a:avLst/>
          </a:prstGeom>
          <a:noFill/>
        </p:spPr>
      </p:pic>
      <p:pic>
        <p:nvPicPr>
          <p:cNvPr id="5126" name="Picture 6" descr="i[15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52600"/>
            <a:ext cx="2438400" cy="1676400"/>
          </a:xfrm>
          <a:prstGeom prst="rect">
            <a:avLst/>
          </a:prstGeom>
          <a:noFill/>
        </p:spPr>
      </p:pic>
      <p:pic>
        <p:nvPicPr>
          <p:cNvPr id="5127" name="Picture 7" descr="i[1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1905000" cy="2362200"/>
          </a:xfrm>
          <a:prstGeom prst="rect">
            <a:avLst/>
          </a:prstGeom>
          <a:noFill/>
        </p:spPr>
      </p:pic>
      <p:pic>
        <p:nvPicPr>
          <p:cNvPr id="5128" name="Picture 8" descr="i[17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86200"/>
            <a:ext cx="2590800" cy="1828800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733800" y="685800"/>
            <a:ext cx="423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Словарные слова по теме «</a:t>
            </a:r>
            <a:r>
              <a:rPr lang="ru-RU" b="1">
                <a:solidFill>
                  <a:srgbClr val="FF0000"/>
                </a:solidFill>
              </a:rPr>
              <a:t>ПТИЦЫ</a:t>
            </a:r>
            <a:r>
              <a:rPr lang="ru-RU">
                <a:solidFill>
                  <a:srgbClr val="FF0000"/>
                </a:solidFill>
              </a:rPr>
              <a:t>»</a:t>
            </a:r>
          </a:p>
          <a:p>
            <a:pPr eaLnBrk="0" hangingPunct="0"/>
            <a:endParaRPr lang="ru-RU">
              <a:solidFill>
                <a:srgbClr val="FF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581400" y="5867400"/>
            <a:ext cx="469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Ворона, сорока, воробей, соловей, петух.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[2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874838" cy="1795463"/>
          </a:xfrm>
          <a:prstGeom prst="rect">
            <a:avLst/>
          </a:prstGeom>
          <a:noFill/>
        </p:spPr>
      </p:pic>
      <p:pic>
        <p:nvPicPr>
          <p:cNvPr id="6150" name="Picture 6" descr="0_20f4b_4d87a53b_X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2387600" cy="1695450"/>
          </a:xfrm>
          <a:prstGeom prst="rect">
            <a:avLst/>
          </a:prstGeom>
          <a:noFill/>
        </p:spPr>
      </p:pic>
      <p:pic>
        <p:nvPicPr>
          <p:cNvPr id="6151" name="Picture 7" descr="i[4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1884363" cy="1730375"/>
          </a:xfrm>
          <a:prstGeom prst="rect">
            <a:avLst/>
          </a:prstGeom>
          <a:noFill/>
        </p:spPr>
      </p:pic>
      <p:pic>
        <p:nvPicPr>
          <p:cNvPr id="6152" name="Picture 8" descr="i[49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1447800" cy="1905000"/>
          </a:xfrm>
          <a:prstGeom prst="rect">
            <a:avLst/>
          </a:prstGeom>
          <a:noFill/>
        </p:spPr>
      </p:pic>
      <p:pic>
        <p:nvPicPr>
          <p:cNvPr id="6153" name="Picture 9" descr="i[53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590800"/>
            <a:ext cx="2438400" cy="1752600"/>
          </a:xfrm>
          <a:prstGeom prst="rect">
            <a:avLst/>
          </a:prstGeom>
          <a:noFill/>
        </p:spPr>
      </p:pic>
      <p:pic>
        <p:nvPicPr>
          <p:cNvPr id="6154" name="Picture 10" descr="i[58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28600"/>
            <a:ext cx="1828800" cy="2362200"/>
          </a:xfrm>
          <a:prstGeom prst="rect">
            <a:avLst/>
          </a:prstGeom>
          <a:noFill/>
        </p:spPr>
      </p:pic>
      <p:pic>
        <p:nvPicPr>
          <p:cNvPr id="6155" name="Picture 11" descr="i[65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1828800" cy="1689100"/>
          </a:xfrm>
          <a:prstGeom prst="rect">
            <a:avLst/>
          </a:prstGeom>
          <a:noFill/>
        </p:spPr>
      </p:pic>
      <p:pic>
        <p:nvPicPr>
          <p:cNvPr id="6156" name="Picture 12" descr="i[62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4572000"/>
            <a:ext cx="2590800" cy="1752600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209800" y="228600"/>
            <a:ext cx="4040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Словарные слова по теме «</a:t>
            </a:r>
            <a:r>
              <a:rPr lang="ru-RU" b="1">
                <a:solidFill>
                  <a:srgbClr val="FF0000"/>
                </a:solidFill>
              </a:rPr>
              <a:t>ЗИМА</a:t>
            </a:r>
            <a:r>
              <a:rPr lang="ru-RU">
                <a:solidFill>
                  <a:srgbClr val="FF0000"/>
                </a:solidFill>
              </a:rPr>
              <a:t>»</a:t>
            </a:r>
          </a:p>
          <a:p>
            <a:pPr eaLnBrk="0" hangingPunct="0"/>
            <a:endParaRPr lang="ru-RU">
              <a:solidFill>
                <a:srgbClr val="FF0000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066800" y="6324600"/>
            <a:ext cx="748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Коньки, валенки, сапоги, салазки, иней, декабрь, Дед Мороз, мороз.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000924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6666FF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           Восстанови слово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285993"/>
            <a:ext cx="607223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РОТМЕ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ЕРЕВС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РЕНЯВДЕ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МВАЙТРА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642918"/>
            <a:ext cx="5072098" cy="923330"/>
          </a:xfrm>
          <a:prstGeom prst="rect">
            <a:avLst/>
          </a:prstGeom>
          <a:noFill/>
          <a:scene3d>
            <a:camera prst="isometricOffAxis2Lef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\Рабочий стол\петух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11375"/>
            <a:ext cx="7072362" cy="188912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User\Рабочий стол\петух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7131071" cy="185738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072362" cy="60007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Рабочий стол\петух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7286676" cy="5643602"/>
          </a:xfrm>
          <a:prstGeom prst="flowChartAlternateProcess">
            <a:avLst/>
          </a:prstGeom>
          <a:noFill/>
          <a:ln w="76200">
            <a:solidFill>
              <a:srgbClr val="E527E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Диктант по памяти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9" y="1571612"/>
            <a:ext cx="7215238" cy="50475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Запиши по памяти слова, обозначающие названия инструментов</a:t>
            </a:r>
          </a:p>
          <a:p>
            <a:pPr marL="342900" indent="-342900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или названия одежды</a:t>
            </a:r>
          </a:p>
          <a:p>
            <a:pPr marL="342900" indent="-342900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2.Записать слова, в названиях которых нужно запомнить безударную гласную (о, е,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а,я,и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428604"/>
            <a:ext cx="4143404" cy="76944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Кроссворды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C:\Documents and Settings\User\Рабочий стол\петух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6715172" cy="36433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00166" y="42860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Развивающие игры и упражнения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428736"/>
            <a:ext cx="3556615" cy="64633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Хвостоглав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857496"/>
            <a:ext cx="5304401" cy="769441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 wrap="none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МОРЖИЛЫЖИРАФ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46167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ЖИРАФИШИШКИ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286388"/>
            <a:ext cx="6998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СНЕЖИНКАРАНДАШИПОВНИК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500990" cy="156966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Результативность работы по развитию орфографического навыка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1214478" y="4071942"/>
            <a:ext cx="3714776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2910" y="5929330"/>
            <a:ext cx="6143668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5000636"/>
            <a:ext cx="6000792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2910" y="4214818"/>
            <a:ext cx="5929354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3357562"/>
            <a:ext cx="5857916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50006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214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70%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3575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9293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64297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3861048"/>
            <a:ext cx="571504" cy="20682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57356" y="6143644"/>
            <a:ext cx="103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/>
              <a:t>2010-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smtClean="0"/>
              <a:t>2011г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42910" y="2786058"/>
            <a:ext cx="5786478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2910" y="2285992"/>
            <a:ext cx="5857916" cy="1588"/>
          </a:xfrm>
          <a:prstGeom prst="line">
            <a:avLst/>
          </a:prstGeom>
          <a:ln w="5715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" y="285749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" y="2143117"/>
            <a:ext cx="64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14414" y="3714752"/>
            <a:ext cx="500066" cy="22145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71538" y="6143644"/>
            <a:ext cx="83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2009-</a:t>
            </a:r>
            <a:endParaRPr lang="ru-RU" dirty="0" smtClean="0"/>
          </a:p>
          <a:p>
            <a:r>
              <a:rPr lang="ru-RU" dirty="0" smtClean="0"/>
              <a:t>2010г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2"/>
          <p:cNvSpPr>
            <a:spLocks noChangeArrowheads="1"/>
          </p:cNvSpPr>
          <p:nvPr/>
        </p:nvSpPr>
        <p:spPr bwMode="auto">
          <a:xfrm>
            <a:off x="0" y="304800"/>
            <a:ext cx="8839200" cy="6096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99FFCC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7" name="Oval 3"/>
          <p:cNvSpPr>
            <a:spLocks noChangeArrowheads="1"/>
          </p:cNvSpPr>
          <p:nvPr/>
        </p:nvSpPr>
        <p:spPr bwMode="auto">
          <a:xfrm>
            <a:off x="2362200" y="1981200"/>
            <a:ext cx="39624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2362200"/>
            <a:ext cx="3000396" cy="1828800"/>
          </a:xfrm>
        </p:spPr>
        <p:txBody>
          <a:bodyPr/>
          <a:lstStyle/>
          <a:p>
            <a:r>
              <a:rPr lang="ru-RU" sz="2000" b="1" dirty="0">
                <a:solidFill>
                  <a:srgbClr val="993300"/>
                </a:solidFill>
              </a:rPr>
              <a:t>Факторы </a:t>
            </a:r>
            <a:br>
              <a:rPr lang="ru-RU" sz="2000" b="1" dirty="0">
                <a:solidFill>
                  <a:srgbClr val="993300"/>
                </a:solidFill>
              </a:rPr>
            </a:br>
            <a:r>
              <a:rPr lang="ru-RU" sz="2000" b="1" dirty="0">
                <a:solidFill>
                  <a:srgbClr val="993300"/>
                </a:solidFill>
              </a:rPr>
              <a:t>орфографической зоркости, как  шаг к грамотному письму</a:t>
            </a:r>
            <a:r>
              <a:rPr lang="ru-RU" sz="4000" b="1" i="1" dirty="0"/>
              <a:t> </a:t>
            </a:r>
          </a:p>
        </p:txBody>
      </p:sp>
      <p:sp>
        <p:nvSpPr>
          <p:cNvPr id="169989" name="Text Box 5" descr="Точечная сетка"/>
          <p:cNvSpPr txBox="1">
            <a:spLocks noChangeArrowheads="1"/>
          </p:cNvSpPr>
          <p:nvPr/>
        </p:nvSpPr>
        <p:spPr bwMode="auto">
          <a:xfrm>
            <a:off x="914400" y="1285860"/>
            <a:ext cx="3157534" cy="646331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Зрительный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solidFill>
                <a:schemeClr val="hlink"/>
              </a:solidFill>
            </a:endParaRPr>
          </a:p>
        </p:txBody>
      </p:sp>
      <p:sp>
        <p:nvSpPr>
          <p:cNvPr id="169990" name="Text Box 6" descr="Точечная сетка"/>
          <p:cNvSpPr txBox="1">
            <a:spLocks noChangeArrowheads="1"/>
          </p:cNvSpPr>
          <p:nvPr/>
        </p:nvSpPr>
        <p:spPr bwMode="auto">
          <a:xfrm>
            <a:off x="4648200" y="1285860"/>
            <a:ext cx="3200400" cy="646331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2.Слуховой </a:t>
            </a:r>
          </a:p>
        </p:txBody>
      </p:sp>
      <p:sp>
        <p:nvSpPr>
          <p:cNvPr id="169991" name="Text Box 7" descr="Точечная сетка"/>
          <p:cNvSpPr txBox="1">
            <a:spLocks noChangeArrowheads="1"/>
          </p:cNvSpPr>
          <p:nvPr/>
        </p:nvSpPr>
        <p:spPr bwMode="auto">
          <a:xfrm>
            <a:off x="685800" y="4286256"/>
            <a:ext cx="3810000" cy="461665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400" b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Рукодвигательный</a:t>
            </a:r>
            <a:endParaRPr lang="ru-RU" sz="2400" b="1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9992" name="Text Box 8" descr="Точечная сетка"/>
          <p:cNvSpPr txBox="1">
            <a:spLocks noChangeArrowheads="1"/>
          </p:cNvSpPr>
          <p:nvPr/>
        </p:nvSpPr>
        <p:spPr bwMode="auto">
          <a:xfrm>
            <a:off x="4953000" y="4267201"/>
            <a:ext cx="3505200" cy="523220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4.Артикулярный  </a:t>
            </a:r>
          </a:p>
        </p:txBody>
      </p:sp>
      <p:sp>
        <p:nvSpPr>
          <p:cNvPr id="169993" name="Text Box 9" descr="Точечная сетка"/>
          <p:cNvSpPr txBox="1">
            <a:spLocks noChangeArrowheads="1"/>
          </p:cNvSpPr>
          <p:nvPr/>
        </p:nvSpPr>
        <p:spPr bwMode="auto">
          <a:xfrm>
            <a:off x="609600" y="2000240"/>
            <a:ext cx="1890698" cy="2031325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rgbClr val="000099"/>
                </a:solidFill>
              </a:rPr>
              <a:t>зрительный, объяснительный диктант, письмо по памяти, выборочное списывание, графическое выделение орфограмм, письмо с «дырками»…..</a:t>
            </a:r>
          </a:p>
        </p:txBody>
      </p:sp>
      <p:sp>
        <p:nvSpPr>
          <p:cNvPr id="169994" name="Text Box 10" descr="Точечная сетка"/>
          <p:cNvSpPr txBox="1">
            <a:spLocks noChangeArrowheads="1"/>
          </p:cNvSpPr>
          <p:nvPr/>
        </p:nvSpPr>
        <p:spPr bwMode="auto">
          <a:xfrm>
            <a:off x="6143636" y="2214554"/>
            <a:ext cx="2357454" cy="830997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99"/>
                </a:solidFill>
              </a:rPr>
              <a:t>выборочный, предупредительный диктант ….</a:t>
            </a:r>
          </a:p>
        </p:txBody>
      </p:sp>
      <p:sp>
        <p:nvSpPr>
          <p:cNvPr id="169995" name="Text Box 11" descr="Точечная сетка"/>
          <p:cNvSpPr txBox="1">
            <a:spLocks noChangeArrowheads="1"/>
          </p:cNvSpPr>
          <p:nvPr/>
        </p:nvSpPr>
        <p:spPr bwMode="auto">
          <a:xfrm>
            <a:off x="5562600" y="4929198"/>
            <a:ext cx="2652738" cy="584775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0099"/>
                </a:solidFill>
              </a:rPr>
              <a:t>орфографическое проговаривание…</a:t>
            </a:r>
          </a:p>
        </p:txBody>
      </p:sp>
      <p:sp>
        <p:nvSpPr>
          <p:cNvPr id="169996" name="Text Box 12" descr="Точечная сетка"/>
          <p:cNvSpPr txBox="1">
            <a:spLocks noChangeArrowheads="1"/>
          </p:cNvSpPr>
          <p:nvPr/>
        </p:nvSpPr>
        <p:spPr bwMode="auto">
          <a:xfrm>
            <a:off x="1600200" y="5072074"/>
            <a:ext cx="2743200" cy="615553"/>
          </a:xfrm>
          <a:prstGeom prst="rect">
            <a:avLst/>
          </a:prstGeom>
          <a:pattFill prst="dotGrid">
            <a:fgClr>
              <a:schemeClr val="folHlink"/>
            </a:fgClr>
            <a:bgClr>
              <a:schemeClr val="bg1"/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при выполнении всех упражнений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152400" y="152400"/>
            <a:ext cx="687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орфографический навык?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3505200" y="685800"/>
            <a:ext cx="5105400" cy="496888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dirty="0">
                <a:solidFill>
                  <a:srgbClr val="000066"/>
                </a:solidFill>
              </a:rPr>
              <a:t> </a:t>
            </a:r>
            <a:r>
              <a:rPr lang="ru-RU" sz="1200" dirty="0">
                <a:solidFill>
                  <a:srgbClr val="000066"/>
                </a:solidFill>
              </a:rPr>
              <a:t>это умение замечать орфограммы, то есть те случаи при письме, где при едином произношении возможен выбор </a:t>
            </a:r>
            <a:r>
              <a:rPr lang="ru-RU" sz="1200" dirty="0" smtClean="0">
                <a:solidFill>
                  <a:srgbClr val="000066"/>
                </a:solidFill>
              </a:rPr>
              <a:t>написания.</a:t>
            </a:r>
            <a:endParaRPr lang="ru-RU" sz="1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4" name="Puzzle2" descr="Точечная сетка"/>
          <p:cNvSpPr>
            <a:spLocks noEditPoints="1" noChangeArrowheads="1"/>
          </p:cNvSpPr>
          <p:nvPr/>
        </p:nvSpPr>
        <p:spPr bwMode="auto">
          <a:xfrm>
            <a:off x="5867400" y="2057400"/>
            <a:ext cx="2820988" cy="218598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000066"/>
                </a:solidFill>
              </a:rPr>
              <a:t>3.Определить способ решения задачи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600200"/>
          </a:xfrm>
        </p:spPr>
        <p:txBody>
          <a:bodyPr/>
          <a:lstStyle/>
          <a:p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решения орфографической задачи, предлагаемые</a:t>
            </a:r>
            <a:b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М.Р. Львовым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5334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>
                <a:solidFill>
                  <a:srgbClr val="000099"/>
                </a:solidFill>
              </a:rPr>
              <a:t>М. Р. Львов выделяет шесть этапов, которые должен пройти школьник для решения орфографической задачи: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800">
                <a:solidFill>
                  <a:srgbClr val="99FF66"/>
                </a:solidFill>
              </a:rPr>
              <a:t> </a:t>
            </a:r>
          </a:p>
        </p:txBody>
      </p:sp>
      <p:sp>
        <p:nvSpPr>
          <p:cNvPr id="146443" name="Puzzle3" descr="Точечная сетка"/>
          <p:cNvSpPr>
            <a:spLocks noEditPoints="1" noChangeArrowheads="1"/>
          </p:cNvSpPr>
          <p:nvPr/>
        </p:nvSpPr>
        <p:spPr bwMode="auto">
          <a:xfrm rot="2286030">
            <a:off x="914400" y="4267200"/>
            <a:ext cx="1981200" cy="1981200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rgbClr val="000066"/>
                </a:solidFill>
              </a:rPr>
              <a:t>4.</a:t>
            </a:r>
            <a:r>
              <a:rPr lang="ru-RU" sz="1200" b="1">
                <a:solidFill>
                  <a:srgbClr val="000066"/>
                </a:solidFill>
              </a:rPr>
              <a:t>Определить «шаги» (алгоритм решения задачи)</a:t>
            </a:r>
          </a:p>
        </p:txBody>
      </p:sp>
      <p:sp>
        <p:nvSpPr>
          <p:cNvPr id="146445" name="Puzzle4" descr="Точечная сетка"/>
          <p:cNvSpPr>
            <a:spLocks noEditPoints="1" noChangeArrowheads="1"/>
          </p:cNvSpPr>
          <p:nvPr/>
        </p:nvSpPr>
        <p:spPr bwMode="auto">
          <a:xfrm>
            <a:off x="3505200" y="2209800"/>
            <a:ext cx="2057400" cy="21844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46" name="Puzzle1" descr="Точечная сетка"/>
          <p:cNvSpPr>
            <a:spLocks noEditPoints="1" noChangeArrowheads="1"/>
          </p:cNvSpPr>
          <p:nvPr/>
        </p:nvSpPr>
        <p:spPr bwMode="auto">
          <a:xfrm>
            <a:off x="381000" y="2362200"/>
            <a:ext cx="2590800" cy="189388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51" name="Text Box 19" descr="Точечная сетка"/>
          <p:cNvSpPr txBox="1">
            <a:spLocks noChangeArrowheads="1"/>
          </p:cNvSpPr>
          <p:nvPr/>
        </p:nvSpPr>
        <p:spPr bwMode="auto">
          <a:xfrm>
            <a:off x="357158" y="3071810"/>
            <a:ext cx="2233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66"/>
                </a:solidFill>
              </a:rPr>
              <a:t>1.Увидеть </a:t>
            </a:r>
            <a:r>
              <a:rPr lang="ru-RU" sz="1400" b="1" dirty="0">
                <a:solidFill>
                  <a:srgbClr val="000066"/>
                </a:solidFill>
              </a:rPr>
              <a:t>орфограмму в слове</a:t>
            </a:r>
            <a:r>
              <a:rPr lang="ru-RU" sz="1400" b="1" dirty="0"/>
              <a:t> </a:t>
            </a:r>
          </a:p>
        </p:txBody>
      </p:sp>
      <p:sp>
        <p:nvSpPr>
          <p:cNvPr id="146438" name="Text Box 6" descr="Точечная сетка"/>
          <p:cNvSpPr txBox="1">
            <a:spLocks noChangeArrowheads="1"/>
          </p:cNvSpPr>
          <p:nvPr/>
        </p:nvSpPr>
        <p:spPr bwMode="auto">
          <a:xfrm>
            <a:off x="3581400" y="2743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2.Определить её вид</a:t>
            </a:r>
          </a:p>
        </p:txBody>
      </p:sp>
      <p:sp>
        <p:nvSpPr>
          <p:cNvPr id="146454" name="Puzzle4" descr="Точечная сетка"/>
          <p:cNvSpPr>
            <a:spLocks noEditPoints="1" noChangeArrowheads="1"/>
          </p:cNvSpPr>
          <p:nvPr/>
        </p:nvSpPr>
        <p:spPr bwMode="auto">
          <a:xfrm>
            <a:off x="3733800" y="4419600"/>
            <a:ext cx="2057400" cy="21844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66"/>
                </a:solidFill>
              </a:rPr>
              <a:t>5. </a:t>
            </a:r>
            <a:r>
              <a:rPr lang="ru-RU">
                <a:solidFill>
                  <a:srgbClr val="000066"/>
                </a:solidFill>
              </a:rPr>
              <a:t>Решить задачу</a:t>
            </a:r>
            <a:r>
              <a:rPr lang="ru-RU"/>
              <a:t> </a:t>
            </a:r>
          </a:p>
        </p:txBody>
      </p:sp>
      <p:sp>
        <p:nvSpPr>
          <p:cNvPr id="146456" name="Puzzle3" descr="Точечная сетка"/>
          <p:cNvSpPr>
            <a:spLocks noEditPoints="1" noChangeArrowheads="1"/>
          </p:cNvSpPr>
          <p:nvPr/>
        </p:nvSpPr>
        <p:spPr bwMode="auto">
          <a:xfrm rot="-2067353">
            <a:off x="6418751" y="4104593"/>
            <a:ext cx="2378372" cy="2457694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pattFill prst="dotGrid">
            <a:fgClr>
              <a:schemeClr val="folHlink"/>
            </a:fgClr>
            <a:bgClr>
              <a:srgbClr val="FFFFFF"/>
            </a:bgClr>
          </a:patt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000066"/>
                </a:solidFill>
              </a:rPr>
              <a:t>6. Написать слово в соответствии с решением задачи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38400" y="6096000"/>
            <a:ext cx="64008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осуществлять орфографический самоконтроль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600200"/>
          </a:xfrm>
        </p:spPr>
        <p:txBody>
          <a:bodyPr/>
          <a:lstStyle/>
          <a:p>
            <a:r>
              <a:rPr lang="ru-RU" sz="3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 орфографические умения  необходимо формировать у младших школьников?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14400" y="1828800"/>
            <a:ext cx="2438400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</a:rPr>
              <a:t> ставить орфографические задачи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000" y="3810000"/>
            <a:ext cx="2895600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</a:rPr>
              <a:t>устанавливать тип орфограммы, соотносить ее с определенным правилом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0" y="1905000"/>
            <a:ext cx="152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применять правило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91200" y="4495800"/>
            <a:ext cx="26495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проверять написанное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2971800"/>
            <a:ext cx="328295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то есть обнаруживать орфограммы</a:t>
            </a:r>
          </a:p>
          <a:p>
            <a:r>
              <a:rPr lang="ru-RU" sz="1200" b="1">
                <a:solidFill>
                  <a:schemeClr val="bg2"/>
                </a:solidFill>
              </a:rPr>
              <a:t> (обладать орфографической зоркостью)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09600" y="5029200"/>
            <a:ext cx="47244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выбирать способ решения задачи, чаще всего – орфографическое правило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867400" y="2895600"/>
            <a:ext cx="2987675" cy="1069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</a:rPr>
              <a:t>верно выполнять предписываемый им способ решения поставленной задачи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4561696">
            <a:off x="8135938" y="5186363"/>
            <a:ext cx="1012825" cy="441325"/>
          </a:xfrm>
          <a:prstGeom prst="curvedDownArrow">
            <a:avLst>
              <a:gd name="adj1" fmla="val 11964"/>
              <a:gd name="adj2" fmla="val 110690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7629109" flipH="1">
            <a:off x="-271462" y="2024062"/>
            <a:ext cx="1219200" cy="676275"/>
          </a:xfrm>
          <a:prstGeom prst="curvedDownArrow">
            <a:avLst>
              <a:gd name="adj1" fmla="val 10233"/>
              <a:gd name="adj2" fmla="val 86953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2300628">
            <a:off x="7772400" y="1981200"/>
            <a:ext cx="1143000" cy="669925"/>
          </a:xfrm>
          <a:prstGeom prst="curvedDownArrow">
            <a:avLst>
              <a:gd name="adj1" fmla="val 8894"/>
              <a:gd name="adj2" fmla="val 82291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914554" flipH="1">
            <a:off x="-419893" y="4382293"/>
            <a:ext cx="1371600" cy="531813"/>
          </a:xfrm>
          <a:prstGeom prst="curvedDownArrow">
            <a:avLst>
              <a:gd name="adj1" fmla="val 14639"/>
              <a:gd name="adj2" fmla="val 124394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 flipV="1">
            <a:off x="3581400" y="2286000"/>
            <a:ext cx="533400" cy="38100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3733800" y="4419600"/>
            <a:ext cx="533400" cy="38100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5181600" y="4419600"/>
            <a:ext cx="457200" cy="38100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5334000" y="2286000"/>
            <a:ext cx="609600" cy="45720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47" name="Picture 27" descr="p2ris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590800"/>
            <a:ext cx="20193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6643734" cy="92869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Орфограммы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2143140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буквы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000240"/>
            <a:ext cx="1928826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Согласные буквы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000240"/>
            <a:ext cx="2214578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Ъ и Ь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>
            <a:endCxn id="4" idx="0"/>
          </p:cNvCxnSpPr>
          <p:nvPr/>
        </p:nvCxnSpPr>
        <p:spPr>
          <a:xfrm rot="5400000">
            <a:off x="1678761" y="1321579"/>
            <a:ext cx="71438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2"/>
            <a:endCxn id="5" idx="0"/>
          </p:cNvCxnSpPr>
          <p:nvPr/>
        </p:nvCxnSpPr>
        <p:spPr>
          <a:xfrm rot="5400000">
            <a:off x="3857620" y="1607331"/>
            <a:ext cx="714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215074" y="1500174"/>
            <a:ext cx="71438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158" y="3500438"/>
            <a:ext cx="1071570" cy="121444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са</a:t>
            </a:r>
          </a:p>
          <a:p>
            <a:pPr algn="ctr"/>
            <a:r>
              <a:rPr lang="ru-RU" sz="2400" dirty="0" smtClean="0"/>
              <a:t>Г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ра</a:t>
            </a:r>
          </a:p>
          <a:p>
            <a:pPr algn="ctr"/>
            <a:r>
              <a:rPr lang="ru-RU" sz="2400" dirty="0" smtClean="0"/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нал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500438"/>
            <a:ext cx="1000132" cy="121444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Ж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л</a:t>
            </a:r>
          </a:p>
          <a:p>
            <a:pPr algn="ctr"/>
            <a:r>
              <a:rPr lang="ru-RU" sz="2400" dirty="0" smtClean="0"/>
              <a:t>ч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щ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5072074"/>
            <a:ext cx="928694" cy="1071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Ду</a:t>
            </a:r>
            <a:r>
              <a:rPr lang="ru-RU" sz="3200" dirty="0" smtClean="0">
                <a:solidFill>
                  <a:srgbClr val="FF0000"/>
                </a:solidFill>
              </a:rPr>
              <a:t>б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5715016"/>
            <a:ext cx="92869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</a:t>
            </a:r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ки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5072074"/>
            <a:ext cx="1000132" cy="1071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</a:t>
            </a:r>
            <a:r>
              <a:rPr lang="ru-RU" sz="2400" dirty="0" smtClean="0">
                <a:solidFill>
                  <a:srgbClr val="FF0000"/>
                </a:solidFill>
              </a:rPr>
              <a:t>сс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3500438"/>
            <a:ext cx="1071570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Лен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</a:p>
          <a:p>
            <a:pPr algn="ctr"/>
            <a:r>
              <a:rPr lang="ru-RU" sz="2000" dirty="0" smtClean="0"/>
              <a:t>кон</a:t>
            </a:r>
            <a:r>
              <a:rPr lang="ru-RU" sz="2000" dirty="0" smtClean="0">
                <a:solidFill>
                  <a:srgbClr val="FF0000"/>
                </a:solidFill>
              </a:rPr>
              <a:t>ь</a:t>
            </a:r>
            <a:r>
              <a:rPr lang="ru-RU" sz="2000" dirty="0" smtClean="0"/>
              <a:t>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3500438"/>
            <a:ext cx="1071570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ъ</a:t>
            </a:r>
            <a:r>
              <a:rPr lang="ru-RU" sz="2400" dirty="0" smtClean="0"/>
              <a:t>езд</a:t>
            </a:r>
          </a:p>
          <a:p>
            <a:pPr algn="ctr"/>
            <a:r>
              <a:rPr lang="ru-RU" sz="2400" dirty="0" smtClean="0"/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ь</a:t>
            </a:r>
            <a:r>
              <a:rPr lang="ru-RU" sz="2400" dirty="0" smtClean="0"/>
              <a:t>ю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>
            <a:endCxn id="13" idx="0"/>
          </p:cNvCxnSpPr>
          <p:nvPr/>
        </p:nvCxnSpPr>
        <p:spPr>
          <a:xfrm rot="5400000">
            <a:off x="767927" y="2982513"/>
            <a:ext cx="642942" cy="3929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000232" y="307181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6" idx="0"/>
          </p:cNvCxnSpPr>
          <p:nvPr/>
        </p:nvCxnSpPr>
        <p:spPr>
          <a:xfrm rot="5400000">
            <a:off x="2303844" y="3589736"/>
            <a:ext cx="2214578" cy="7500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5" idx="2"/>
            <a:endCxn id="18" idx="0"/>
          </p:cNvCxnSpPr>
          <p:nvPr/>
        </p:nvCxnSpPr>
        <p:spPr>
          <a:xfrm rot="5400000">
            <a:off x="2750331" y="4286256"/>
            <a:ext cx="285752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9" idx="0"/>
          </p:cNvCxnSpPr>
          <p:nvPr/>
        </p:nvCxnSpPr>
        <p:spPr>
          <a:xfrm rot="16200000" flipH="1">
            <a:off x="3857620" y="3643314"/>
            <a:ext cx="2214578" cy="64294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536413" y="3178967"/>
            <a:ext cx="642942" cy="1588"/>
          </a:xfrm>
          <a:prstGeom prst="line">
            <a:avLst/>
          </a:prstGeom>
          <a:ln w="76200">
            <a:solidFill>
              <a:srgbClr val="E527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1" idx="0"/>
          </p:cNvCxnSpPr>
          <p:nvPr/>
        </p:nvCxnSpPr>
        <p:spPr>
          <a:xfrm rot="16200000" flipH="1">
            <a:off x="6983032" y="3161107"/>
            <a:ext cx="642942" cy="35719"/>
          </a:xfrm>
          <a:prstGeom prst="line">
            <a:avLst/>
          </a:prstGeom>
          <a:ln w="76200">
            <a:solidFill>
              <a:srgbClr val="E527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0" name="Freeform 16"/>
          <p:cNvSpPr>
            <a:spLocks/>
          </p:cNvSpPr>
          <p:nvPr/>
        </p:nvSpPr>
        <p:spPr bwMode="auto">
          <a:xfrm flipH="1">
            <a:off x="6019800" y="228600"/>
            <a:ext cx="2514600" cy="2362200"/>
          </a:xfrm>
          <a:custGeom>
            <a:avLst/>
            <a:gdLst/>
            <a:ahLst/>
            <a:cxnLst>
              <a:cxn ang="0">
                <a:pos x="3760" y="3060"/>
              </a:cxn>
              <a:cxn ang="0">
                <a:pos x="1155" y="3840"/>
              </a:cxn>
              <a:cxn ang="0">
                <a:pos x="970" y="3782"/>
              </a:cxn>
              <a:cxn ang="0">
                <a:pos x="753" y="2970"/>
              </a:cxn>
              <a:cxn ang="0">
                <a:pos x="279" y="3158"/>
              </a:cxn>
              <a:cxn ang="0">
                <a:pos x="169" y="3037"/>
              </a:cxn>
              <a:cxn ang="0">
                <a:pos x="518" y="2257"/>
              </a:cxn>
              <a:cxn ang="0">
                <a:pos x="0" y="641"/>
              </a:cxn>
              <a:cxn ang="0">
                <a:pos x="162" y="543"/>
              </a:cxn>
              <a:cxn ang="0">
                <a:pos x="3267" y="0"/>
              </a:cxn>
              <a:cxn ang="0">
                <a:pos x="3715" y="2733"/>
              </a:cxn>
              <a:cxn ang="0">
                <a:pos x="3800" y="2708"/>
              </a:cxn>
              <a:cxn ang="0">
                <a:pos x="3800" y="2711"/>
              </a:cxn>
              <a:cxn ang="0">
                <a:pos x="3800" y="2725"/>
              </a:cxn>
              <a:cxn ang="0">
                <a:pos x="3798" y="2742"/>
              </a:cxn>
              <a:cxn ang="0">
                <a:pos x="3794" y="2767"/>
              </a:cxn>
              <a:cxn ang="0">
                <a:pos x="3787" y="2796"/>
              </a:cxn>
              <a:cxn ang="0">
                <a:pos x="3777" y="2827"/>
              </a:cxn>
              <a:cxn ang="0">
                <a:pos x="3762" y="2858"/>
              </a:cxn>
              <a:cxn ang="0">
                <a:pos x="3740" y="2891"/>
              </a:cxn>
              <a:cxn ang="0">
                <a:pos x="3760" y="3060"/>
              </a:cxn>
            </a:cxnLst>
            <a:rect l="0" t="0" r="r" b="b"/>
            <a:pathLst>
              <a:path w="3800" h="3840">
                <a:moveTo>
                  <a:pt x="3760" y="3060"/>
                </a:moveTo>
                <a:lnTo>
                  <a:pt x="1155" y="3840"/>
                </a:lnTo>
                <a:lnTo>
                  <a:pt x="970" y="3782"/>
                </a:lnTo>
                <a:lnTo>
                  <a:pt x="753" y="2970"/>
                </a:lnTo>
                <a:lnTo>
                  <a:pt x="279" y="3158"/>
                </a:lnTo>
                <a:lnTo>
                  <a:pt x="169" y="3037"/>
                </a:lnTo>
                <a:lnTo>
                  <a:pt x="518" y="2257"/>
                </a:lnTo>
                <a:lnTo>
                  <a:pt x="0" y="641"/>
                </a:lnTo>
                <a:lnTo>
                  <a:pt x="162" y="543"/>
                </a:lnTo>
                <a:lnTo>
                  <a:pt x="3267" y="0"/>
                </a:lnTo>
                <a:lnTo>
                  <a:pt x="3715" y="2733"/>
                </a:lnTo>
                <a:lnTo>
                  <a:pt x="3800" y="2708"/>
                </a:lnTo>
                <a:lnTo>
                  <a:pt x="3800" y="2711"/>
                </a:lnTo>
                <a:lnTo>
                  <a:pt x="3800" y="2725"/>
                </a:lnTo>
                <a:lnTo>
                  <a:pt x="3798" y="2742"/>
                </a:lnTo>
                <a:lnTo>
                  <a:pt x="3794" y="2767"/>
                </a:lnTo>
                <a:lnTo>
                  <a:pt x="3787" y="2796"/>
                </a:lnTo>
                <a:lnTo>
                  <a:pt x="3777" y="2827"/>
                </a:lnTo>
                <a:lnTo>
                  <a:pt x="3762" y="2858"/>
                </a:lnTo>
                <a:lnTo>
                  <a:pt x="3740" y="2891"/>
                </a:lnTo>
                <a:lnTo>
                  <a:pt x="3760" y="306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9763" name="Freeform 19"/>
          <p:cNvSpPr>
            <a:spLocks/>
          </p:cNvSpPr>
          <p:nvPr/>
        </p:nvSpPr>
        <p:spPr bwMode="auto">
          <a:xfrm flipH="1">
            <a:off x="6172200" y="468313"/>
            <a:ext cx="2146300" cy="1817687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566" y="0"/>
              </a:cxn>
              <a:cxn ang="0">
                <a:pos x="3007" y="2457"/>
              </a:cxn>
              <a:cxn ang="0">
                <a:pos x="753" y="3103"/>
              </a:cxn>
              <a:cxn ang="0">
                <a:pos x="0" y="480"/>
              </a:cxn>
            </a:cxnLst>
            <a:rect l="0" t="0" r="r" b="b"/>
            <a:pathLst>
              <a:path w="3007" h="3103">
                <a:moveTo>
                  <a:pt x="0" y="480"/>
                </a:moveTo>
                <a:lnTo>
                  <a:pt x="2566" y="0"/>
                </a:lnTo>
                <a:lnTo>
                  <a:pt x="3007" y="2457"/>
                </a:lnTo>
                <a:lnTo>
                  <a:pt x="753" y="3103"/>
                </a:lnTo>
                <a:lnTo>
                  <a:pt x="0" y="480"/>
                </a:lnTo>
                <a:close/>
              </a:path>
            </a:pathLst>
          </a:custGeom>
          <a:solidFill>
            <a:srgbClr val="EAEDB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9765" name="Freeform 21"/>
          <p:cNvSpPr>
            <a:spLocks/>
          </p:cNvSpPr>
          <p:nvPr/>
        </p:nvSpPr>
        <p:spPr bwMode="auto">
          <a:xfrm flipH="1">
            <a:off x="6446838" y="549275"/>
            <a:ext cx="1825625" cy="2011363"/>
          </a:xfrm>
          <a:custGeom>
            <a:avLst/>
            <a:gdLst/>
            <a:ahLst/>
            <a:cxnLst>
              <a:cxn ang="0">
                <a:pos x="446" y="1951"/>
              </a:cxn>
              <a:cxn ang="0">
                <a:pos x="0" y="435"/>
              </a:cxn>
              <a:cxn ang="0">
                <a:pos x="2335" y="0"/>
              </a:cxn>
              <a:cxn ang="0">
                <a:pos x="2329" y="2"/>
              </a:cxn>
              <a:cxn ang="0">
                <a:pos x="2312" y="6"/>
              </a:cxn>
              <a:cxn ang="0">
                <a:pos x="2285" y="12"/>
              </a:cxn>
              <a:cxn ang="0">
                <a:pos x="2246" y="21"/>
              </a:cxn>
              <a:cxn ang="0">
                <a:pos x="2200" y="33"/>
              </a:cxn>
              <a:cxn ang="0">
                <a:pos x="2146" y="48"/>
              </a:cxn>
              <a:cxn ang="0">
                <a:pos x="2083" y="67"/>
              </a:cxn>
              <a:cxn ang="0">
                <a:pos x="2015" y="89"/>
              </a:cxn>
              <a:cxn ang="0">
                <a:pos x="1940" y="114"/>
              </a:cxn>
              <a:cxn ang="0">
                <a:pos x="1861" y="143"/>
              </a:cxn>
              <a:cxn ang="0">
                <a:pos x="1778" y="175"/>
              </a:cxn>
              <a:cxn ang="0">
                <a:pos x="1690" y="212"/>
              </a:cxn>
              <a:cxn ang="0">
                <a:pos x="1601" y="252"/>
              </a:cxn>
              <a:cxn ang="0">
                <a:pos x="1509" y="297"/>
              </a:cxn>
              <a:cxn ang="0">
                <a:pos x="1416" y="345"/>
              </a:cxn>
              <a:cxn ang="0">
                <a:pos x="1324" y="399"/>
              </a:cxn>
              <a:cxn ang="0">
                <a:pos x="1232" y="456"/>
              </a:cxn>
              <a:cxn ang="0">
                <a:pos x="1141" y="518"/>
              </a:cxn>
              <a:cxn ang="0">
                <a:pos x="1053" y="585"/>
              </a:cxn>
              <a:cxn ang="0">
                <a:pos x="966" y="657"/>
              </a:cxn>
              <a:cxn ang="0">
                <a:pos x="883" y="734"/>
              </a:cxn>
              <a:cxn ang="0">
                <a:pos x="806" y="817"/>
              </a:cxn>
              <a:cxn ang="0">
                <a:pos x="733" y="903"/>
              </a:cxn>
              <a:cxn ang="0">
                <a:pos x="666" y="998"/>
              </a:cxn>
              <a:cxn ang="0">
                <a:pos x="606" y="1096"/>
              </a:cxn>
              <a:cxn ang="0">
                <a:pos x="554" y="1200"/>
              </a:cxn>
              <a:cxn ang="0">
                <a:pos x="512" y="1310"/>
              </a:cxn>
              <a:cxn ang="0">
                <a:pos x="477" y="1425"/>
              </a:cxn>
              <a:cxn ang="0">
                <a:pos x="452" y="1546"/>
              </a:cxn>
              <a:cxn ang="0">
                <a:pos x="439" y="1675"/>
              </a:cxn>
              <a:cxn ang="0">
                <a:pos x="437" y="1810"/>
              </a:cxn>
              <a:cxn ang="0">
                <a:pos x="446" y="1951"/>
              </a:cxn>
            </a:cxnLst>
            <a:rect l="0" t="0" r="r" b="b"/>
            <a:pathLst>
              <a:path w="2335" h="1951">
                <a:moveTo>
                  <a:pt x="446" y="1951"/>
                </a:moveTo>
                <a:lnTo>
                  <a:pt x="0" y="435"/>
                </a:lnTo>
                <a:lnTo>
                  <a:pt x="2335" y="0"/>
                </a:lnTo>
                <a:lnTo>
                  <a:pt x="2329" y="2"/>
                </a:lnTo>
                <a:lnTo>
                  <a:pt x="2312" y="6"/>
                </a:lnTo>
                <a:lnTo>
                  <a:pt x="2285" y="12"/>
                </a:lnTo>
                <a:lnTo>
                  <a:pt x="2246" y="21"/>
                </a:lnTo>
                <a:lnTo>
                  <a:pt x="2200" y="33"/>
                </a:lnTo>
                <a:lnTo>
                  <a:pt x="2146" y="48"/>
                </a:lnTo>
                <a:lnTo>
                  <a:pt x="2083" y="67"/>
                </a:lnTo>
                <a:lnTo>
                  <a:pt x="2015" y="89"/>
                </a:lnTo>
                <a:lnTo>
                  <a:pt x="1940" y="114"/>
                </a:lnTo>
                <a:lnTo>
                  <a:pt x="1861" y="143"/>
                </a:lnTo>
                <a:lnTo>
                  <a:pt x="1778" y="175"/>
                </a:lnTo>
                <a:lnTo>
                  <a:pt x="1690" y="212"/>
                </a:lnTo>
                <a:lnTo>
                  <a:pt x="1601" y="252"/>
                </a:lnTo>
                <a:lnTo>
                  <a:pt x="1509" y="297"/>
                </a:lnTo>
                <a:lnTo>
                  <a:pt x="1416" y="345"/>
                </a:lnTo>
                <a:lnTo>
                  <a:pt x="1324" y="399"/>
                </a:lnTo>
                <a:lnTo>
                  <a:pt x="1232" y="456"/>
                </a:lnTo>
                <a:lnTo>
                  <a:pt x="1141" y="518"/>
                </a:lnTo>
                <a:lnTo>
                  <a:pt x="1053" y="585"/>
                </a:lnTo>
                <a:lnTo>
                  <a:pt x="966" y="657"/>
                </a:lnTo>
                <a:lnTo>
                  <a:pt x="883" y="734"/>
                </a:lnTo>
                <a:lnTo>
                  <a:pt x="806" y="817"/>
                </a:lnTo>
                <a:lnTo>
                  <a:pt x="733" y="903"/>
                </a:lnTo>
                <a:lnTo>
                  <a:pt x="666" y="998"/>
                </a:lnTo>
                <a:lnTo>
                  <a:pt x="606" y="1096"/>
                </a:lnTo>
                <a:lnTo>
                  <a:pt x="554" y="1200"/>
                </a:lnTo>
                <a:lnTo>
                  <a:pt x="512" y="1310"/>
                </a:lnTo>
                <a:lnTo>
                  <a:pt x="477" y="1425"/>
                </a:lnTo>
                <a:lnTo>
                  <a:pt x="452" y="1546"/>
                </a:lnTo>
                <a:lnTo>
                  <a:pt x="439" y="1675"/>
                </a:lnTo>
                <a:lnTo>
                  <a:pt x="437" y="1810"/>
                </a:lnTo>
                <a:lnTo>
                  <a:pt x="446" y="1951"/>
                </a:lnTo>
                <a:close/>
              </a:path>
            </a:pathLst>
          </a:custGeom>
          <a:solidFill>
            <a:srgbClr val="C6C687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9768" name="Rectangle 24"/>
          <p:cNvSpPr>
            <a:spLocks noChangeArrowheads="1"/>
          </p:cNvSpPr>
          <p:nvPr/>
        </p:nvSpPr>
        <p:spPr bwMode="auto">
          <a:xfrm rot="789988">
            <a:off x="6019800" y="1276350"/>
            <a:ext cx="2208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Современные подходы</a:t>
            </a:r>
          </a:p>
        </p:txBody>
      </p:sp>
      <p:sp>
        <p:nvSpPr>
          <p:cNvPr id="159770" name="AutoShape 26"/>
          <p:cNvSpPr>
            <a:spLocks noChangeArrowheads="1"/>
          </p:cNvSpPr>
          <p:nvPr/>
        </p:nvSpPr>
        <p:spPr bwMode="auto">
          <a:xfrm>
            <a:off x="228600" y="304800"/>
            <a:ext cx="4800600" cy="1219200"/>
          </a:xfrm>
          <a:prstGeom prst="wedgeRectCallout">
            <a:avLst>
              <a:gd name="adj1" fmla="val 99866"/>
              <a:gd name="adj2" fmla="val 82681"/>
            </a:avLst>
          </a:prstGeom>
          <a:solidFill>
            <a:srgbClr val="FFFFFF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Моделирование</a:t>
            </a:r>
            <a:r>
              <a:rPr lang="ru-RU" sz="2800">
                <a:solidFill>
                  <a:srgbClr val="000099"/>
                </a:solidFill>
              </a:rPr>
              <a:t> </a:t>
            </a:r>
          </a:p>
          <a:p>
            <a:endParaRPr lang="ru-RU" sz="2800"/>
          </a:p>
        </p:txBody>
      </p:sp>
      <p:sp>
        <p:nvSpPr>
          <p:cNvPr id="159772" name="AutoShape 28"/>
          <p:cNvSpPr>
            <a:spLocks noChangeArrowheads="1"/>
          </p:cNvSpPr>
          <p:nvPr/>
        </p:nvSpPr>
        <p:spPr bwMode="auto">
          <a:xfrm>
            <a:off x="304800" y="2133600"/>
            <a:ext cx="4572000" cy="1752600"/>
          </a:xfrm>
          <a:prstGeom prst="wedgeRectCallout">
            <a:avLst>
              <a:gd name="adj1" fmla="val 109028"/>
              <a:gd name="adj2" fmla="val -59148"/>
            </a:avLst>
          </a:prstGeom>
          <a:solidFill>
            <a:srgbClr val="FFFFFF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 словарей ,</a:t>
            </a:r>
          </a:p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способ решения</a:t>
            </a:r>
          </a:p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орфографической задачи</a:t>
            </a:r>
          </a:p>
          <a:p>
            <a:endParaRPr lang="ru-RU" sz="3600">
              <a:solidFill>
                <a:srgbClr val="000099"/>
              </a:solidFill>
            </a:endParaRPr>
          </a:p>
          <a:p>
            <a:endParaRPr lang="ru-RU" sz="2800"/>
          </a:p>
        </p:txBody>
      </p:sp>
      <p:sp>
        <p:nvSpPr>
          <p:cNvPr id="159773" name="AutoShape 29"/>
          <p:cNvSpPr>
            <a:spLocks noChangeArrowheads="1"/>
          </p:cNvSpPr>
          <p:nvPr/>
        </p:nvSpPr>
        <p:spPr bwMode="auto">
          <a:xfrm>
            <a:off x="1905000" y="4724400"/>
            <a:ext cx="3581400" cy="1676400"/>
          </a:xfrm>
          <a:prstGeom prst="wedgeRectCallout">
            <a:avLst>
              <a:gd name="adj1" fmla="val 108333"/>
              <a:gd name="adj2" fmla="val -208051"/>
            </a:avLst>
          </a:prstGeom>
          <a:solidFill>
            <a:srgbClr val="FFFFFF"/>
          </a:solidFill>
          <a:ln w="38100" cmpd="dbl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орфографического</a:t>
            </a:r>
          </a:p>
          <a:p>
            <a:pPr algn="ctr"/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самоконтроля</a:t>
            </a:r>
            <a:r>
              <a:rPr lang="ru-RU" sz="2400">
                <a:solidFill>
                  <a:srgbClr val="993300"/>
                </a:solidFill>
              </a:rPr>
              <a:t> </a:t>
            </a:r>
            <a:endParaRPr lang="ru-RU" sz="24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2152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Орфографический навык и условия его формирования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Орфографический навык создается в процессе длительных упражнений и основывается на более простых навыках и умениях:</a:t>
            </a:r>
          </a:p>
          <a:p>
            <a:pPr marL="342900" indent="-342900">
              <a:buAutoNum type="arabicParenR"/>
            </a:pPr>
            <a:r>
              <a:rPr lang="ru-RU" sz="2400" b="1" dirty="0" smtClean="0"/>
              <a:t>Навык письма</a:t>
            </a:r>
          </a:p>
          <a:p>
            <a:pPr marL="342900" indent="-342900">
              <a:buAutoNum type="arabicParenR"/>
            </a:pPr>
            <a:r>
              <a:rPr lang="ru-RU" sz="2400" b="1" dirty="0" smtClean="0"/>
              <a:t>Умение анализировать слово с фонетической стороны.</a:t>
            </a:r>
          </a:p>
          <a:p>
            <a:pPr marL="342900" indent="-342900">
              <a:buAutoNum type="arabicParenR"/>
            </a:pPr>
            <a:r>
              <a:rPr lang="ru-RU" sz="2400" b="1" dirty="0" smtClean="0"/>
              <a:t>Умение устанавливать морфемный состав и вычленять из слова орфограмму, требующую проверки.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2274</TotalTime>
  <Words>870</Words>
  <Application>Microsoft Office PowerPoint</Application>
  <PresentationFormat>Экран (4:3)</PresentationFormat>
  <Paragraphs>216</Paragraphs>
  <Slides>39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Изящная</vt:lpstr>
      <vt:lpstr>Слайд</vt:lpstr>
      <vt:lpstr>Слайд 1</vt:lpstr>
      <vt:lpstr>Слайд 2</vt:lpstr>
      <vt:lpstr>Слайд 3</vt:lpstr>
      <vt:lpstr>Факторы  орфографической зоркости, как  шаг к грамотному письму </vt:lpstr>
      <vt:lpstr>Этапы решения орфографической задачи, предлагаемые  М.Р. Львовым</vt:lpstr>
      <vt:lpstr>Какие  орфографические умения  необходимо формировать у младших школьников?</vt:lpstr>
      <vt:lpstr>Слайд 7</vt:lpstr>
      <vt:lpstr>Слайд 8</vt:lpstr>
      <vt:lpstr>Слайд 9</vt:lpstr>
      <vt:lpstr>Приёмы   формирования  орфографического  навыка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301</cp:revision>
  <dcterms:created xsi:type="dcterms:W3CDTF">2009-11-11T09:55:38Z</dcterms:created>
  <dcterms:modified xsi:type="dcterms:W3CDTF">2012-05-18T03:14:10Z</dcterms:modified>
</cp:coreProperties>
</file>