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9" r:id="rId10"/>
  </p:sldIdLst>
  <p:sldSz cx="10080625" cy="7559675"/>
  <p:notesSz cx="6834188" cy="9979025"/>
  <p:custDataLst>
    <p:tags r:id="rId12"/>
  </p:custDataLst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53" d="100"/>
          <a:sy n="53" d="100"/>
        </p:scale>
        <p:origin x="-2202" y="-4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88"/>
        <p:guide pos="195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34188" cy="99790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4225" tIns="42113" rIns="84225" bIns="42113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34188" cy="99790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225" tIns="42113" rIns="84225" bIns="42113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34188" cy="99790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225" tIns="42113" rIns="84225" bIns="42113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34188" cy="99790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225" tIns="42113" rIns="84225" bIns="42113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34188" cy="99790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225" tIns="42113" rIns="84225" bIns="42113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34188" cy="99790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225" tIns="42113" rIns="84225" bIns="42113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6834188" cy="99790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225" tIns="42113" rIns="84225" bIns="42113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6834188" cy="99790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225" tIns="42113" rIns="84225" bIns="42113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6834188" cy="99790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225" tIns="42113" rIns="84225" bIns="42113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0" y="0"/>
            <a:ext cx="6834188" cy="99790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225" tIns="42113" rIns="84225" bIns="42113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0"/>
            <a:ext cx="6834188" cy="99790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225" tIns="42113" rIns="84225" bIns="42113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0" y="0"/>
            <a:ext cx="6834188" cy="99790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225" tIns="42113" rIns="84225" bIns="42113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0" y="0"/>
            <a:ext cx="6834188" cy="99790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225" tIns="42113" rIns="84225" bIns="42113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0" y="0"/>
            <a:ext cx="6834188" cy="99790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225" tIns="42113" rIns="84225" bIns="42113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0" y="0"/>
            <a:ext cx="6834188" cy="99790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225" tIns="42113" rIns="84225" bIns="42113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0" y="0"/>
            <a:ext cx="6834188" cy="99790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225" tIns="42113" rIns="84225" bIns="42113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0" y="0"/>
            <a:ext cx="6834188" cy="99790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225" tIns="42113" rIns="84225" bIns="42113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0" y="0"/>
            <a:ext cx="6834188" cy="99790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225" tIns="42113" rIns="84225" bIns="42113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0" y="0"/>
            <a:ext cx="6834188" cy="99790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225" tIns="42113" rIns="84225" bIns="42113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0" y="0"/>
            <a:ext cx="6834188" cy="99790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225" tIns="42113" rIns="84225" bIns="42113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0" y="0"/>
            <a:ext cx="6834188" cy="99790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225" tIns="42113" rIns="84225" bIns="42113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0" y="0"/>
            <a:ext cx="6834188" cy="99790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225" tIns="42113" rIns="84225" bIns="42113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0" y="0"/>
            <a:ext cx="6834188" cy="99790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225" tIns="42113" rIns="84225" bIns="42113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0" y="0"/>
            <a:ext cx="6834188" cy="99790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225" tIns="42113" rIns="84225" bIns="42113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0" y="0"/>
            <a:ext cx="6834188" cy="99790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225" tIns="42113" rIns="84225" bIns="42113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0" y="0"/>
            <a:ext cx="6834188" cy="99790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225" tIns="42113" rIns="84225" bIns="42113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15388" name="Rectangle 2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659350" y="-4037013"/>
            <a:ext cx="35318700" cy="26487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100" name="Rectangle 28"/>
          <p:cNvSpPr>
            <a:spLocks noGrp="1" noChangeArrowheads="1"/>
          </p:cNvSpPr>
          <p:nvPr>
            <p:ph type="body"/>
          </p:nvPr>
        </p:nvSpPr>
        <p:spPr bwMode="auto">
          <a:xfrm>
            <a:off x="682625" y="4740275"/>
            <a:ext cx="5427663" cy="445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679988" y="-4037013"/>
            <a:ext cx="35361563" cy="265191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2625" y="4740275"/>
            <a:ext cx="5429250" cy="44577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678400" y="-4037013"/>
            <a:ext cx="35358388" cy="265160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2625" y="4740275"/>
            <a:ext cx="5429250" cy="44577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670463" y="-4037013"/>
            <a:ext cx="35342513" cy="2650490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2625" y="4740275"/>
            <a:ext cx="5429250" cy="44577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676813" y="-4037013"/>
            <a:ext cx="35355213" cy="26514426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2625" y="4740275"/>
            <a:ext cx="5429250" cy="44577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670463" y="-4037013"/>
            <a:ext cx="35342513" cy="2650490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2625" y="4740275"/>
            <a:ext cx="5429250" cy="44577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670463" y="-4037013"/>
            <a:ext cx="35342513" cy="2650490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2625" y="4740275"/>
            <a:ext cx="5429250" cy="44577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670463" y="-4037013"/>
            <a:ext cx="35342513" cy="2650490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2625" y="4740275"/>
            <a:ext cx="5429250" cy="44577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CD3C2-A40A-43C8-8373-D245AE9B8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C3F40-11DB-4831-B46E-34B3E5467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80275" y="284163"/>
            <a:ext cx="2259013" cy="6438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284163"/>
            <a:ext cx="6624637" cy="6438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17262-91EE-4ADC-A70A-A713DE639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58E61-B31E-493D-B754-985807D92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1867C-5B02-422B-A257-80E9869C7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674A6-9AEF-4BBC-8D24-751C9BB6C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763713"/>
            <a:ext cx="4270375" cy="4954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94288" y="1763713"/>
            <a:ext cx="4270375" cy="4954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037B5-1175-48AC-A1E4-620FD4E1B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ABEA5-2942-4498-B331-34CA53CAF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FABAB-ADCB-4A84-AB71-431E7E1F4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594AD-1777-4C1B-AA20-44666AD11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E7B29-7FAD-408B-9F10-8A3388488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40558-BCAA-4560-B455-CEBA1BA7B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8388F-9299-48F8-BE2E-C331D7531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0E405-1654-47F1-80C0-1C88FCACF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7075" y="0"/>
            <a:ext cx="2287588" cy="6718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4313" y="0"/>
            <a:ext cx="6710362" cy="6718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F73E1-F02B-4A92-80C1-C83961414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94FA9-7E04-4684-8225-9457938EE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1825" cy="4954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97463" y="1768475"/>
            <a:ext cx="4441825" cy="4954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3BDD4-4449-4C98-8436-3D6C85B93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8CD94-40BF-433F-A844-7731899C6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77AE2-1D30-4F16-BB0B-9CB5CE433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5518C-1DDC-4486-A0B6-0BE5D2BDD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6AE4D-4916-4DBC-AC2C-154B55718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C6539-8719-4360-84B7-5D2E7AD73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84163"/>
            <a:ext cx="9036050" cy="124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36050" cy="495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12987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60713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12987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EE3279C9-E311-41EF-963B-4A5A8FB9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0" y="168275"/>
            <a:ext cx="9567863" cy="6711950"/>
            <a:chOff x="0" y="106"/>
            <a:chExt cx="6027" cy="4228"/>
          </a:xfrm>
        </p:grpSpPr>
        <p:sp>
          <p:nvSpPr>
            <p:cNvPr id="2050" name="AutoShape 2"/>
            <p:cNvSpPr>
              <a:spLocks noChangeArrowheads="1"/>
            </p:cNvSpPr>
            <p:nvPr/>
          </p:nvSpPr>
          <p:spPr bwMode="auto">
            <a:xfrm>
              <a:off x="265" y="370"/>
              <a:ext cx="5763" cy="3965"/>
            </a:xfrm>
            <a:prstGeom prst="roundRect">
              <a:avLst>
                <a:gd name="adj" fmla="val 13727"/>
              </a:avLst>
            </a:prstGeom>
            <a:noFill/>
            <a:ln w="50760">
              <a:solidFill>
                <a:srgbClr val="66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0" y="106"/>
              <a:ext cx="5922" cy="847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1" y="0"/>
                </a:cxn>
                <a:cxn ang="0">
                  <a:pos x="6992" y="500"/>
                </a:cxn>
                <a:cxn ang="0">
                  <a:pos x="6492" y="1000"/>
                </a:cxn>
                <a:cxn ang="0">
                  <a:pos x="0" y="1000"/>
                </a:cxn>
              </a:cxnLst>
              <a:rect l="T0" t="T1" r="T2" b="T3"/>
              <a:pathLst>
                <a:path w="6992" h="1000">
                  <a:moveTo>
                    <a:pt x="0" y="0"/>
                  </a:moveTo>
                  <a:lnTo>
                    <a:pt x="6491" y="0"/>
                  </a:lnTo>
                  <a:cubicBezTo>
                    <a:pt x="6768" y="0"/>
                    <a:pt x="6992" y="223"/>
                    <a:pt x="6992" y="500"/>
                  </a:cubicBezTo>
                  <a:cubicBezTo>
                    <a:pt x="6992" y="776"/>
                    <a:pt x="6768" y="999"/>
                    <a:pt x="6492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6666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0" y="846"/>
              <a:ext cx="5604" cy="1"/>
            </a:xfrm>
            <a:prstGeom prst="line">
              <a:avLst/>
            </a:prstGeom>
            <a:noFill/>
            <a:ln w="381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</p:grpSp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0"/>
            <a:ext cx="8791575" cy="1471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763713"/>
            <a:ext cx="8693150" cy="4954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8163"/>
            <a:ext cx="23082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3443288" y="6888163"/>
            <a:ext cx="314801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6888163"/>
            <a:ext cx="23082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Arial Black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7C3B0817-BFE8-41C9-B802-B62527C72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Arial" charset="0"/>
          <a:ea typeface="Arial Unicode MS" pitchFamily="34" charset="-128"/>
          <a:cs typeface="Arial Unicode MS" charset="0"/>
        </a:defRPr>
      </a:lvl2pPr>
      <a:lvl3pPr algn="l" defTabSz="449263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Arial" charset="0"/>
          <a:ea typeface="Arial Unicode MS" pitchFamily="34" charset="-128"/>
          <a:cs typeface="Arial Unicode MS" charset="0"/>
        </a:defRPr>
      </a:lvl3pPr>
      <a:lvl4pPr algn="l" defTabSz="449263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Arial" charset="0"/>
          <a:ea typeface="Arial Unicode MS" pitchFamily="34" charset="-128"/>
          <a:cs typeface="Arial Unicode MS" charset="0"/>
        </a:defRPr>
      </a:lvl4pPr>
      <a:lvl5pPr algn="l" defTabSz="449263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FF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l" defTabSz="449263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l" defTabSz="449263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l" defTabSz="449263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l" defTabSz="449263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71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71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7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7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7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>
        <a:lnSpc>
          <a:spcPct val="7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7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7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7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720725" y="360363"/>
            <a:ext cx="8459788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4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dirty="0">
                <a:solidFill>
                  <a:srgbClr val="FFFFFF"/>
                </a:solidFill>
              </a:rPr>
              <a:t> ФГОС 2 поколения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5111750" y="4859957"/>
            <a:ext cx="4177034" cy="18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</a:rPr>
              <a:t>Из опыта работы по ФГОС </a:t>
            </a:r>
            <a:r>
              <a:rPr lang="ru-RU" sz="2000" b="1" dirty="0" smtClean="0">
                <a:solidFill>
                  <a:srgbClr val="FF0000"/>
                </a:solidFill>
              </a:rPr>
              <a:t>– 2</a:t>
            </a:r>
          </a:p>
          <a:p>
            <a:pPr>
              <a:defRPr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учителя начальных классов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Зайцевой Е.А.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МБОУ </a:t>
            </a:r>
            <a:r>
              <a:rPr lang="ru-RU" sz="2000" b="1" dirty="0">
                <a:solidFill>
                  <a:srgbClr val="FF0000"/>
                </a:solidFill>
              </a:rPr>
              <a:t>Егорлыкская СОШ №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800" y="1636698"/>
            <a:ext cx="5472608" cy="3555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spc="200" dirty="0">
                <a:ln w="2857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Minion Pro Cond" pitchFamily="18" charset="0"/>
              </a:rPr>
              <a:t>Начальная школа </a:t>
            </a:r>
          </a:p>
          <a:p>
            <a:pPr algn="ctr">
              <a:defRPr/>
            </a:pPr>
            <a:r>
              <a:rPr lang="ru-RU" sz="2800" b="1" spc="200" dirty="0">
                <a:ln w="2857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Minion Pro Cond" pitchFamily="18" charset="0"/>
              </a:rPr>
              <a:t>как образовательная модель,</a:t>
            </a:r>
          </a:p>
          <a:p>
            <a:pPr algn="ctr">
              <a:defRPr/>
            </a:pPr>
            <a:r>
              <a:rPr lang="ru-RU" sz="2800" b="1" spc="200" dirty="0">
                <a:ln w="2857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Minion Pro Cond" pitchFamily="18" charset="0"/>
              </a:rPr>
              <a:t>формирующая условия </a:t>
            </a:r>
          </a:p>
          <a:p>
            <a:pPr algn="ctr">
              <a:defRPr/>
            </a:pPr>
            <a:r>
              <a:rPr lang="ru-RU" sz="2800" b="1" spc="200" dirty="0">
                <a:ln w="2857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Minion Pro Cond" pitchFamily="18" charset="0"/>
              </a:rPr>
              <a:t>для реализации  новых </a:t>
            </a:r>
          </a:p>
          <a:p>
            <a:pPr algn="ctr">
              <a:defRPr/>
            </a:pPr>
            <a:r>
              <a:rPr lang="ru-RU" sz="2800" b="1" spc="200" dirty="0">
                <a:ln w="2857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Minion Pro Cond" pitchFamily="18" charset="0"/>
              </a:rPr>
              <a:t>государственных </a:t>
            </a:r>
          </a:p>
          <a:p>
            <a:pPr algn="ctr">
              <a:defRPr/>
            </a:pPr>
            <a:r>
              <a:rPr lang="ru-RU" sz="2800" b="1" spc="200" dirty="0">
                <a:ln w="2857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Minion Pro Cond" pitchFamily="18" charset="0"/>
              </a:rPr>
              <a:t>образовательных стандартов</a:t>
            </a:r>
          </a:p>
          <a:p>
            <a:endParaRPr lang="ru-RU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3518" y="422251"/>
            <a:ext cx="150828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:\Users\Лёва\Desktop\однокласс\P10409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4408" y="1979637"/>
            <a:ext cx="3524250" cy="222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14313" y="-47625"/>
            <a:ext cx="8820150" cy="159385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/>
              <a:t> 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539719" y="1619250"/>
            <a:ext cx="9001188" cy="5446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indent="457200" algn="just">
              <a:lnSpc>
                <a:spcPct val="100000"/>
              </a:lnSpc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1A09F5"/>
                </a:solidFill>
              </a:rPr>
              <a:t>Одна из важнейших образовательных тем последних лет -  внедрение новых Федеральных государственных образовательных стандартов второго поколения, которые в нашей школе начали реализовываться  с 1 сентября 2011 года. </a:t>
            </a:r>
          </a:p>
          <a:p>
            <a:pPr indent="457200" algn="just">
              <a:lnSpc>
                <a:spcPct val="100000"/>
              </a:lnSpc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1A09F5"/>
                </a:solidFill>
              </a:rPr>
              <a:t>Новое поколение образовательных стандартов - это механизм  реализации  президентской инициативы «Наша новая школа»</a:t>
            </a:r>
          </a:p>
          <a:p>
            <a:pPr indent="457200" algn="just">
              <a:lnSpc>
                <a:spcPct val="100000"/>
              </a:lnSpc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1A09F5"/>
                </a:solidFill>
              </a:rPr>
              <a:t>Новая школа – эта школа жизни, а не школа учёбы.  Новый ФГОС обозначил особенности современной организации внеурочной деятельности в образовательном учреждении. </a:t>
            </a:r>
          </a:p>
          <a:p>
            <a:pPr indent="457200" algn="just">
              <a:lnSpc>
                <a:spcPct val="100000"/>
              </a:lnSpc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1A09F5"/>
                </a:solidFill>
              </a:rPr>
              <a:t>В нем определены направления развития личности, по которым осуществляется внеурочная деятельность в начальной школе, а именно:  - Спортивно-оздоровительное</a:t>
            </a:r>
          </a:p>
          <a:p>
            <a:pPr lvl="1" indent="457200"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1A09F5"/>
                </a:solidFill>
              </a:rPr>
              <a:t>- Духовно-нравственное</a:t>
            </a:r>
          </a:p>
          <a:p>
            <a:pPr lvl="1" indent="457200"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1A09F5"/>
                </a:solidFill>
              </a:rPr>
              <a:t>- Социальное</a:t>
            </a:r>
          </a:p>
          <a:p>
            <a:pPr lvl="1" indent="457200"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1A09F5"/>
                </a:solidFill>
              </a:rPr>
              <a:t>- Общеинтеллектуальное</a:t>
            </a:r>
          </a:p>
          <a:p>
            <a:pPr lvl="1" indent="457200"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1A09F5"/>
                </a:solidFill>
              </a:rPr>
              <a:t>- Общекультурное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3518" y="422251"/>
            <a:ext cx="150828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682594" y="4351341"/>
            <a:ext cx="8537602" cy="26134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/>
            <a:r>
              <a:rPr lang="ru-RU" sz="2800" b="1" spc="100" dirty="0" smtClean="0">
                <a:solidFill>
                  <a:srgbClr val="FFFFFF"/>
                </a:solidFill>
              </a:rPr>
              <a:t>    </a:t>
            </a:r>
            <a:r>
              <a:rPr lang="ru-RU" sz="2000" b="1" spc="100" dirty="0" smtClean="0">
                <a:solidFill>
                  <a:srgbClr val="1A09F5"/>
                </a:solidFill>
              </a:rPr>
              <a:t>Работу групп кратковременного пребывания в школе мы организовали в соответствии с  графиком занятий внеурочной деятельностью.</a:t>
            </a:r>
          </a:p>
          <a:p>
            <a:pPr algn="just">
              <a:buFont typeface="Wingdings 2" pitchFamily="18" charset="2"/>
              <a:buNone/>
            </a:pPr>
            <a:r>
              <a:rPr lang="ru-RU" sz="2000" b="1" spc="100" dirty="0" smtClean="0">
                <a:solidFill>
                  <a:srgbClr val="1A09F5"/>
                </a:solidFill>
              </a:rPr>
              <a:t>	Особо следует отметить, что  основная образовательная программа начального общего образования реализуется образовательным учреждением через учебный план и учебную деятельность.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2800" b="1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280" y="1922449"/>
            <a:ext cx="5038725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100" dirty="0" smtClean="0">
                <a:solidFill>
                  <a:srgbClr val="1A09F5"/>
                </a:solidFill>
              </a:rPr>
              <a:t>      Вариантов </a:t>
            </a:r>
            <a:r>
              <a:rPr lang="ru-RU" sz="2000" b="1" spc="100" dirty="0">
                <a:solidFill>
                  <a:srgbClr val="1A09F5"/>
                </a:solidFill>
              </a:rPr>
              <a:t>организации </a:t>
            </a:r>
          </a:p>
          <a:p>
            <a:r>
              <a:rPr lang="ru-RU" sz="2000" b="1" spc="100" dirty="0">
                <a:solidFill>
                  <a:srgbClr val="1A09F5"/>
                </a:solidFill>
              </a:rPr>
              <a:t>внеурочной деятельности </a:t>
            </a:r>
          </a:p>
          <a:p>
            <a:r>
              <a:rPr lang="ru-RU" sz="2000" b="1" spc="100" dirty="0">
                <a:solidFill>
                  <a:srgbClr val="1A09F5"/>
                </a:solidFill>
              </a:rPr>
              <a:t>в школе может быть большое </a:t>
            </a:r>
          </a:p>
          <a:p>
            <a:r>
              <a:rPr lang="ru-RU" sz="2000" b="1" spc="100" dirty="0">
                <a:solidFill>
                  <a:srgbClr val="1A09F5"/>
                </a:solidFill>
              </a:rPr>
              <a:t>количество. Наша школа исходит из задач, которые обозначены в  основной образовательной программе </a:t>
            </a:r>
            <a:r>
              <a:rPr lang="ru-RU" sz="2000" b="1" spc="100" dirty="0" smtClean="0">
                <a:solidFill>
                  <a:srgbClr val="1A09F5"/>
                </a:solidFill>
              </a:rPr>
              <a:t>школы </a:t>
            </a:r>
            <a:r>
              <a:rPr lang="ru-RU" sz="2000" b="1" spc="100" dirty="0">
                <a:solidFill>
                  <a:srgbClr val="1A09F5"/>
                </a:solidFill>
              </a:rPr>
              <a:t>и касаются  всех ее разделов.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3518" y="422251"/>
            <a:ext cx="150828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214313" y="-47625"/>
            <a:ext cx="8820150" cy="159385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/>
              <a:t> 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80072" y="1475581"/>
            <a:ext cx="6480720" cy="5376090"/>
          </a:xfrm>
        </p:spPr>
        <p:txBody>
          <a:bodyPr/>
          <a:lstStyle/>
          <a:p>
            <a:pPr marL="0" indent="457200" algn="just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1A09F5"/>
                </a:solidFill>
              </a:rPr>
              <a:t> </a:t>
            </a:r>
          </a:p>
          <a:p>
            <a:pPr marL="0" indent="457200" algn="just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1A09F5"/>
                </a:solidFill>
              </a:rPr>
              <a:t>Приоритетными направлениями своей деятельности  в этой области считаю:</a:t>
            </a:r>
          </a:p>
          <a:p>
            <a:pPr marL="0" indent="457200" algn="just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1A09F5"/>
                </a:solidFill>
              </a:rPr>
              <a:t>Перейти от «догоняющей» системы работы к «опережающей» модели взаимодействия.</a:t>
            </a:r>
          </a:p>
          <a:p>
            <a:pPr marL="0" indent="457200" algn="just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1A09F5"/>
                </a:solidFill>
              </a:rPr>
              <a:t>Обеспечить успешный  и массовый переход  от образовательной парадигмы «знания, умения, навыки» к компетентностному подходу в обучении, направленному на достижение новых образовательных результатов: личностных, предметных, надпредметных.</a:t>
            </a:r>
          </a:p>
          <a:p>
            <a:pPr marL="657225" indent="-657225" eaLnBrk="1" hangingPunct="1">
              <a:buClrTx/>
              <a:buSzTx/>
              <a:buNone/>
              <a:tabLst>
                <a:tab pos="658813" algn="l"/>
                <a:tab pos="763588" algn="l"/>
                <a:tab pos="1212850" algn="l"/>
                <a:tab pos="1662113" algn="l"/>
                <a:tab pos="2111375" algn="l"/>
                <a:tab pos="2560638" algn="l"/>
                <a:tab pos="3009900" algn="l"/>
                <a:tab pos="3459163" algn="l"/>
                <a:tab pos="3908425" algn="l"/>
                <a:tab pos="4357688" algn="l"/>
                <a:tab pos="4806950" algn="l"/>
                <a:tab pos="5256213" algn="l"/>
                <a:tab pos="5705475" algn="l"/>
                <a:tab pos="6154738" algn="l"/>
                <a:tab pos="6604000" algn="l"/>
                <a:tab pos="7053263" algn="l"/>
                <a:tab pos="7502525" algn="l"/>
                <a:tab pos="7951788" algn="l"/>
                <a:tab pos="8401050" algn="l"/>
                <a:tab pos="8850313" algn="l"/>
                <a:tab pos="9299575" algn="l"/>
              </a:tabLst>
            </a:pPr>
            <a:endParaRPr lang="ru-RU" sz="1600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3518" y="422251"/>
            <a:ext cx="150828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J:\ФГОС ОТЧЁТ\Новая папка (2)\P10508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816" y="1619597"/>
            <a:ext cx="230425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>
          <a:xfrm>
            <a:off x="1008063" y="306388"/>
            <a:ext cx="8567737" cy="1260475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 smtClean="0"/>
              <a:t>Социальное</a:t>
            </a:r>
            <a:r>
              <a:rPr lang="ru-RU" smtClean="0"/>
              <a:t> </a:t>
            </a:r>
          </a:p>
        </p:txBody>
      </p:sp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1152525" y="207963"/>
            <a:ext cx="2528888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FF0000"/>
                </a:solidFill>
              </a:rPr>
              <a:t>Направление 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4968303" y="1115542"/>
            <a:ext cx="5112321" cy="318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i="1" dirty="0">
                <a:solidFill>
                  <a:srgbClr val="000000"/>
                </a:solidFill>
              </a:rPr>
              <a:t> </a:t>
            </a:r>
            <a:endParaRPr lang="ru-RU" sz="2400" b="1" i="1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Курс«Азбука безопасности»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Курс«Я–гражданин России</a:t>
            </a:r>
            <a:r>
              <a:rPr lang="ru-RU" sz="2400" dirty="0">
                <a:solidFill>
                  <a:srgbClr val="000000"/>
                </a:solidFill>
              </a:rPr>
              <a:t>»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endParaRPr lang="ru-RU" sz="2400" dirty="0">
              <a:solidFill>
                <a:srgbClr val="000000"/>
              </a:solidFill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rgbClr val="000000"/>
              </a:solidFill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rgbClr val="000000"/>
              </a:solidFill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3518" y="422251"/>
            <a:ext cx="150828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3" descr="J:\ФГОС ОТЧЁТ\Новая папка (2)\IMG_0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824" y="1547589"/>
            <a:ext cx="405741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J:\ФГОС ОТЧЁТ\Новая папка (2)\ЮИД 2011\DSC026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8344" y="3779837"/>
            <a:ext cx="4200525" cy="278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Лёва\Desktop\DSC0283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808" y="4283893"/>
            <a:ext cx="20162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Лёва\Desktop\P100035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4048" y="3851845"/>
            <a:ext cx="257019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Лёва\Desktop\P100035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92040" y="5436021"/>
            <a:ext cx="266429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J:\1 б  мой\P10003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352" y="1763613"/>
            <a:ext cx="4124325" cy="244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50813"/>
            <a:ext cx="8567737" cy="1260475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100" b="1" dirty="0" smtClean="0"/>
              <a:t>Духовно-нравственное</a:t>
            </a:r>
          </a:p>
        </p:txBody>
      </p:sp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253966" y="207937"/>
            <a:ext cx="249872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FF0000"/>
                </a:solidFill>
              </a:rPr>
              <a:t>Направление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25405" y="1350946"/>
            <a:ext cx="5795028" cy="2498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>
                <a:solidFill>
                  <a:srgbClr val="000000"/>
                </a:solidFill>
              </a:rPr>
              <a:t> </a:t>
            </a:r>
          </a:p>
          <a:p>
            <a:pP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Курс «</a:t>
            </a:r>
            <a:r>
              <a:rPr lang="ru-RU" sz="2400" b="1" dirty="0" err="1">
                <a:solidFill>
                  <a:srgbClr val="000000"/>
                </a:solidFill>
              </a:rPr>
              <a:t>Доноведение</a:t>
            </a:r>
            <a:r>
              <a:rPr lang="ru-RU" sz="2400" b="1" dirty="0">
                <a:solidFill>
                  <a:srgbClr val="000000"/>
                </a:solidFill>
              </a:rPr>
              <a:t>»</a:t>
            </a:r>
          </a:p>
          <a:p>
            <a:pP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dirty="0" smtClean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0000"/>
                </a:solidFill>
              </a:rPr>
              <a:t>Курс«Азбука </a:t>
            </a:r>
            <a:r>
              <a:rPr lang="ru-RU" sz="2400" b="1" dirty="0">
                <a:solidFill>
                  <a:srgbClr val="000000"/>
                </a:solidFill>
              </a:rPr>
              <a:t>нравственности»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000000"/>
                </a:solidFill>
              </a:rPr>
              <a:t>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816" y="2771725"/>
            <a:ext cx="1252512" cy="17173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808" y="4571925"/>
            <a:ext cx="1087564" cy="1571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5976" y="2771725"/>
            <a:ext cx="1240257" cy="1792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87984" y="4715941"/>
            <a:ext cx="1031452" cy="1419242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</p:pic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83518" y="422251"/>
            <a:ext cx="150828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 descr="J:\ФГОС ОТЧЁТ\Новая папка (2)\P100027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16376" y="4499917"/>
            <a:ext cx="311186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Лёва\Desktop\DSC02829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84128" y="3203773"/>
            <a:ext cx="18722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993775" y="207963"/>
            <a:ext cx="2528298" cy="4952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FF0000"/>
                </a:solidFill>
              </a:rPr>
              <a:t>Направление 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0813"/>
            <a:ext cx="8567737" cy="1260475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 smtClean="0"/>
              <a:t>Общеинтеллектуальное</a:t>
            </a:r>
            <a:r>
              <a:rPr lang="ru-RU" dirty="0" smtClean="0"/>
              <a:t> 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39750" y="1619250"/>
            <a:ext cx="5213350" cy="42736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u="sng" dirty="0" smtClean="0">
                <a:solidFill>
                  <a:srgbClr val="000000"/>
                </a:solidFill>
              </a:rPr>
              <a:t>Научный  клуб </a:t>
            </a:r>
            <a:endParaRPr lang="ru-RU" sz="2800" b="1" i="1" u="sng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000000"/>
                </a:solidFill>
              </a:rPr>
              <a:t> </a:t>
            </a:r>
            <a:endParaRPr lang="ru-RU" sz="2400" dirty="0" smtClean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</a:rPr>
              <a:t>«</a:t>
            </a:r>
            <a:r>
              <a:rPr lang="ru-RU" sz="2400" dirty="0">
                <a:solidFill>
                  <a:srgbClr val="000000"/>
                </a:solidFill>
              </a:rPr>
              <a:t>Юным умникам и умницам</a:t>
            </a:r>
            <a:r>
              <a:rPr lang="ru-RU" sz="2400" dirty="0" smtClean="0">
                <a:solidFill>
                  <a:srgbClr val="000000"/>
                </a:solidFill>
              </a:rPr>
              <a:t>»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rgbClr val="000000"/>
              </a:solidFill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rgbClr val="000000"/>
              </a:solidFill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rgbClr val="000000"/>
              </a:solidFill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3518" y="422251"/>
            <a:ext cx="150828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7" descr="J:\ФГОС ОТЧЁТ\Новая папка (2)\P10002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2320" y="1547589"/>
            <a:ext cx="3643338" cy="262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J:\P10003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6496" y="4283893"/>
            <a:ext cx="2600325" cy="235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J:\P100035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832" y="2915741"/>
            <a:ext cx="2343150" cy="264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J:\P100035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0152" y="4283893"/>
            <a:ext cx="2714625" cy="231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280" y="279375"/>
            <a:ext cx="7429552" cy="83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 </a:t>
            </a:r>
            <a:r>
              <a:rPr lang="ru-RU" sz="2600" b="1" dirty="0" smtClean="0">
                <a:solidFill>
                  <a:schemeClr val="accent3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Новый государственный стандарт – развитие лучших традиций отечественного образования</a:t>
            </a:r>
            <a:endParaRPr lang="ru-RU" sz="2600" b="1" dirty="0">
              <a:solidFill>
                <a:schemeClr val="accent3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3518" y="422251"/>
            <a:ext cx="150828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Группа 12"/>
          <p:cNvGrpSpPr>
            <a:grpSpLocks/>
          </p:cNvGrpSpPr>
          <p:nvPr/>
        </p:nvGrpSpPr>
        <p:grpSpPr bwMode="auto">
          <a:xfrm>
            <a:off x="396842" y="1708135"/>
            <a:ext cx="9358377" cy="4714909"/>
            <a:chOff x="400293" y="1708122"/>
            <a:chExt cx="8902532" cy="4456589"/>
          </a:xfrm>
        </p:grpSpPr>
        <p:sp>
          <p:nvSpPr>
            <p:cNvPr id="5" name="Прямоугольник с двумя скругленными противолежащими углами 4"/>
            <p:cNvSpPr/>
            <p:nvPr/>
          </p:nvSpPr>
          <p:spPr>
            <a:xfrm>
              <a:off x="468251" y="1708122"/>
              <a:ext cx="8834574" cy="4456589"/>
            </a:xfrm>
            <a:prstGeom prst="round2DiagRect">
              <a:avLst/>
            </a:prstGeom>
            <a:solidFill>
              <a:srgbClr val="FFC00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400293" y="1910694"/>
              <a:ext cx="8902532" cy="4064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buFont typeface="Arial" pitchFamily="34" charset="0"/>
                <a:buChar char="•"/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Система взаимодействия общего и дополнительного образования.</a:t>
              </a:r>
            </a:p>
            <a:p>
              <a:pPr algn="just"/>
              <a:endPara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buFont typeface="Arial" pitchFamily="34" charset="0"/>
                <a:buChar char="•"/>
              </a:pPr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Деятельностная парадигма в обучении. От ЗУНов к компетентностному подходу в обучении, направленному на достижение новых образовательных результатов (личностных, предметных, надпредметных).</a:t>
              </a:r>
            </a:p>
            <a:p>
              <a:pPr algn="just"/>
              <a:endPara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buFont typeface="Arial" pitchFamily="34" charset="0"/>
                <a:buChar char="•"/>
              </a:pPr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Изменение стереотипа мышления учителя, отказ от репродуктивного обучения, от работы в системе заданных координат.</a:t>
              </a:r>
            </a:p>
            <a:p>
              <a:endParaRPr lang="ru-RU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ce696e9412443ecc57c32ed4796326ae4778a"/>
</p:tagLst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337</Words>
  <Application>Microsoft Office PowerPoint</Application>
  <PresentationFormat>Произвольный</PresentationFormat>
  <Paragraphs>68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1_Тема Office</vt:lpstr>
      <vt:lpstr>Слайд 1</vt:lpstr>
      <vt:lpstr> </vt:lpstr>
      <vt:lpstr>Слайд 3</vt:lpstr>
      <vt:lpstr> </vt:lpstr>
      <vt:lpstr>Социальное </vt:lpstr>
      <vt:lpstr>Духовно-нравственное</vt:lpstr>
      <vt:lpstr>Общеинтеллектуальное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Внеурочная деятельность</dc:title>
  <dc:creator>Плотникова О.В.</dc:creator>
  <cp:lastModifiedBy>Лёва</cp:lastModifiedBy>
  <cp:revision>66</cp:revision>
  <cp:lastPrinted>2009-11-19T17:07:47Z</cp:lastPrinted>
  <dcterms:created xsi:type="dcterms:W3CDTF">2009-10-17T16:22:52Z</dcterms:created>
  <dcterms:modified xsi:type="dcterms:W3CDTF">2012-05-05T20:38:43Z</dcterms:modified>
</cp:coreProperties>
</file>