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8" r:id="rId3"/>
    <p:sldId id="269" r:id="rId4"/>
    <p:sldId id="270" r:id="rId5"/>
    <p:sldId id="273" r:id="rId6"/>
    <p:sldId id="257" r:id="rId7"/>
    <p:sldId id="281" r:id="rId8"/>
    <p:sldId id="279" r:id="rId9"/>
    <p:sldId id="259" r:id="rId10"/>
    <p:sldId id="282" r:id="rId11"/>
    <p:sldId id="267" r:id="rId12"/>
    <p:sldId id="283" r:id="rId13"/>
    <p:sldId id="284" r:id="rId14"/>
    <p:sldId id="286" r:id="rId15"/>
    <p:sldId id="287" r:id="rId16"/>
    <p:sldId id="264" r:id="rId17"/>
    <p:sldId id="288" r:id="rId18"/>
    <p:sldId id="265" r:id="rId19"/>
    <p:sldId id="280" r:id="rId20"/>
    <p:sldId id="289" r:id="rId21"/>
    <p:sldId id="29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6699"/>
    <a:srgbClr val="0000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6867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3686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6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88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3688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8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8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8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8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8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8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8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9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9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9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9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9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9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9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9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9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9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0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0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0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0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0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0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0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0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0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0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1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1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1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1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1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1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1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1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1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1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2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2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2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2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2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2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2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2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2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2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3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3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3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3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3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3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3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3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3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3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4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4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4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4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4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4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4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4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4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4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5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5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5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5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5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5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5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5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5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5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6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6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6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6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6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6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6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6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6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6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7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7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7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7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7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7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7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7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7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7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8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8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8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8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8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8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8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8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8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8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9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9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9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9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9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9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9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9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9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9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00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00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00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1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1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01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01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1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1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1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701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701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7019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020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021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550F6138-3682-4EB9-9614-367ED73870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8F5C1-6D16-4B0D-A895-93FCFD5135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7ECB4-7284-424F-8553-17D4522940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05E47-178B-48A5-879F-216FDB870D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35401-F8D4-4032-9F4A-28247248F5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08B52-4D81-465A-8D1D-74CD8E1F51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8BC8F-14A0-4686-8462-FBEE1610E1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738A4-3CF1-4CFD-AC69-5015F6C124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F5CB3-FFB6-4A87-8E61-0215EDD674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EB201-0824-43A1-90EE-A86E1D3B3D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35E1E-36B6-4A28-A4AF-212FDBCA9A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584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3584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4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4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4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4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4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5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5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5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5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5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5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5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85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3585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5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6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6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6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6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6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6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6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6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6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6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7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7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7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7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7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7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7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7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7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7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8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8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8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8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8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8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8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8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8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8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9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9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9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9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9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9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9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9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9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9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0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0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0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0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0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0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0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0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0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0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1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1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1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1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1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1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1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1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1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1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2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4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4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4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4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4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4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4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4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4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4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5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5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5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5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5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5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5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5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5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5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6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6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6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6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6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6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6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6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6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6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7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7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7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7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7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7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7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7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7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7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8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8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9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9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9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599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99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599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599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EA636E1F-68B8-4807-9F37-DB19F30BD39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599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pro-turi.ru/upload/blog/36b/36b47fe3b09f2055aff89bef0c704498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fashionkoiot.ucoz.ru/_fr/0/4054888.jpg" TargetMode="External"/><Relationship Id="rId3" Type="http://schemas.openxmlformats.org/officeDocument/2006/relationships/hyperlink" Target="http://eng.cosmonsk.ru/uploads/greece_map_big.gif" TargetMode="External"/><Relationship Id="rId7" Type="http://schemas.openxmlformats.org/officeDocument/2006/relationships/hyperlink" Target="http://golec-yaroslava.narod.ru/lection/chudo2.html" TargetMode="External"/><Relationship Id="rId12" Type="http://schemas.openxmlformats.org/officeDocument/2006/relationships/hyperlink" Target="http://www.i-u.ru/biblio/archive/janson_ist/03.aspx" TargetMode="External"/><Relationship Id="rId2" Type="http://schemas.openxmlformats.org/officeDocument/2006/relationships/hyperlink" Target="http://www.epochtimes.com.ua/ru/articles/view/13/5826/1/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alar.ru/upload/jpg/1109/800pxgreece_mount_olympus_1.htm" TargetMode="External"/><Relationship Id="rId11" Type="http://schemas.openxmlformats.org/officeDocument/2006/relationships/hyperlink" Target="http://www.fiji.com.ua/photo/8f2c84fe399527.jpg" TargetMode="External"/><Relationship Id="rId5" Type="http://schemas.openxmlformats.org/officeDocument/2006/relationships/hyperlink" Target="http://www.karlson-tourism.ru/main/greece/hotels/athens_info" TargetMode="External"/><Relationship Id="rId10" Type="http://schemas.openxmlformats.org/officeDocument/2006/relationships/hyperlink" Target="http://4.bp.blogspot.com/_XoGAzQRWL-Q/SqaMobFyYjI/AAAAAAAAAbM/-LDJ1YFcqAM/s1600-h/2.jpg" TargetMode="External"/><Relationship Id="rId4" Type="http://schemas.openxmlformats.org/officeDocument/2006/relationships/hyperlink" Target="http://turi100.net/interesting?interesting_id=1513" TargetMode="External"/><Relationship Id="rId9" Type="http://schemas.openxmlformats.org/officeDocument/2006/relationships/hyperlink" Target="http://unity19.narod.ru/images/Ermitage/Gerakl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1.bp.blogspot.com/_fvMmtgX9Xf0/SkRxTMWifgI/AAAAAAAAFfY/M3I4ajpfx1w/s400/Apollo+Belvedere+(detalhe).jpg" TargetMode="External"/><Relationship Id="rId3" Type="http://schemas.openxmlformats.org/officeDocument/2006/relationships/hyperlink" Target="http://forum.rubcovsk.ru/showthread.php?s=909b8055fe8280fbd5326a2a2b0f8752&amp;t=1651&amp;goto=nextnewest" TargetMode="External"/><Relationship Id="rId7" Type="http://schemas.openxmlformats.org/officeDocument/2006/relationships/hyperlink" Target="http://www.echo.msk.ru/att/element-680087-misc-5.jpg" TargetMode="External"/><Relationship Id="rId2" Type="http://schemas.openxmlformats.org/officeDocument/2006/relationships/hyperlink" Target="http://www.liveinternet.ru/photo/airinora_ribbon/post1357522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reamworlds.ru/uploads/posts/2009-06/thumbs/1246271578_e591cdbea9ect.jpg" TargetMode="External"/><Relationship Id="rId11" Type="http://schemas.openxmlformats.org/officeDocument/2006/relationships/hyperlink" Target="http://ny.1000turov.ru/imgs/sv_photo/27/r_p_5cf4620501f11c01726b1b6e16a59291.jpg" TargetMode="External"/><Relationship Id="rId5" Type="http://schemas.openxmlformats.org/officeDocument/2006/relationships/hyperlink" Target="http://www.spbfotos.ru/img262.search.htm" TargetMode="External"/><Relationship Id="rId10" Type="http://schemas.openxmlformats.org/officeDocument/2006/relationships/hyperlink" Target="http://turizm.ngs22.ru/data/pages/Olimpia__Hram_Zevsa.jpg" TargetMode="External"/><Relationship Id="rId4" Type="http://schemas.openxmlformats.org/officeDocument/2006/relationships/hyperlink" Target="http://www.hellados.ru/pic.php?id=887" TargetMode="External"/><Relationship Id="rId9" Type="http://schemas.openxmlformats.org/officeDocument/2006/relationships/hyperlink" Target="http://diosesdelolimpo.files.wordpress.com/2009/06/templo-zeus7.jpg?w=459&amp;h=29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-turi.ru/upload/blog/36b/36b47fe3b09f2055aff89bef0c704498.jpg" TargetMode="External"/><Relationship Id="rId2" Type="http://schemas.openxmlformats.org/officeDocument/2006/relationships/hyperlink" Target="http://ns.sitecity.ru/users/p/pravda/storage/album_2506151732_4761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zslovo.org/content/images/stories/torop/istoriya_nikopolya/skify-i-greky15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antravel.ru/images/greece_map1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feon.ru/upload/uf/af6/7240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photo_comment.php?action=next&amp;photoid=13575225&amp;albumid=161943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dlm1.meta.ua/pic/0/8/108/v7n6c2STj_.jpg" TargetMode="External"/><Relationship Id="rId7" Type="http://schemas.openxmlformats.org/officeDocument/2006/relationships/hyperlink" Target="http://mir-nebes.ru/_pu/1/91067355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hyperlink" Target="http://www.olympic-history.ru/images/stories/arhitektura_i_skulptura/Hram%20Zevsa%20Olimpii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1000turov.ru/imgs/sv_photo/27/r_p_5cf4620501f11c01726b1b6e16a59291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s56.radikal.ru/i153/0808/a7/a1954c497f18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lipBoar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38100">
            <a:solidFill>
              <a:srgbClr val="33CCCC"/>
            </a:solidFill>
            <a:miter lim="800000"/>
            <a:headEnd/>
            <a:tailEnd/>
          </a:ln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684213" y="2781300"/>
            <a:ext cx="7848600" cy="331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Архитектура</a:t>
            </a:r>
          </a:p>
          <a:p>
            <a:pPr algn="ctr"/>
            <a:endParaRPr lang="ru-RU" sz="3600" b="1" kern="10">
              <a:ln w="9525">
                <a:solidFill>
                  <a:srgbClr val="33CCCC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ru-RU" sz="3600" b="1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Древней Греции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187450" y="333375"/>
            <a:ext cx="75612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</a:rPr>
              <a:t>Презентацию подготовила </a:t>
            </a:r>
            <a:r>
              <a:rPr lang="ru-RU" sz="2000" b="1" dirty="0" smtClean="0">
                <a:solidFill>
                  <a:srgbClr val="000000"/>
                </a:solidFill>
              </a:rPr>
              <a:t>Суслова Надежда Васильевна</a:t>
            </a:r>
            <a:endParaRPr lang="ru-RU" sz="20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</a:rPr>
              <a:t>учитель ИЗО </a:t>
            </a:r>
            <a:r>
              <a:rPr lang="ru-RU" sz="2000" b="1" dirty="0" smtClean="0">
                <a:solidFill>
                  <a:srgbClr val="000000"/>
                </a:solidFill>
              </a:rPr>
              <a:t>«МОУ» - </a:t>
            </a:r>
            <a:r>
              <a:rPr lang="ru-RU" sz="2000" b="1" dirty="0" err="1" smtClean="0">
                <a:solidFill>
                  <a:srgbClr val="000000"/>
                </a:solidFill>
              </a:rPr>
              <a:t>Визимьярской</a:t>
            </a:r>
            <a:r>
              <a:rPr lang="ru-RU" sz="2000" b="1" dirty="0" smtClean="0">
                <a:solidFill>
                  <a:srgbClr val="000000"/>
                </a:solidFill>
              </a:rPr>
              <a:t> СОШ п. </a:t>
            </a:r>
            <a:r>
              <a:rPr lang="ru-RU" sz="2000" b="1" dirty="0" err="1" smtClean="0">
                <a:solidFill>
                  <a:srgbClr val="000000"/>
                </a:solidFill>
              </a:rPr>
              <a:t>Визимьяры</a:t>
            </a:r>
            <a:r>
              <a:rPr lang="ru-RU" sz="2000" b="1" dirty="0" smtClean="0">
                <a:solidFill>
                  <a:srgbClr val="000000"/>
                </a:solidFill>
              </a:rPr>
              <a:t>, </a:t>
            </a:r>
            <a:r>
              <a:rPr lang="ru-RU" sz="2000" b="1" dirty="0" err="1" smtClean="0">
                <a:solidFill>
                  <a:srgbClr val="000000"/>
                </a:solidFill>
              </a:rPr>
              <a:t>Килемарскокий</a:t>
            </a:r>
            <a:r>
              <a:rPr lang="ru-RU" sz="2000" b="1" dirty="0" smtClean="0">
                <a:solidFill>
                  <a:srgbClr val="000000"/>
                </a:solidFill>
              </a:rPr>
              <a:t> район.</a:t>
            </a:r>
            <a:endParaRPr lang="ru-RU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755650" y="5516563"/>
            <a:ext cx="74882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Древнегреческий храм</a:t>
            </a:r>
            <a:r>
              <a:rPr lang="ru-RU" sz="2000" b="1"/>
              <a:t> – это четырехугольное здание на высоком постаменте, окруженное колоннами</a:t>
            </a:r>
            <a:r>
              <a:rPr lang="en-US" sz="2000" b="1"/>
              <a:t> (</a:t>
            </a:r>
            <a:r>
              <a:rPr lang="ru-RU" sz="2000" b="1">
                <a:solidFill>
                  <a:srgbClr val="FF0000"/>
                </a:solidFill>
              </a:rPr>
              <a:t>периптер</a:t>
            </a:r>
            <a:r>
              <a:rPr lang="ru-RU" sz="2000" b="1"/>
              <a:t>).</a:t>
            </a:r>
            <a:r>
              <a:rPr lang="ru-RU"/>
              <a:t> </a:t>
            </a:r>
          </a:p>
        </p:txBody>
      </p:sp>
      <p:pic>
        <p:nvPicPr>
          <p:cNvPr id="40967" name="Picture 7" descr="album_2506151732_47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04813"/>
            <a:ext cx="6911975" cy="4918075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7920038" cy="462915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39750" y="5516563"/>
            <a:ext cx="7920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Порядок расположения и соотношения частей храма называется «</a:t>
            </a:r>
            <a:r>
              <a:rPr lang="ru-RU" sz="2000" b="1">
                <a:solidFill>
                  <a:srgbClr val="FF0000"/>
                </a:solidFill>
                <a:latin typeface="Arial" charset="0"/>
              </a:rPr>
              <a:t>ордер</a:t>
            </a:r>
            <a:r>
              <a:rPr lang="ru-RU" sz="2000" b="1">
                <a:latin typeface="Arial" charset="0"/>
              </a:rPr>
              <a:t>», что в переводе означает «</a:t>
            </a:r>
            <a:r>
              <a:rPr lang="ru-RU" sz="2000" b="1">
                <a:solidFill>
                  <a:srgbClr val="FF0000"/>
                </a:solidFill>
                <a:latin typeface="Arial" charset="0"/>
              </a:rPr>
              <a:t>порядок</a:t>
            </a:r>
            <a:r>
              <a:rPr lang="ru-RU" sz="2000" b="1">
                <a:latin typeface="Arial" charset="0"/>
              </a:rPr>
              <a:t>».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endParaRPr lang="ru-RU" sz="44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2" name="Group 142"/>
          <p:cNvGrpSpPr>
            <a:grpSpLocks/>
          </p:cNvGrpSpPr>
          <p:nvPr/>
        </p:nvGrpSpPr>
        <p:grpSpPr bwMode="auto">
          <a:xfrm>
            <a:off x="179388" y="1412875"/>
            <a:ext cx="8785225" cy="4394200"/>
            <a:chOff x="113" y="890"/>
            <a:chExt cx="5534" cy="2768"/>
          </a:xfrm>
        </p:grpSpPr>
        <p:sp>
          <p:nvSpPr>
            <p:cNvPr id="41990" name="AutoShape 5"/>
            <p:cNvSpPr>
              <a:spLocks noChangeAspect="1" noChangeArrowheads="1"/>
            </p:cNvSpPr>
            <p:nvPr/>
          </p:nvSpPr>
          <p:spPr bwMode="auto">
            <a:xfrm>
              <a:off x="657" y="890"/>
              <a:ext cx="4990" cy="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991" name="AutoShape 6"/>
            <p:cNvSpPr>
              <a:spLocks noChangeArrowheads="1"/>
            </p:cNvSpPr>
            <p:nvPr/>
          </p:nvSpPr>
          <p:spPr bwMode="auto">
            <a:xfrm>
              <a:off x="1519" y="1071"/>
              <a:ext cx="2312" cy="549"/>
            </a:xfrm>
            <a:prstGeom prst="triangle">
              <a:avLst>
                <a:gd name="adj" fmla="val 500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992" name="AutoShape 7"/>
            <p:cNvSpPr>
              <a:spLocks noChangeArrowheads="1"/>
            </p:cNvSpPr>
            <p:nvPr/>
          </p:nvSpPr>
          <p:spPr bwMode="auto">
            <a:xfrm>
              <a:off x="1701" y="1162"/>
              <a:ext cx="1864" cy="427"/>
            </a:xfrm>
            <a:prstGeom prst="triangle">
              <a:avLst>
                <a:gd name="adj" fmla="val 50000"/>
              </a:avLst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993" name="Rectangle 8"/>
            <p:cNvSpPr>
              <a:spLocks noChangeArrowheads="1"/>
            </p:cNvSpPr>
            <p:nvPr/>
          </p:nvSpPr>
          <p:spPr bwMode="auto">
            <a:xfrm>
              <a:off x="1665" y="1610"/>
              <a:ext cx="2013" cy="6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994" name="Rectangle 9"/>
            <p:cNvSpPr>
              <a:spLocks noChangeArrowheads="1"/>
            </p:cNvSpPr>
            <p:nvPr/>
          </p:nvSpPr>
          <p:spPr bwMode="auto">
            <a:xfrm>
              <a:off x="1881" y="1682"/>
              <a:ext cx="1566" cy="18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995" name="Line 10"/>
            <p:cNvSpPr>
              <a:spLocks noChangeShapeType="1"/>
            </p:cNvSpPr>
            <p:nvPr/>
          </p:nvSpPr>
          <p:spPr bwMode="auto">
            <a:xfrm>
              <a:off x="1953" y="1682"/>
              <a:ext cx="1" cy="1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6" name="Line 11"/>
            <p:cNvSpPr>
              <a:spLocks noChangeShapeType="1"/>
            </p:cNvSpPr>
            <p:nvPr/>
          </p:nvSpPr>
          <p:spPr bwMode="auto">
            <a:xfrm>
              <a:off x="2025" y="1682"/>
              <a:ext cx="1" cy="1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7" name="Line 12"/>
            <p:cNvSpPr>
              <a:spLocks noChangeShapeType="1"/>
            </p:cNvSpPr>
            <p:nvPr/>
          </p:nvSpPr>
          <p:spPr bwMode="auto">
            <a:xfrm>
              <a:off x="2097" y="1682"/>
              <a:ext cx="1" cy="1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8" name="Line 13"/>
            <p:cNvSpPr>
              <a:spLocks noChangeShapeType="1"/>
            </p:cNvSpPr>
            <p:nvPr/>
          </p:nvSpPr>
          <p:spPr bwMode="auto">
            <a:xfrm>
              <a:off x="2601" y="1682"/>
              <a:ext cx="1" cy="1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9" name="Line 14"/>
            <p:cNvSpPr>
              <a:spLocks noChangeShapeType="1"/>
            </p:cNvSpPr>
            <p:nvPr/>
          </p:nvSpPr>
          <p:spPr bwMode="auto">
            <a:xfrm>
              <a:off x="2673" y="1682"/>
              <a:ext cx="1" cy="1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0" name="Line 15"/>
            <p:cNvSpPr>
              <a:spLocks noChangeShapeType="1"/>
            </p:cNvSpPr>
            <p:nvPr/>
          </p:nvSpPr>
          <p:spPr bwMode="auto">
            <a:xfrm>
              <a:off x="2745" y="1682"/>
              <a:ext cx="1" cy="1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1" name="Line 16"/>
            <p:cNvSpPr>
              <a:spLocks noChangeShapeType="1"/>
            </p:cNvSpPr>
            <p:nvPr/>
          </p:nvSpPr>
          <p:spPr bwMode="auto">
            <a:xfrm>
              <a:off x="3321" y="1682"/>
              <a:ext cx="1" cy="1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2" name="Line 17"/>
            <p:cNvSpPr>
              <a:spLocks noChangeShapeType="1"/>
            </p:cNvSpPr>
            <p:nvPr/>
          </p:nvSpPr>
          <p:spPr bwMode="auto">
            <a:xfrm>
              <a:off x="3249" y="1682"/>
              <a:ext cx="1" cy="1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3" name="Line 18"/>
            <p:cNvSpPr>
              <a:spLocks noChangeShapeType="1"/>
            </p:cNvSpPr>
            <p:nvPr/>
          </p:nvSpPr>
          <p:spPr bwMode="auto">
            <a:xfrm>
              <a:off x="3177" y="1682"/>
              <a:ext cx="1" cy="1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4" name="Rectangle 19"/>
            <p:cNvSpPr>
              <a:spLocks noChangeArrowheads="1"/>
            </p:cNvSpPr>
            <p:nvPr/>
          </p:nvSpPr>
          <p:spPr bwMode="auto">
            <a:xfrm>
              <a:off x="1881" y="1888"/>
              <a:ext cx="1566" cy="7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2005" name="Rectangle 20"/>
            <p:cNvSpPr>
              <a:spLocks noChangeArrowheads="1"/>
            </p:cNvSpPr>
            <p:nvPr/>
          </p:nvSpPr>
          <p:spPr bwMode="auto">
            <a:xfrm>
              <a:off x="1881" y="1970"/>
              <a:ext cx="1566" cy="12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2006" name="Rectangle 21"/>
            <p:cNvSpPr>
              <a:spLocks noChangeArrowheads="1"/>
            </p:cNvSpPr>
            <p:nvPr/>
          </p:nvSpPr>
          <p:spPr bwMode="auto">
            <a:xfrm>
              <a:off x="1881" y="2114"/>
              <a:ext cx="373" cy="6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2007" name="AutoShape 22"/>
            <p:cNvSpPr>
              <a:spLocks noChangeArrowheads="1"/>
            </p:cNvSpPr>
            <p:nvPr/>
          </p:nvSpPr>
          <p:spPr bwMode="auto">
            <a:xfrm>
              <a:off x="1881" y="2186"/>
              <a:ext cx="373" cy="61"/>
            </a:xfrm>
            <a:custGeom>
              <a:avLst/>
              <a:gdLst>
                <a:gd name="T0" fmla="*/ 326 w 21600"/>
                <a:gd name="T1" fmla="*/ 30 h 21600"/>
                <a:gd name="T2" fmla="*/ 187 w 21600"/>
                <a:gd name="T3" fmla="*/ 61 h 21600"/>
                <a:gd name="T4" fmla="*/ 47 w 21600"/>
                <a:gd name="T5" fmla="*/ 30 h 21600"/>
                <a:gd name="T6" fmla="*/ 18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7 w 21600"/>
                <a:gd name="T13" fmla="*/ 4603 h 21600"/>
                <a:gd name="T14" fmla="*/ 17083 w 21600"/>
                <a:gd name="T15" fmla="*/ 1699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2008" name="AutoShape 23"/>
            <p:cNvSpPr>
              <a:spLocks noChangeArrowheads="1"/>
            </p:cNvSpPr>
            <p:nvPr/>
          </p:nvSpPr>
          <p:spPr bwMode="auto">
            <a:xfrm rot="10800000">
              <a:off x="1881" y="2258"/>
              <a:ext cx="373" cy="1037"/>
            </a:xfrm>
            <a:custGeom>
              <a:avLst/>
              <a:gdLst>
                <a:gd name="T0" fmla="*/ 326 w 21600"/>
                <a:gd name="T1" fmla="*/ 519 h 21600"/>
                <a:gd name="T2" fmla="*/ 187 w 21600"/>
                <a:gd name="T3" fmla="*/ 1037 h 21600"/>
                <a:gd name="T4" fmla="*/ 47 w 21600"/>
                <a:gd name="T5" fmla="*/ 519 h 21600"/>
                <a:gd name="T6" fmla="*/ 18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7 w 21600"/>
                <a:gd name="T13" fmla="*/ 4499 h 21600"/>
                <a:gd name="T14" fmla="*/ 17083 w 21600"/>
                <a:gd name="T15" fmla="*/ 1710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2009" name="AutoShape 24"/>
            <p:cNvSpPr>
              <a:spLocks noChangeArrowheads="1"/>
            </p:cNvSpPr>
            <p:nvPr/>
          </p:nvSpPr>
          <p:spPr bwMode="auto">
            <a:xfrm rot="10800000">
              <a:off x="2457" y="2258"/>
              <a:ext cx="373" cy="1037"/>
            </a:xfrm>
            <a:custGeom>
              <a:avLst/>
              <a:gdLst>
                <a:gd name="T0" fmla="*/ 326 w 21600"/>
                <a:gd name="T1" fmla="*/ 519 h 21600"/>
                <a:gd name="T2" fmla="*/ 187 w 21600"/>
                <a:gd name="T3" fmla="*/ 1037 h 21600"/>
                <a:gd name="T4" fmla="*/ 47 w 21600"/>
                <a:gd name="T5" fmla="*/ 519 h 21600"/>
                <a:gd name="T6" fmla="*/ 18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7 w 21600"/>
                <a:gd name="T13" fmla="*/ 4499 h 21600"/>
                <a:gd name="T14" fmla="*/ 17083 w 21600"/>
                <a:gd name="T15" fmla="*/ 1710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2010" name="Rectangle 25"/>
            <p:cNvSpPr>
              <a:spLocks noChangeArrowheads="1"/>
            </p:cNvSpPr>
            <p:nvPr/>
          </p:nvSpPr>
          <p:spPr bwMode="auto">
            <a:xfrm>
              <a:off x="2457" y="2114"/>
              <a:ext cx="373" cy="6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2011" name="AutoShape 26"/>
            <p:cNvSpPr>
              <a:spLocks noChangeArrowheads="1"/>
            </p:cNvSpPr>
            <p:nvPr/>
          </p:nvSpPr>
          <p:spPr bwMode="auto">
            <a:xfrm>
              <a:off x="2457" y="2186"/>
              <a:ext cx="373" cy="61"/>
            </a:xfrm>
            <a:custGeom>
              <a:avLst/>
              <a:gdLst>
                <a:gd name="T0" fmla="*/ 326 w 21600"/>
                <a:gd name="T1" fmla="*/ 30 h 21600"/>
                <a:gd name="T2" fmla="*/ 187 w 21600"/>
                <a:gd name="T3" fmla="*/ 61 h 21600"/>
                <a:gd name="T4" fmla="*/ 47 w 21600"/>
                <a:gd name="T5" fmla="*/ 30 h 21600"/>
                <a:gd name="T6" fmla="*/ 18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7 w 21600"/>
                <a:gd name="T13" fmla="*/ 4603 h 21600"/>
                <a:gd name="T14" fmla="*/ 17083 w 21600"/>
                <a:gd name="T15" fmla="*/ 1699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2012" name="AutoShape 27"/>
            <p:cNvSpPr>
              <a:spLocks noChangeArrowheads="1"/>
            </p:cNvSpPr>
            <p:nvPr/>
          </p:nvSpPr>
          <p:spPr bwMode="auto">
            <a:xfrm>
              <a:off x="3033" y="2186"/>
              <a:ext cx="373" cy="61"/>
            </a:xfrm>
            <a:custGeom>
              <a:avLst/>
              <a:gdLst>
                <a:gd name="T0" fmla="*/ 326 w 21600"/>
                <a:gd name="T1" fmla="*/ 30 h 21600"/>
                <a:gd name="T2" fmla="*/ 187 w 21600"/>
                <a:gd name="T3" fmla="*/ 61 h 21600"/>
                <a:gd name="T4" fmla="*/ 47 w 21600"/>
                <a:gd name="T5" fmla="*/ 30 h 21600"/>
                <a:gd name="T6" fmla="*/ 18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7 w 21600"/>
                <a:gd name="T13" fmla="*/ 4603 h 21600"/>
                <a:gd name="T14" fmla="*/ 17083 w 21600"/>
                <a:gd name="T15" fmla="*/ 1699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2013" name="Rectangle 28"/>
            <p:cNvSpPr>
              <a:spLocks noChangeArrowheads="1"/>
            </p:cNvSpPr>
            <p:nvPr/>
          </p:nvSpPr>
          <p:spPr bwMode="auto">
            <a:xfrm>
              <a:off x="3033" y="2114"/>
              <a:ext cx="373" cy="6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2014" name="AutoShape 29"/>
            <p:cNvSpPr>
              <a:spLocks noChangeArrowheads="1"/>
            </p:cNvSpPr>
            <p:nvPr/>
          </p:nvSpPr>
          <p:spPr bwMode="auto">
            <a:xfrm rot="10800000">
              <a:off x="3033" y="2258"/>
              <a:ext cx="373" cy="1037"/>
            </a:xfrm>
            <a:custGeom>
              <a:avLst/>
              <a:gdLst>
                <a:gd name="T0" fmla="*/ 326 w 21600"/>
                <a:gd name="T1" fmla="*/ 519 h 21600"/>
                <a:gd name="T2" fmla="*/ 187 w 21600"/>
                <a:gd name="T3" fmla="*/ 1037 h 21600"/>
                <a:gd name="T4" fmla="*/ 47 w 21600"/>
                <a:gd name="T5" fmla="*/ 519 h 21600"/>
                <a:gd name="T6" fmla="*/ 18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7 w 21600"/>
                <a:gd name="T13" fmla="*/ 4499 h 21600"/>
                <a:gd name="T14" fmla="*/ 17083 w 21600"/>
                <a:gd name="T15" fmla="*/ 1710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2015" name="Line 30"/>
            <p:cNvSpPr>
              <a:spLocks noChangeShapeType="1"/>
            </p:cNvSpPr>
            <p:nvPr/>
          </p:nvSpPr>
          <p:spPr bwMode="auto">
            <a:xfrm flipH="1">
              <a:off x="1953" y="2258"/>
              <a:ext cx="75" cy="10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16" name="Line 31"/>
            <p:cNvSpPr>
              <a:spLocks noChangeShapeType="1"/>
            </p:cNvSpPr>
            <p:nvPr/>
          </p:nvSpPr>
          <p:spPr bwMode="auto">
            <a:xfrm>
              <a:off x="2097" y="2258"/>
              <a:ext cx="75" cy="10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17" name="Line 32"/>
            <p:cNvSpPr>
              <a:spLocks noChangeShapeType="1"/>
            </p:cNvSpPr>
            <p:nvPr/>
          </p:nvSpPr>
          <p:spPr bwMode="auto">
            <a:xfrm>
              <a:off x="2097" y="225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18" name="Line 33"/>
            <p:cNvSpPr>
              <a:spLocks noChangeShapeType="1"/>
            </p:cNvSpPr>
            <p:nvPr/>
          </p:nvSpPr>
          <p:spPr bwMode="auto">
            <a:xfrm>
              <a:off x="2025" y="2258"/>
              <a:ext cx="7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19" name="Line 34"/>
            <p:cNvSpPr>
              <a:spLocks noChangeShapeType="1"/>
            </p:cNvSpPr>
            <p:nvPr/>
          </p:nvSpPr>
          <p:spPr bwMode="auto">
            <a:xfrm flipH="1">
              <a:off x="2529" y="2258"/>
              <a:ext cx="75" cy="10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20" name="Line 35"/>
            <p:cNvSpPr>
              <a:spLocks noChangeShapeType="1"/>
            </p:cNvSpPr>
            <p:nvPr/>
          </p:nvSpPr>
          <p:spPr bwMode="auto">
            <a:xfrm>
              <a:off x="2673" y="2258"/>
              <a:ext cx="75" cy="10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21" name="Line 36"/>
            <p:cNvSpPr>
              <a:spLocks noChangeShapeType="1"/>
            </p:cNvSpPr>
            <p:nvPr/>
          </p:nvSpPr>
          <p:spPr bwMode="auto">
            <a:xfrm>
              <a:off x="3249" y="2258"/>
              <a:ext cx="75" cy="10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22" name="Line 37"/>
            <p:cNvSpPr>
              <a:spLocks noChangeShapeType="1"/>
            </p:cNvSpPr>
            <p:nvPr/>
          </p:nvSpPr>
          <p:spPr bwMode="auto">
            <a:xfrm flipH="1">
              <a:off x="3105" y="2258"/>
              <a:ext cx="75" cy="10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23" name="Rectangle 38"/>
            <p:cNvSpPr>
              <a:spLocks noChangeArrowheads="1"/>
            </p:cNvSpPr>
            <p:nvPr/>
          </p:nvSpPr>
          <p:spPr bwMode="auto">
            <a:xfrm>
              <a:off x="1882" y="3294"/>
              <a:ext cx="1566" cy="6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2024" name="Rectangle 39"/>
            <p:cNvSpPr>
              <a:spLocks noChangeArrowheads="1"/>
            </p:cNvSpPr>
            <p:nvPr/>
          </p:nvSpPr>
          <p:spPr bwMode="auto">
            <a:xfrm>
              <a:off x="1837" y="3385"/>
              <a:ext cx="1715" cy="12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2025" name="Rectangle 40"/>
            <p:cNvSpPr>
              <a:spLocks noChangeArrowheads="1"/>
            </p:cNvSpPr>
            <p:nvPr/>
          </p:nvSpPr>
          <p:spPr bwMode="auto">
            <a:xfrm>
              <a:off x="1746" y="3521"/>
              <a:ext cx="1864" cy="12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2026" name="Line 41"/>
            <p:cNvSpPr>
              <a:spLocks noChangeShapeType="1"/>
            </p:cNvSpPr>
            <p:nvPr/>
          </p:nvSpPr>
          <p:spPr bwMode="auto">
            <a:xfrm>
              <a:off x="1565" y="3294"/>
              <a:ext cx="246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27" name="Line 42"/>
            <p:cNvSpPr>
              <a:spLocks noChangeShapeType="1"/>
            </p:cNvSpPr>
            <p:nvPr/>
          </p:nvSpPr>
          <p:spPr bwMode="auto">
            <a:xfrm>
              <a:off x="1655" y="3657"/>
              <a:ext cx="19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28" name="AutoShape 43"/>
            <p:cNvSpPr>
              <a:spLocks/>
            </p:cNvSpPr>
            <p:nvPr/>
          </p:nvSpPr>
          <p:spPr bwMode="auto">
            <a:xfrm>
              <a:off x="1593" y="2258"/>
              <a:ext cx="149" cy="1037"/>
            </a:xfrm>
            <a:prstGeom prst="leftBrace">
              <a:avLst>
                <a:gd name="adj1" fmla="val 57998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2029" name="Line 44"/>
            <p:cNvSpPr>
              <a:spLocks noChangeShapeType="1"/>
            </p:cNvSpPr>
            <p:nvPr/>
          </p:nvSpPr>
          <p:spPr bwMode="auto">
            <a:xfrm flipH="1">
              <a:off x="1521" y="2258"/>
              <a:ext cx="5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30" name="Line 45"/>
            <p:cNvSpPr>
              <a:spLocks noChangeShapeType="1"/>
            </p:cNvSpPr>
            <p:nvPr/>
          </p:nvSpPr>
          <p:spPr bwMode="auto">
            <a:xfrm flipH="1">
              <a:off x="1521" y="2109"/>
              <a:ext cx="43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31" name="AutoShape 46"/>
            <p:cNvSpPr>
              <a:spLocks/>
            </p:cNvSpPr>
            <p:nvPr/>
          </p:nvSpPr>
          <p:spPr bwMode="auto">
            <a:xfrm>
              <a:off x="1665" y="2114"/>
              <a:ext cx="75" cy="122"/>
            </a:xfrm>
            <a:prstGeom prst="leftBrace">
              <a:avLst>
                <a:gd name="adj1" fmla="val 1355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2032" name="Line 47"/>
            <p:cNvSpPr>
              <a:spLocks noChangeShapeType="1"/>
            </p:cNvSpPr>
            <p:nvPr/>
          </p:nvSpPr>
          <p:spPr bwMode="auto">
            <a:xfrm flipH="1">
              <a:off x="1521" y="1898"/>
              <a:ext cx="37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33" name="AutoShape 48"/>
            <p:cNvSpPr>
              <a:spLocks/>
            </p:cNvSpPr>
            <p:nvPr/>
          </p:nvSpPr>
          <p:spPr bwMode="auto">
            <a:xfrm>
              <a:off x="1665" y="1898"/>
              <a:ext cx="75" cy="183"/>
            </a:xfrm>
            <a:prstGeom prst="leftBrace">
              <a:avLst>
                <a:gd name="adj1" fmla="val 203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2034" name="Line 49"/>
            <p:cNvSpPr>
              <a:spLocks noChangeShapeType="1"/>
            </p:cNvSpPr>
            <p:nvPr/>
          </p:nvSpPr>
          <p:spPr bwMode="auto">
            <a:xfrm flipH="1">
              <a:off x="1089" y="1682"/>
              <a:ext cx="89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35" name="AutoShape 50"/>
            <p:cNvSpPr>
              <a:spLocks/>
            </p:cNvSpPr>
            <p:nvPr/>
          </p:nvSpPr>
          <p:spPr bwMode="auto">
            <a:xfrm>
              <a:off x="1665" y="1682"/>
              <a:ext cx="75" cy="183"/>
            </a:xfrm>
            <a:prstGeom prst="leftBrace">
              <a:avLst>
                <a:gd name="adj1" fmla="val 203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2036" name="Line 51"/>
            <p:cNvSpPr>
              <a:spLocks noChangeShapeType="1"/>
            </p:cNvSpPr>
            <p:nvPr/>
          </p:nvSpPr>
          <p:spPr bwMode="auto">
            <a:xfrm>
              <a:off x="3393" y="2114"/>
              <a:ext cx="5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37" name="Line 52"/>
            <p:cNvSpPr>
              <a:spLocks noChangeShapeType="1"/>
            </p:cNvSpPr>
            <p:nvPr/>
          </p:nvSpPr>
          <p:spPr bwMode="auto">
            <a:xfrm flipH="1">
              <a:off x="1089" y="1538"/>
              <a:ext cx="74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38" name="AutoShape 53"/>
            <p:cNvSpPr>
              <a:spLocks/>
            </p:cNvSpPr>
            <p:nvPr/>
          </p:nvSpPr>
          <p:spPr bwMode="auto">
            <a:xfrm>
              <a:off x="1233" y="1538"/>
              <a:ext cx="90" cy="122"/>
            </a:xfrm>
            <a:prstGeom prst="leftBrace">
              <a:avLst>
                <a:gd name="adj1" fmla="val 1129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2039" name="AutoShape 54"/>
            <p:cNvSpPr>
              <a:spLocks/>
            </p:cNvSpPr>
            <p:nvPr/>
          </p:nvSpPr>
          <p:spPr bwMode="auto">
            <a:xfrm>
              <a:off x="1610" y="3294"/>
              <a:ext cx="108" cy="356"/>
            </a:xfrm>
            <a:prstGeom prst="leftBrace">
              <a:avLst>
                <a:gd name="adj1" fmla="val 27469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2040" name="Line 55"/>
            <p:cNvSpPr>
              <a:spLocks noChangeShapeType="1"/>
            </p:cNvSpPr>
            <p:nvPr/>
          </p:nvSpPr>
          <p:spPr bwMode="auto">
            <a:xfrm>
              <a:off x="3243" y="1616"/>
              <a:ext cx="6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41" name="Line 56"/>
            <p:cNvSpPr>
              <a:spLocks noChangeShapeType="1"/>
            </p:cNvSpPr>
            <p:nvPr/>
          </p:nvSpPr>
          <p:spPr bwMode="auto">
            <a:xfrm>
              <a:off x="2608" y="1071"/>
              <a:ext cx="13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42" name="AutoShape 57"/>
            <p:cNvSpPr>
              <a:spLocks/>
            </p:cNvSpPr>
            <p:nvPr/>
          </p:nvSpPr>
          <p:spPr bwMode="auto">
            <a:xfrm>
              <a:off x="3833" y="2114"/>
              <a:ext cx="91" cy="1180"/>
            </a:xfrm>
            <a:prstGeom prst="rightBrace">
              <a:avLst>
                <a:gd name="adj1" fmla="val 108059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2043" name="AutoShape 58"/>
            <p:cNvSpPr>
              <a:spLocks/>
            </p:cNvSpPr>
            <p:nvPr/>
          </p:nvSpPr>
          <p:spPr bwMode="auto">
            <a:xfrm>
              <a:off x="3787" y="1616"/>
              <a:ext cx="113" cy="453"/>
            </a:xfrm>
            <a:prstGeom prst="rightBrace">
              <a:avLst>
                <a:gd name="adj1" fmla="val 3340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2044" name="AutoShape 59"/>
            <p:cNvSpPr>
              <a:spLocks/>
            </p:cNvSpPr>
            <p:nvPr/>
          </p:nvSpPr>
          <p:spPr bwMode="auto">
            <a:xfrm>
              <a:off x="3833" y="1071"/>
              <a:ext cx="90" cy="454"/>
            </a:xfrm>
            <a:prstGeom prst="rightBrace">
              <a:avLst>
                <a:gd name="adj1" fmla="val 4203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2045" name="Text Box 60"/>
            <p:cNvSpPr txBox="1">
              <a:spLocks noChangeArrowheads="1"/>
            </p:cNvSpPr>
            <p:nvPr/>
          </p:nvSpPr>
          <p:spPr bwMode="auto">
            <a:xfrm>
              <a:off x="657" y="2659"/>
              <a:ext cx="898" cy="25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2000">
                  <a:solidFill>
                    <a:srgbClr val="800000"/>
                  </a:solidFill>
                  <a:latin typeface="Times New Roman" pitchFamily="18" charset="0"/>
                </a:rPr>
                <a:t>ствол</a:t>
              </a:r>
              <a:endParaRPr lang="ru-RU" sz="2000">
                <a:latin typeface="Times New Roman" pitchFamily="18" charset="0"/>
              </a:endParaRPr>
            </a:p>
          </p:txBody>
        </p:sp>
        <p:sp>
          <p:nvSpPr>
            <p:cNvPr id="42046" name="Text Box 61"/>
            <p:cNvSpPr txBox="1">
              <a:spLocks noChangeArrowheads="1"/>
            </p:cNvSpPr>
            <p:nvPr/>
          </p:nvSpPr>
          <p:spPr bwMode="auto">
            <a:xfrm>
              <a:off x="521" y="3294"/>
              <a:ext cx="1082" cy="26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2000">
                  <a:solidFill>
                    <a:srgbClr val="800000"/>
                  </a:solidFill>
                  <a:latin typeface="Times New Roman" pitchFamily="18" charset="0"/>
                </a:rPr>
                <a:t>стереобат</a:t>
              </a:r>
              <a:endParaRPr lang="ru-RU" sz="2000">
                <a:latin typeface="Times New Roman" pitchFamily="18" charset="0"/>
              </a:endParaRPr>
            </a:p>
          </p:txBody>
        </p:sp>
        <p:sp>
          <p:nvSpPr>
            <p:cNvPr id="42047" name="Text Box 62"/>
            <p:cNvSpPr txBox="1">
              <a:spLocks noChangeArrowheads="1"/>
            </p:cNvSpPr>
            <p:nvPr/>
          </p:nvSpPr>
          <p:spPr bwMode="auto">
            <a:xfrm>
              <a:off x="385" y="2115"/>
              <a:ext cx="1201" cy="27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2000">
                  <a:solidFill>
                    <a:srgbClr val="800000"/>
                  </a:solidFill>
                  <a:latin typeface="Times New Roman" pitchFamily="18" charset="0"/>
                </a:rPr>
                <a:t>капитель</a:t>
              </a:r>
              <a:endParaRPr lang="ru-RU" sz="2000">
                <a:latin typeface="Times New Roman" pitchFamily="18" charset="0"/>
              </a:endParaRPr>
            </a:p>
          </p:txBody>
        </p:sp>
        <p:sp>
          <p:nvSpPr>
            <p:cNvPr id="42048" name="Text Box 63"/>
            <p:cNvSpPr txBox="1">
              <a:spLocks noChangeArrowheads="1"/>
            </p:cNvSpPr>
            <p:nvPr/>
          </p:nvSpPr>
          <p:spPr bwMode="auto">
            <a:xfrm>
              <a:off x="249" y="1898"/>
              <a:ext cx="1292" cy="21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2000">
                  <a:solidFill>
                    <a:srgbClr val="800000"/>
                  </a:solidFill>
                  <a:latin typeface="Times New Roman" pitchFamily="18" charset="0"/>
                </a:rPr>
                <a:t>архитрав</a:t>
              </a:r>
              <a:endParaRPr lang="ru-RU" sz="2000">
                <a:latin typeface="Times New Roman" pitchFamily="18" charset="0"/>
              </a:endParaRPr>
            </a:p>
          </p:txBody>
        </p:sp>
        <p:sp>
          <p:nvSpPr>
            <p:cNvPr id="42049" name="Text Box 64"/>
            <p:cNvSpPr txBox="1">
              <a:spLocks noChangeArrowheads="1"/>
            </p:cNvSpPr>
            <p:nvPr/>
          </p:nvSpPr>
          <p:spPr bwMode="auto">
            <a:xfrm>
              <a:off x="113" y="1616"/>
              <a:ext cx="1428" cy="22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2000">
                  <a:solidFill>
                    <a:srgbClr val="800000"/>
                  </a:solidFill>
                  <a:latin typeface="Times New Roman" pitchFamily="18" charset="0"/>
                </a:rPr>
                <a:t>фриз</a:t>
              </a:r>
              <a:endParaRPr lang="ru-RU" sz="2000">
                <a:latin typeface="Times New Roman" pitchFamily="18" charset="0"/>
              </a:endParaRPr>
            </a:p>
          </p:txBody>
        </p:sp>
        <p:sp>
          <p:nvSpPr>
            <p:cNvPr id="42050" name="Text Box 66"/>
            <p:cNvSpPr txBox="1">
              <a:spLocks noChangeArrowheads="1"/>
            </p:cNvSpPr>
            <p:nvPr/>
          </p:nvSpPr>
          <p:spPr bwMode="auto">
            <a:xfrm>
              <a:off x="3969" y="1071"/>
              <a:ext cx="1633" cy="42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2000">
                  <a:solidFill>
                    <a:srgbClr val="800000"/>
                  </a:solidFill>
                  <a:latin typeface="Times New Roman" pitchFamily="18" charset="0"/>
                </a:rPr>
                <a:t>Двускатная</a:t>
              </a:r>
            </a:p>
            <a:p>
              <a:pPr algn="ctr" eaLnBrk="0" hangingPunct="0"/>
              <a:r>
                <a:rPr lang="ru-RU" sz="2000">
                  <a:solidFill>
                    <a:srgbClr val="800000"/>
                  </a:solidFill>
                  <a:latin typeface="Times New Roman" pitchFamily="18" charset="0"/>
                </a:rPr>
                <a:t> крыша</a:t>
              </a:r>
              <a:endParaRPr lang="ru-RU" sz="2000">
                <a:latin typeface="Times New Roman" pitchFamily="18" charset="0"/>
              </a:endParaRPr>
            </a:p>
          </p:txBody>
        </p:sp>
        <p:sp>
          <p:nvSpPr>
            <p:cNvPr id="42051" name="Text Box 67"/>
            <p:cNvSpPr txBox="1">
              <a:spLocks noChangeArrowheads="1"/>
            </p:cNvSpPr>
            <p:nvPr/>
          </p:nvSpPr>
          <p:spPr bwMode="auto">
            <a:xfrm>
              <a:off x="3969" y="1538"/>
              <a:ext cx="1678" cy="42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2000">
                  <a:solidFill>
                    <a:srgbClr val="800000"/>
                  </a:solidFill>
                  <a:latin typeface="Times New Roman" pitchFamily="18" charset="0"/>
                </a:rPr>
                <a:t>антамблент</a:t>
              </a:r>
              <a:endParaRPr lang="ru-RU" sz="2000">
                <a:latin typeface="Times New Roman" pitchFamily="18" charset="0"/>
              </a:endParaRPr>
            </a:p>
          </p:txBody>
        </p:sp>
        <p:sp>
          <p:nvSpPr>
            <p:cNvPr id="42052" name="Text Box 68"/>
            <p:cNvSpPr txBox="1">
              <a:spLocks noChangeArrowheads="1"/>
            </p:cNvSpPr>
            <p:nvPr/>
          </p:nvSpPr>
          <p:spPr bwMode="auto">
            <a:xfrm>
              <a:off x="3923" y="2568"/>
              <a:ext cx="1678" cy="31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2000">
                  <a:solidFill>
                    <a:srgbClr val="800000"/>
                  </a:solidFill>
                  <a:latin typeface="Times New Roman" pitchFamily="18" charset="0"/>
                </a:rPr>
                <a:t>колонна</a:t>
              </a:r>
              <a:endParaRPr lang="ru-RU" sz="2000">
                <a:latin typeface="Times New Roman" pitchFamily="18" charset="0"/>
              </a:endParaRPr>
            </a:p>
          </p:txBody>
        </p:sp>
        <p:sp>
          <p:nvSpPr>
            <p:cNvPr id="42053" name="Line 135"/>
            <p:cNvSpPr>
              <a:spLocks noChangeShapeType="1"/>
            </p:cNvSpPr>
            <p:nvPr/>
          </p:nvSpPr>
          <p:spPr bwMode="auto">
            <a:xfrm>
              <a:off x="1519" y="3294"/>
              <a:ext cx="25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54" name="Line 136"/>
            <p:cNvSpPr>
              <a:spLocks noChangeShapeType="1"/>
            </p:cNvSpPr>
            <p:nvPr/>
          </p:nvSpPr>
          <p:spPr bwMode="auto">
            <a:xfrm flipV="1">
              <a:off x="1610" y="2069"/>
              <a:ext cx="2313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55" name="Line 137"/>
            <p:cNvSpPr>
              <a:spLocks noChangeShapeType="1"/>
            </p:cNvSpPr>
            <p:nvPr/>
          </p:nvSpPr>
          <p:spPr bwMode="auto">
            <a:xfrm>
              <a:off x="2653" y="1525"/>
              <a:ext cx="14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056" name="Text Box 72"/>
          <p:cNvSpPr txBox="1">
            <a:spLocks noChangeArrowheads="1"/>
          </p:cNvSpPr>
          <p:nvPr/>
        </p:nvSpPr>
        <p:spPr bwMode="auto">
          <a:xfrm>
            <a:off x="1908175" y="333375"/>
            <a:ext cx="5327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tx2"/>
                </a:solidFill>
              </a:rPr>
              <a:t>Дорический ордер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/>
          <a:srcRect t="-360" r="63684"/>
          <a:stretch>
            <a:fillRect/>
          </a:stretch>
        </p:blipFill>
        <p:spPr bwMode="auto">
          <a:xfrm>
            <a:off x="323850" y="836613"/>
            <a:ext cx="1766888" cy="5299075"/>
          </a:xfrm>
          <a:prstGeom prst="rect">
            <a:avLst/>
          </a:prstGeom>
          <a:noFill/>
          <a:ln w="38100">
            <a:solidFill>
              <a:srgbClr val="33CCCC"/>
            </a:solidFill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258888" y="404813"/>
            <a:ext cx="6337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tx2"/>
                </a:solidFill>
              </a:rPr>
              <a:t>Дорический ордер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268538" y="1341438"/>
            <a:ext cx="2881312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1 — карниз; </a:t>
            </a:r>
          </a:p>
          <a:p>
            <a:endParaRPr lang="ru-RU" sz="2000" b="1"/>
          </a:p>
          <a:p>
            <a:r>
              <a:rPr lang="ru-RU" sz="2000" b="1"/>
              <a:t>2 — фриз; </a:t>
            </a:r>
          </a:p>
          <a:p>
            <a:endParaRPr lang="ru-RU" sz="2000" b="1"/>
          </a:p>
          <a:p>
            <a:r>
              <a:rPr lang="ru-RU" sz="2000" b="1"/>
              <a:t>3 — архитрав; </a:t>
            </a:r>
          </a:p>
          <a:p>
            <a:endParaRPr lang="ru-RU" sz="2000" b="1"/>
          </a:p>
          <a:p>
            <a:r>
              <a:rPr lang="ru-RU" sz="2000" b="1"/>
              <a:t>4 — капитель; </a:t>
            </a:r>
          </a:p>
          <a:p>
            <a:endParaRPr lang="ru-RU" sz="2000" b="1"/>
          </a:p>
          <a:p>
            <a:r>
              <a:rPr lang="ru-RU" sz="2000" b="1"/>
              <a:t>5 — ствол колонны;</a:t>
            </a:r>
          </a:p>
          <a:p>
            <a:endParaRPr lang="ru-RU" sz="2000" b="1"/>
          </a:p>
          <a:p>
            <a:r>
              <a:rPr lang="ru-RU" sz="2000" b="1"/>
              <a:t>6 - канелюры</a:t>
            </a:r>
          </a:p>
          <a:p>
            <a:pPr>
              <a:spcBef>
                <a:spcPct val="50000"/>
              </a:spcBef>
            </a:pPr>
            <a:endParaRPr lang="ru-RU" sz="2000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45100" y="1916113"/>
            <a:ext cx="3597275" cy="4465637"/>
          </a:xfrm>
          <a:prstGeom prst="rect">
            <a:avLst/>
          </a:prstGeom>
          <a:noFill/>
          <a:ln w="38100">
            <a:solidFill>
              <a:srgbClr val="33CCCC"/>
            </a:solidFill>
            <a:miter lim="800000"/>
            <a:headEnd/>
            <a:tailEnd/>
          </a:ln>
        </p:spPr>
      </p:pic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4067175" y="4868863"/>
            <a:ext cx="1512888" cy="12969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11188" y="6165850"/>
            <a:ext cx="770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Парфенон (дорический ордер) – храм богини Афины.</a:t>
            </a:r>
          </a:p>
        </p:txBody>
      </p:sp>
      <p:pic>
        <p:nvPicPr>
          <p:cNvPr id="45063" name="Picture 7" descr="Картинка 183 из 229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04813"/>
            <a:ext cx="7127875" cy="558006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476375" y="476250"/>
            <a:ext cx="5759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Ионический ордер</a:t>
            </a: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/>
          <a:srcRect l="33795" t="3239" r="32428" b="8638"/>
          <a:stretch>
            <a:fillRect/>
          </a:stretch>
        </p:blipFill>
        <p:spPr bwMode="auto">
          <a:xfrm>
            <a:off x="828675" y="1343025"/>
            <a:ext cx="1804988" cy="5108575"/>
          </a:xfrm>
          <a:prstGeom prst="rect">
            <a:avLst/>
          </a:prstGeom>
          <a:noFill/>
          <a:ln w="381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3059113" y="1412875"/>
            <a:ext cx="30956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1 — карниз; </a:t>
            </a:r>
          </a:p>
          <a:p>
            <a:r>
              <a:rPr lang="ru-RU" sz="2000" b="1"/>
              <a:t>2 — фриз; </a:t>
            </a:r>
          </a:p>
          <a:p>
            <a:r>
              <a:rPr lang="ru-RU" sz="2000" b="1"/>
              <a:t>3 — архитрав; </a:t>
            </a:r>
          </a:p>
          <a:p>
            <a:r>
              <a:rPr lang="ru-RU" sz="2000" b="1"/>
              <a:t>4 — капитель; </a:t>
            </a:r>
          </a:p>
          <a:p>
            <a:r>
              <a:rPr lang="ru-RU" sz="2000" b="1"/>
              <a:t>5 — ствол колонны;</a:t>
            </a:r>
            <a:r>
              <a:rPr lang="ru-RU" sz="2000"/>
              <a:t> </a:t>
            </a:r>
          </a:p>
          <a:p>
            <a:r>
              <a:rPr lang="ru-RU" sz="2000" b="1"/>
              <a:t>6 — база;</a:t>
            </a:r>
            <a:r>
              <a:rPr lang="ru-RU" sz="2000"/>
              <a:t> </a:t>
            </a:r>
          </a:p>
          <a:p>
            <a:pPr>
              <a:spcBef>
                <a:spcPct val="50000"/>
              </a:spcBef>
            </a:pPr>
            <a:endParaRPr lang="ru-RU" sz="2000"/>
          </a:p>
        </p:txBody>
      </p:sp>
      <p:pic>
        <p:nvPicPr>
          <p:cNvPr id="46087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48263" y="3357563"/>
            <a:ext cx="3598862" cy="3159125"/>
          </a:xfrm>
          <a:noFill/>
          <a:ln w="19050">
            <a:solidFill>
              <a:srgbClr val="FF99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484438" y="476250"/>
            <a:ext cx="4011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3200" b="1">
                <a:solidFill>
                  <a:schemeClr val="tx2"/>
                </a:solidFill>
                <a:latin typeface="Arial" charset="0"/>
              </a:rPr>
              <a:t>Ионический ордер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187450" y="6092825"/>
            <a:ext cx="633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Храм</a:t>
            </a:r>
            <a:r>
              <a:rPr lang="ru-RU" b="1"/>
              <a:t> </a:t>
            </a:r>
            <a:r>
              <a:rPr lang="ru-RU" sz="2000" b="1"/>
              <a:t>Ники Аптерос</a:t>
            </a:r>
            <a:r>
              <a:rPr lang="ru-RU"/>
              <a:t> </a:t>
            </a:r>
            <a:r>
              <a:rPr lang="ru-RU" sz="2000" b="1"/>
              <a:t> (ионический ордер)</a:t>
            </a:r>
          </a:p>
        </p:txBody>
      </p:sp>
      <p:pic>
        <p:nvPicPr>
          <p:cNvPr id="10253" name="Picture 13" descr="[2.jpg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238250"/>
            <a:ext cx="5765800" cy="4659313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205038"/>
            <a:ext cx="3235325" cy="3600450"/>
          </a:xfrm>
          <a:prstGeom prst="rect">
            <a:avLst/>
          </a:prstGeom>
          <a:noFill/>
          <a:ln w="381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81927" name="Line 7"/>
          <p:cNvSpPr>
            <a:spLocks noChangeShapeType="1"/>
          </p:cNvSpPr>
          <p:nvPr/>
        </p:nvSpPr>
        <p:spPr bwMode="auto">
          <a:xfrm flipH="1" flipV="1">
            <a:off x="2484438" y="5661025"/>
            <a:ext cx="1439862" cy="4318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H="1" flipV="1">
            <a:off x="2555875" y="3933825"/>
            <a:ext cx="1295400" cy="719138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H="1" flipV="1">
            <a:off x="2987675" y="2997200"/>
            <a:ext cx="1368425" cy="792163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3779838" y="3933825"/>
            <a:ext cx="1131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Arial" charset="0"/>
              </a:rPr>
              <a:t>Волюты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3708400" y="4868863"/>
            <a:ext cx="1747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Arial" charset="0"/>
              </a:rPr>
              <a:t>Листья акапа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4067175" y="5876925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Arial" charset="0"/>
              </a:rPr>
              <a:t>База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268538" y="476250"/>
            <a:ext cx="4464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Коринфский ордер</a:t>
            </a:r>
          </a:p>
        </p:txBody>
      </p:sp>
      <p:pic>
        <p:nvPicPr>
          <p:cNvPr id="47117" name="Picture 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1484313"/>
            <a:ext cx="3671887" cy="3187700"/>
          </a:xfrm>
          <a:noFill/>
          <a:ln w="28575">
            <a:solidFill>
              <a:srgbClr val="FF99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 animBg="1"/>
      <p:bldP spid="81928" grpId="0" animBg="1"/>
      <p:bldP spid="819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700338" y="333375"/>
            <a:ext cx="4108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3200" b="1">
                <a:solidFill>
                  <a:schemeClr val="tx2"/>
                </a:solidFill>
                <a:latin typeface="Arial" charset="0"/>
              </a:rPr>
              <a:t>Коринфский ордер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331913" y="6092825"/>
            <a:ext cx="6913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Храм Аполлона (коринфский орден)</a:t>
            </a:r>
          </a:p>
        </p:txBody>
      </p:sp>
      <p:pic>
        <p:nvPicPr>
          <p:cNvPr id="11274" name="Picture 10" descr="8f2c84fe3995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0813" y="1052513"/>
            <a:ext cx="3762375" cy="4752975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39750" y="333375"/>
            <a:ext cx="828040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b="1" u="sng"/>
              <a:t>Интернет источники: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/>
              <a:t>Л. Неменская   «Каждый народ – художник» (учебник для 4 класса).</a:t>
            </a:r>
            <a:endParaRPr lang="en-US" sz="160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/>
              <a:t>Фото Греции - </a:t>
            </a:r>
            <a:r>
              <a:rPr lang="ru-RU" sz="1600">
                <a:hlinkClick r:id="rId2"/>
              </a:rPr>
              <a:t>http://www.epochtimes.com.ua/ru/articles/view/13/5826/1/3/</a:t>
            </a:r>
            <a:r>
              <a:rPr lang="ru-RU" sz="1600"/>
              <a:t>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/>
              <a:t>Карта Греции - </a:t>
            </a:r>
            <a:r>
              <a:rPr lang="ru-RU" sz="1600">
                <a:hlinkClick r:id="rId3"/>
              </a:rPr>
              <a:t>http://eng.cosmonsk.ru/uploads/greece_map_big.gif</a:t>
            </a:r>
            <a:endParaRPr lang="ru-RU" sz="160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/>
              <a:t>Древнегреческий корабль - </a:t>
            </a:r>
            <a:r>
              <a:rPr lang="ru-RU" sz="1600">
                <a:hlinkClick r:id="rId4"/>
              </a:rPr>
              <a:t>http://turi100.net/interesting?interesting_id=1513</a:t>
            </a:r>
            <a:r>
              <a:rPr lang="ru-RU"/>
              <a:t> </a:t>
            </a:r>
            <a:endParaRPr lang="ru-RU" sz="160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/>
              <a:t>Склон возвышенности с садами - </a:t>
            </a:r>
            <a:r>
              <a:rPr lang="ru-RU" sz="1600">
                <a:hlinkClick r:id="rId5"/>
              </a:rPr>
              <a:t>http://www.karlson-tourism.ru/main/greece/hotels/athens_info</a:t>
            </a:r>
            <a:r>
              <a:rPr lang="ru-RU" sz="1600"/>
              <a:t>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/>
              <a:t>Гора Олимп - </a:t>
            </a:r>
            <a:r>
              <a:rPr lang="ru-RU" sz="1600">
                <a:hlinkClick r:id="rId6"/>
              </a:rPr>
              <a:t>http://www.valar.ru/upload/jpg/1109/800pxgreece_mount_olympus_1.htm</a:t>
            </a:r>
            <a:r>
              <a:rPr lang="ru-RU" sz="1600"/>
              <a:t>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/>
              <a:t>Статуя Зевса - </a:t>
            </a:r>
            <a:r>
              <a:rPr lang="ru-RU" sz="1600">
                <a:hlinkClick r:id="rId7"/>
              </a:rPr>
              <a:t>http://golec-yaroslava.narod.ru/lection/chudo2.html</a:t>
            </a:r>
            <a:r>
              <a:rPr lang="ru-RU" sz="1600"/>
              <a:t> </a:t>
            </a:r>
            <a:endParaRPr lang="en-US" sz="160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/>
              <a:t>Зевс - </a:t>
            </a:r>
            <a:r>
              <a:rPr lang="ru-RU" sz="1600">
                <a:hlinkClick r:id="rId8"/>
              </a:rPr>
              <a:t>http://fashionkoiot.ucoz.ru/_fr/0/4054888.jpg</a:t>
            </a:r>
            <a:r>
              <a:rPr lang="ru-RU" sz="1600"/>
              <a:t>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/>
              <a:t>Геракл, сражающийся со львом - </a:t>
            </a:r>
            <a:r>
              <a:rPr lang="ru-RU" sz="1600">
                <a:hlinkClick r:id="rId9"/>
              </a:rPr>
              <a:t>http://unity19.narod.ru/images/Ermitage/Gerakl1.jpg</a:t>
            </a:r>
            <a:r>
              <a:rPr lang="ru-RU" sz="1600"/>
              <a:t>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/>
              <a:t>Ионический ордер - </a:t>
            </a:r>
            <a:r>
              <a:rPr lang="ru-RU" sz="1600">
                <a:hlinkClick r:id="rId5"/>
              </a:rPr>
              <a:t>http://www.karlson-tourism.ru/main/greece/hotels/athens_info</a:t>
            </a:r>
            <a:r>
              <a:rPr lang="ru-RU" sz="1600"/>
              <a:t>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/>
              <a:t>Храм Ники </a:t>
            </a:r>
            <a:r>
              <a:rPr lang="ru-RU" sz="1600">
                <a:hlinkClick r:id="rId10"/>
              </a:rPr>
              <a:t>http://4.bp.blogspot.com/_XoGAzQRWL-Q/SqaMobFyYjI/AAAAAAAAAbM/-LDJ1YFcqAM/s1600-h/2.jpg</a:t>
            </a:r>
            <a:endParaRPr lang="ru-RU" sz="160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/>
              <a:t>Храм Аполлона - </a:t>
            </a:r>
            <a:r>
              <a:rPr lang="ru-RU" sz="1600">
                <a:hlinkClick r:id="rId11"/>
              </a:rPr>
              <a:t>http://www.fiji.com.ua//photo/8f2c84fe399527.jpg</a:t>
            </a:r>
            <a:r>
              <a:rPr lang="ru-RU" sz="1600"/>
              <a:t>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/>
              <a:t>Рисунки ордеров - </a:t>
            </a:r>
            <a:r>
              <a:rPr lang="ru-RU" sz="1600">
                <a:hlinkClick r:id="rId12"/>
              </a:rPr>
              <a:t>http://www.i-u.ru/biblio/archive/janson_ist/03.aspx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3513"/>
            <a:ext cx="8640763" cy="642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356100" y="404813"/>
            <a:ext cx="4321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  <a:latin typeface="Arial" charset="0"/>
              </a:rPr>
              <a:t>Эллада</a:t>
            </a:r>
            <a:r>
              <a:rPr lang="ru-RU" sz="2000" b="1">
                <a:solidFill>
                  <a:srgbClr val="0000CC"/>
                </a:solidFill>
                <a:latin typeface="Arial" charset="0"/>
              </a:rPr>
              <a:t> – страна в которой жили эллины, позднее ее стали называть </a:t>
            </a:r>
            <a:r>
              <a:rPr lang="ru-RU" sz="2000" b="1">
                <a:solidFill>
                  <a:srgbClr val="FF0000"/>
                </a:solidFill>
                <a:latin typeface="Arial" charset="0"/>
              </a:rPr>
              <a:t>Древней Грецией</a:t>
            </a:r>
            <a:endParaRPr lang="ru-RU" sz="20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49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 startAt="14"/>
            </a:pPr>
            <a:endParaRPr lang="ru-RU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39750" y="476250"/>
            <a:ext cx="792003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 startAt="14"/>
            </a:pPr>
            <a:r>
              <a:rPr lang="ru-RU"/>
              <a:t> Артемида – охотница - </a:t>
            </a:r>
            <a:r>
              <a:rPr lang="ru-RU" sz="1600">
                <a:hlinkClick r:id="rId2"/>
              </a:rPr>
              <a:t>http://www.liveinternet.ru/photo/airinora_ribbon/post13575225/</a:t>
            </a:r>
            <a:r>
              <a:rPr lang="ru-RU" sz="1600"/>
              <a:t> 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14"/>
            </a:pPr>
            <a:r>
              <a:rPr lang="ru-RU" sz="1600"/>
              <a:t>Гера - </a:t>
            </a:r>
            <a:r>
              <a:rPr lang="ru-RU" sz="1600">
                <a:hlinkClick r:id="rId3"/>
              </a:rPr>
              <a:t>http://forum.rubcovsk.ru/showthread.php?s=909b8055fe8280fbd5326a2a2b0f8752&amp;t=1651&amp;goto=nextnewest</a:t>
            </a:r>
            <a:r>
              <a:rPr lang="ru-RU" sz="1600"/>
              <a:t> 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14"/>
            </a:pPr>
            <a:r>
              <a:rPr lang="ru-RU" sz="1600"/>
              <a:t>Гермес - </a:t>
            </a:r>
            <a:r>
              <a:rPr lang="ru-RU" sz="1600">
                <a:hlinkClick r:id="rId4"/>
              </a:rPr>
              <a:t>http://www.hellados.ru/pic.php?id=887</a:t>
            </a:r>
            <a:r>
              <a:rPr lang="ru-RU"/>
              <a:t> 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14"/>
            </a:pPr>
            <a:r>
              <a:rPr lang="ru-RU" sz="1600"/>
              <a:t>Афина - </a:t>
            </a:r>
            <a:r>
              <a:rPr lang="ru-RU" sz="1600">
                <a:hlinkClick r:id="rId5"/>
              </a:rPr>
              <a:t>http://www.spbfotos.ru/img262.search.htm</a:t>
            </a:r>
            <a:r>
              <a:rPr lang="ru-RU" sz="1600"/>
              <a:t> 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14"/>
            </a:pPr>
            <a:r>
              <a:rPr lang="ru-RU" sz="1600"/>
              <a:t>Геракл - </a:t>
            </a:r>
            <a:r>
              <a:rPr lang="ru-RU" sz="1600">
                <a:hlinkClick r:id="rId6"/>
              </a:rPr>
              <a:t>http://dreamworlds.ru/uploads/posts/2009-06/thumbs/1246271578_e591cdbea9ect.jpg</a:t>
            </a:r>
            <a:r>
              <a:rPr lang="ru-RU" sz="1600"/>
              <a:t> 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14"/>
            </a:pPr>
            <a:r>
              <a:rPr lang="ru-RU" sz="1600"/>
              <a:t>Тезей - </a:t>
            </a:r>
            <a:r>
              <a:rPr lang="ru-RU" sz="1600">
                <a:hlinkClick r:id="rId7"/>
              </a:rPr>
              <a:t>http://www.echo.msk.ru/att/element-680087-misc-5.jpg</a:t>
            </a:r>
            <a:r>
              <a:rPr lang="ru-RU" sz="1600"/>
              <a:t> 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14"/>
            </a:pPr>
            <a:r>
              <a:rPr lang="ru-RU" sz="1600"/>
              <a:t>Аполлон -</a:t>
            </a:r>
            <a:r>
              <a:rPr lang="ru-RU" sz="1600">
                <a:hlinkClick r:id="rId8"/>
              </a:rPr>
              <a:t>http://1.bp.blogspot.com/_fvMmtgX9Xf0/SkRxTMWifgI/AAAAAAAAFfY/M3I4ajpfx1w/s400/Apollo+Belvedere+(detalhe).jpg</a:t>
            </a:r>
            <a:r>
              <a:rPr lang="ru-RU" sz="1600"/>
              <a:t> 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14"/>
            </a:pPr>
            <a:r>
              <a:rPr lang="ru-RU" sz="1600"/>
              <a:t>Храм Зевса - </a:t>
            </a:r>
            <a:r>
              <a:rPr lang="ru-RU" sz="1600">
                <a:hlinkClick r:id="rId9"/>
              </a:rPr>
              <a:t>http://diosesdelolimpo.files.wordpress.com/2009/06/templo-zeus7.jpg?w=459&amp;h=295</a:t>
            </a:r>
            <a:r>
              <a:rPr lang="ru-RU"/>
              <a:t> 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14"/>
            </a:pPr>
            <a:r>
              <a:rPr lang="ru-RU" sz="1600"/>
              <a:t>Храм Зевса - </a:t>
            </a:r>
            <a:r>
              <a:rPr lang="ru-RU" sz="1600">
                <a:hlinkClick r:id="rId10"/>
              </a:rPr>
              <a:t>http://turizm.ngs22.ru/data/pages/Olimpia__Hram_Zevsa.jpg</a:t>
            </a:r>
            <a:r>
              <a:rPr lang="ru-RU" sz="1600"/>
              <a:t> 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14"/>
            </a:pPr>
            <a:r>
              <a:rPr lang="ru-RU" sz="1600"/>
              <a:t>Руины храма Зевса - </a:t>
            </a:r>
            <a:r>
              <a:rPr lang="ru-RU" sz="1600">
                <a:hlinkClick r:id="rId11"/>
              </a:rPr>
              <a:t>http://ny.1000turov.ru/imgs/sv_photo/27/r_p_5cf4620501f11c01726b1b6e16a59291.jpg</a:t>
            </a:r>
            <a:r>
              <a:rPr lang="ru-RU" sz="160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8497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1600"/>
              <a:t>24. Парфенон - </a:t>
            </a:r>
            <a:r>
              <a:rPr lang="ru-RU" sz="1600">
                <a:hlinkClick r:id="rId2"/>
              </a:rPr>
              <a:t>http://ns.sitecity.ru/users/p/pravda/storage/album_2506151732_4761.jpg</a:t>
            </a:r>
            <a:r>
              <a:rPr lang="ru-RU" sz="1600"/>
              <a:t> 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25"/>
            </a:pPr>
            <a:r>
              <a:rPr lang="ru-RU" sz="1600"/>
              <a:t>  Парфенон - </a:t>
            </a:r>
            <a:r>
              <a:rPr lang="ru-RU" sz="1600">
                <a:hlinkClick r:id="rId3"/>
              </a:rPr>
              <a:t>http://www.pro-turi.ru/upload/blog/36b/36b47fe3b09f2055aff89bef0c704498.jpg</a:t>
            </a:r>
            <a:r>
              <a:rPr lang="ru-RU" sz="1600"/>
              <a:t> 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25"/>
            </a:pPr>
            <a:endParaRPr lang="ru-RU"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eill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63" y="333375"/>
            <a:ext cx="3568700" cy="6191250"/>
          </a:xfrm>
          <a:prstGeom prst="rect">
            <a:avLst/>
          </a:prstGeom>
          <a:noFill/>
          <a:ln w="38100">
            <a:solidFill>
              <a:srgbClr val="33CCCC"/>
            </a:solidFill>
            <a:miter lim="800000"/>
            <a:headEnd/>
            <a:tailEnd/>
          </a:ln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211638" y="350838"/>
            <a:ext cx="4652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Arial" charset="0"/>
              </a:rPr>
              <a:t>Эллин</a:t>
            </a:r>
            <a:r>
              <a:rPr lang="ru-RU" sz="2000" b="1">
                <a:latin typeface="Arial" charset="0"/>
              </a:rPr>
              <a:t> – мифический родоначальник эллинов, а его сыновья и внуки -  основатели греческих племён.</a:t>
            </a:r>
            <a:r>
              <a:rPr lang="ru-RU" sz="2400">
                <a:latin typeface="Arial" charset="0"/>
              </a:rPr>
              <a:t> </a:t>
            </a:r>
          </a:p>
        </p:txBody>
      </p:sp>
      <p:pic>
        <p:nvPicPr>
          <p:cNvPr id="16392" name="Picture 8" descr="Картинка 10 из 5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3267075"/>
            <a:ext cx="4295775" cy="3222625"/>
          </a:xfrm>
          <a:prstGeom prst="rect">
            <a:avLst/>
          </a:prstGeom>
          <a:noFill/>
          <a:ln w="38100">
            <a:solidFill>
              <a:srgbClr val="33CCCC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Картинка 3 из 249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33375"/>
            <a:ext cx="6121400" cy="502761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95288" y="5949950"/>
            <a:ext cx="835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23850" y="5445125"/>
            <a:ext cx="86423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Синяя морская вода изрезала берега Греции удобными для кораблей бухтами. Это помогло эллинам стать прекрасными мореходами. </a:t>
            </a:r>
          </a:p>
        </p:txBody>
      </p:sp>
      <p:pic>
        <p:nvPicPr>
          <p:cNvPr id="17416" name="Picture 8" descr="turi_interesting_12016842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2924175"/>
            <a:ext cx="1905000" cy="2590800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Картинка 47 из 249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88913"/>
            <a:ext cx="7632700" cy="4968875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39750" y="5373688"/>
            <a:ext cx="8207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На склонах гор в широколиственных лесах эллинские герои сражались с львами и охотились на кабанов и быстроногих оленей.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33375"/>
            <a:ext cx="2463800" cy="4176713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11188" y="4581525"/>
            <a:ext cx="2928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tx2"/>
                </a:solidFill>
                <a:latin typeface="Arial" charset="0"/>
              </a:rPr>
              <a:t>Геракл, </a:t>
            </a:r>
          </a:p>
          <a:p>
            <a:r>
              <a:rPr lang="ru-RU" b="1">
                <a:solidFill>
                  <a:schemeClr val="tx2"/>
                </a:solidFill>
                <a:latin typeface="Arial" charset="0"/>
              </a:rPr>
              <a:t>сражающийся со львом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364163" y="4581525"/>
            <a:ext cx="2517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tx2"/>
                </a:solidFill>
                <a:latin typeface="Arial" charset="0"/>
              </a:rPr>
              <a:t>Артемида- охотница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11188" y="5300663"/>
            <a:ext cx="7848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Древние эллины первыми задумались, каким должен быть прекрасный человек, и воспели красоту его тела, смелость воли и силу разума.</a:t>
            </a:r>
          </a:p>
        </p:txBody>
      </p:sp>
      <p:pic>
        <p:nvPicPr>
          <p:cNvPr id="3085" name="Picture 13" descr="f_1357522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9825" y="404813"/>
            <a:ext cx="3078163" cy="4103687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800pxgreece_mount_olympus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88913"/>
            <a:ext cx="5178425" cy="3703637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9941" name="Picture 5" descr="Картинка 63 из 1248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188913"/>
            <a:ext cx="2663825" cy="213201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124075" y="2565400"/>
            <a:ext cx="865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Зевс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619250" y="33575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Гера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250825" y="6308725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Гермес</a:t>
            </a:r>
            <a:endParaRPr lang="ru-RU" sz="1600"/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2124075" y="6308725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Афина</a:t>
            </a:r>
            <a:endParaRPr lang="ru-RU" sz="1600"/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3851275" y="6308725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Геракл</a:t>
            </a:r>
            <a:endParaRPr lang="ru-RU" sz="1600"/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5724525" y="6308725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Тезей</a:t>
            </a:r>
            <a:endParaRPr lang="ru-RU" sz="1600"/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7667625" y="6308725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Аполлон</a:t>
            </a:r>
            <a:endParaRPr lang="ru-RU" sz="1600"/>
          </a:p>
        </p:txBody>
      </p:sp>
      <p:pic>
        <p:nvPicPr>
          <p:cNvPr id="39957" name="Picture 21" descr="29994417_Ge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700213"/>
            <a:ext cx="1439862" cy="223361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9959" name="Picture 23" descr="hermes_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149725"/>
            <a:ext cx="1368425" cy="21510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9961" name="Picture 25" descr="Картинка 54 из 6400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908175" y="4149725"/>
            <a:ext cx="1457325" cy="219233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9963" name="Picture 27" descr="1246271578_e591cdbea9ect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851275" y="4005263"/>
            <a:ext cx="1487488" cy="230981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9965" name="Picture 29" descr="element-680087-misc-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724525" y="4005263"/>
            <a:ext cx="1512888" cy="2268537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9967" name="Picture 31" descr="Apollo+Belvedere+(detalhe)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434263" y="4149725"/>
            <a:ext cx="1557337" cy="18002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Картинка 7 из 25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4679950" cy="29813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9701" name="Picture 5" descr="Картинка 7 из 25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3860800"/>
            <a:ext cx="3816350" cy="254158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9702" name="Picture 6" descr="Картинка 10 из 25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59338" y="3811588"/>
            <a:ext cx="3817937" cy="254317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435600" y="1341438"/>
            <a:ext cx="28813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Arial" charset="0"/>
              </a:rPr>
              <a:t>Храм Зевса </a:t>
            </a:r>
          </a:p>
          <a:p>
            <a:pPr>
              <a:spcBef>
                <a:spcPct val="50000"/>
              </a:spcBef>
            </a:pPr>
            <a:r>
              <a:rPr lang="ru-RU" sz="3200" b="1">
                <a:latin typeface="Arial" charset="0"/>
              </a:rPr>
              <a:t>в Олимпии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0350"/>
            <a:ext cx="8218487" cy="5184775"/>
          </a:xfrm>
          <a:noFill/>
          <a:ln w="38100">
            <a:solidFill>
              <a:srgbClr val="993300"/>
            </a:solidFill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627313" y="5708650"/>
            <a:ext cx="4324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  <a:latin typeface="Arial" charset="0"/>
              </a:rPr>
              <a:t>Статуя Зевса (скульптор Фидий)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1530</TotalTime>
  <Words>450</Words>
  <Application>Microsoft Office PowerPoint</Application>
  <PresentationFormat>Экран (4:3)</PresentationFormat>
  <Paragraphs>89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Граница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126</cp:revision>
  <dcterms:created xsi:type="dcterms:W3CDTF">2009-11-16T14:20:14Z</dcterms:created>
  <dcterms:modified xsi:type="dcterms:W3CDTF">2013-08-24T08:13:03Z</dcterms:modified>
</cp:coreProperties>
</file>