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82" r:id="rId7"/>
    <p:sldId id="286" r:id="rId8"/>
    <p:sldId id="265" r:id="rId9"/>
    <p:sldId id="266" r:id="rId10"/>
    <p:sldId id="268" r:id="rId11"/>
    <p:sldId id="271" r:id="rId12"/>
    <p:sldId id="28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9A77-FCB8-424D-BDFC-62C8F1988EA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3428-56EA-4197-85D5-1EFFCDC5F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9A77-FCB8-424D-BDFC-62C8F1988EA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3428-56EA-4197-85D5-1EFFCDC5F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9A77-FCB8-424D-BDFC-62C8F1988EA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3428-56EA-4197-85D5-1EFFCDC5F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9A77-FCB8-424D-BDFC-62C8F1988EA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3428-56EA-4197-85D5-1EFFCDC5F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9A77-FCB8-424D-BDFC-62C8F1988EA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3428-56EA-4197-85D5-1EFFCDC5F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9A77-FCB8-424D-BDFC-62C8F1988EA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3428-56EA-4197-85D5-1EFFCDC5F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9A77-FCB8-424D-BDFC-62C8F1988EA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3428-56EA-4197-85D5-1EFFCDC5F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9A77-FCB8-424D-BDFC-62C8F1988EA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3428-56EA-4197-85D5-1EFFCDC5F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9A77-FCB8-424D-BDFC-62C8F1988EA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3428-56EA-4197-85D5-1EFFCDC5F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9A77-FCB8-424D-BDFC-62C8F1988EA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3428-56EA-4197-85D5-1EFFCDC5F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9A77-FCB8-424D-BDFC-62C8F1988EA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3428-56EA-4197-85D5-1EFFCDC5F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09A77-FCB8-424D-BDFC-62C8F1988EA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63428-56EA-4197-85D5-1EFFCDC5F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571635"/>
          </a:xfrm>
        </p:spPr>
        <p:txBody>
          <a:bodyPr/>
          <a:lstStyle/>
          <a:p>
            <a:r>
              <a:rPr lang="ru-RU" dirty="0" smtClean="0"/>
              <a:t>Родительское собрание</a:t>
            </a:r>
            <a:br>
              <a:rPr lang="ru-RU" dirty="0" smtClean="0"/>
            </a:br>
            <a:r>
              <a:rPr lang="ru-RU" dirty="0" smtClean="0"/>
              <a:t>1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57364"/>
            <a:ext cx="6400800" cy="785818"/>
          </a:xfrm>
        </p:spPr>
        <p:txBody>
          <a:bodyPr/>
          <a:lstStyle/>
          <a:p>
            <a:r>
              <a:rPr lang="ru-RU" dirty="0" smtClean="0"/>
              <a:t>«Первоклассный кризис»</a:t>
            </a:r>
            <a:endParaRPr lang="ru-RU" dirty="0"/>
          </a:p>
        </p:txBody>
      </p:sp>
      <p:pic>
        <p:nvPicPr>
          <p:cNvPr id="5" name="Picture 2" descr="E:\1\DSC_0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6160" y="2780928"/>
            <a:ext cx="6114218" cy="407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544037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Родители! Запаситесь терпением.</a:t>
            </a:r>
            <a:br>
              <a:rPr lang="ru-RU" dirty="0" smtClean="0"/>
            </a:br>
            <a:r>
              <a:rPr lang="ru-RU" sz="3600" dirty="0" smtClean="0"/>
              <a:t>Старые способы: </a:t>
            </a:r>
            <a:br>
              <a:rPr lang="ru-RU" sz="3600" dirty="0" smtClean="0"/>
            </a:br>
            <a:r>
              <a:rPr lang="ru-RU" sz="3600" dirty="0" smtClean="0"/>
              <a:t>наказание, </a:t>
            </a:r>
            <a:br>
              <a:rPr lang="ru-RU" sz="3600" dirty="0" smtClean="0"/>
            </a:br>
            <a:r>
              <a:rPr lang="ru-RU" sz="3600" dirty="0" smtClean="0"/>
              <a:t>принуждение </a:t>
            </a:r>
            <a:br>
              <a:rPr lang="ru-RU" sz="3600" dirty="0" smtClean="0"/>
            </a:br>
            <a:r>
              <a:rPr lang="ru-RU" sz="3600" dirty="0" smtClean="0"/>
              <a:t>и «подкуп».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Новые способы :</a:t>
            </a:r>
            <a:br>
              <a:rPr lang="ru-RU" sz="3600" dirty="0" smtClean="0"/>
            </a:br>
            <a:r>
              <a:rPr lang="ru-RU" sz="3600" dirty="0" smtClean="0"/>
              <a:t>проявите</a:t>
            </a:r>
            <a:br>
              <a:rPr lang="ru-RU" sz="3600" dirty="0" smtClean="0"/>
            </a:br>
            <a:r>
              <a:rPr lang="ru-RU" sz="3600" dirty="0" smtClean="0"/>
              <a:t> воспитательную </a:t>
            </a:r>
            <a:br>
              <a:rPr lang="ru-RU" sz="3600" dirty="0" smtClean="0"/>
            </a:br>
            <a:r>
              <a:rPr lang="ru-RU" sz="3600" dirty="0" smtClean="0"/>
              <a:t>изобретательность.</a:t>
            </a:r>
            <a:endParaRPr lang="ru-RU" sz="3600" dirty="0"/>
          </a:p>
        </p:txBody>
      </p:sp>
      <p:pic>
        <p:nvPicPr>
          <p:cNvPr id="3" name="Picture 3" descr="E:\Новая папка\DSC_0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856984"/>
            <a:ext cx="4179657" cy="2786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Чтобы ребенок успешно учился:</a:t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0000"/>
                </a:solidFill>
              </a:rPr>
              <a:t>НЕ ЗАБЫВАЙТЕ:</a:t>
            </a: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- ночной сон не менее 10-11 часов;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- частое переключение видов деятельности ( с активной игры на рисование или лепку);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- прогулки на свежем воздухе;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- ограничьте время, проведенное ребенком за компьютером или перед телевизором;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- читайте детям книжки или вместе играйте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1143000" y="571500"/>
            <a:ext cx="67865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600" b="1" i="1" dirty="0" smtClean="0">
                <a:solidFill>
                  <a:srgbClr val="00B050"/>
                </a:solidFill>
                <a:latin typeface="Monotype Corsiva" pitchFamily="66" charset="0"/>
              </a:rPr>
              <a:t> Презентацию </a:t>
            </a:r>
            <a:r>
              <a:rPr lang="ru-RU" sz="3600" b="1" i="1" dirty="0">
                <a:solidFill>
                  <a:srgbClr val="00B050"/>
                </a:solidFill>
                <a:latin typeface="Monotype Corsiva" pitchFamily="66" charset="0"/>
              </a:rPr>
              <a:t>выполнила учитель начальных классов</a:t>
            </a:r>
          </a:p>
          <a:p>
            <a:pPr algn="ctr" eaLnBrk="1" hangingPunct="1"/>
            <a:r>
              <a:rPr lang="ru-RU" sz="3600" b="1" i="1" dirty="0">
                <a:solidFill>
                  <a:srgbClr val="00B050"/>
                </a:solidFill>
                <a:latin typeface="Monotype Corsiva" pitchFamily="66" charset="0"/>
              </a:rPr>
              <a:t>Назарова Маргарита Александровна.</a:t>
            </a:r>
          </a:p>
          <a:p>
            <a:pPr algn="ctr" eaLnBrk="1" hangingPunct="1"/>
            <a:r>
              <a:rPr lang="ru-RU" sz="3600" b="1" i="1" dirty="0">
                <a:solidFill>
                  <a:srgbClr val="00B050"/>
                </a:solidFill>
                <a:latin typeface="Monotype Corsiva" pitchFamily="66" charset="0"/>
              </a:rPr>
              <a:t>МОУ СОШ № 54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3643313" y="5934075"/>
            <a:ext cx="1643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dirty="0">
                <a:latin typeface="Times New Roman" pitchFamily="18" charset="0"/>
              </a:rPr>
              <a:t>г. Волгоград.</a:t>
            </a:r>
          </a:p>
          <a:p>
            <a:pPr algn="ctr" eaLnBrk="1" hangingPunct="1"/>
            <a:r>
              <a:rPr lang="ru-RU" dirty="0" smtClean="0">
                <a:latin typeface="Times New Roman" pitchFamily="18" charset="0"/>
              </a:rPr>
              <a:t>2011 </a:t>
            </a:r>
            <a:r>
              <a:rPr lang="ru-RU" dirty="0">
                <a:latin typeface="Times New Roman" pitchFamily="18" charset="0"/>
              </a:rPr>
              <a:t>год.</a:t>
            </a:r>
          </a:p>
          <a:p>
            <a:pPr eaLnBrk="1" hangingPunct="1"/>
            <a:endParaRPr 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936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>
            <a:noAutofit/>
          </a:bodyPr>
          <a:lstStyle/>
          <a:p>
            <a:r>
              <a:rPr lang="ru-RU" sz="2800" dirty="0" smtClean="0"/>
              <a:t>1 </a:t>
            </a:r>
            <a:r>
              <a:rPr lang="ru-RU" sz="2800" dirty="0" smtClean="0"/>
              <a:t>сентября  для </a:t>
            </a:r>
            <a:r>
              <a:rPr lang="ru-RU" sz="2800" dirty="0" smtClean="0"/>
              <a:t>родителей - </a:t>
            </a:r>
            <a:r>
              <a:rPr lang="ru-RU" sz="2800" i="1" dirty="0" smtClean="0"/>
              <a:t>праздник,</a:t>
            </a:r>
            <a:br>
              <a:rPr lang="ru-RU" sz="2800" i="1" dirty="0" smtClean="0"/>
            </a:br>
            <a:r>
              <a:rPr lang="ru-RU" sz="2800" dirty="0" smtClean="0"/>
              <a:t>для ребенка –</a:t>
            </a:r>
            <a:r>
              <a:rPr lang="ru-RU" sz="2800" i="1" dirty="0" smtClean="0"/>
              <a:t>огромное напряжение. </a:t>
            </a:r>
            <a:r>
              <a:rPr lang="ru-RU" sz="2800" dirty="0" smtClean="0"/>
              <a:t>У вашего ребенка новый статус – «УЧЕНИК». Он этим очень </a:t>
            </a:r>
            <a:r>
              <a:rPr lang="ru-RU" sz="2800" b="1" dirty="0" smtClean="0"/>
              <a:t>гордится</a:t>
            </a:r>
            <a:r>
              <a:rPr lang="ru-RU" sz="2800" dirty="0" smtClean="0"/>
              <a:t> и требует уважительного отношения к себе. Обращайтесь и вы к своему ребенку, как к взрослому. Он это поймет и оценит</a:t>
            </a:r>
            <a:r>
              <a:rPr lang="ru-RU" sz="2800" dirty="0" smtClean="0"/>
              <a:t>. Многие вещи дети делают впервые и им нужна ваша </a:t>
            </a:r>
            <a:r>
              <a:rPr lang="ru-RU" sz="2800" b="1" dirty="0" smtClean="0"/>
              <a:t>поддержка.</a:t>
            </a:r>
            <a:endParaRPr lang="ru-RU" sz="2800" dirty="0"/>
          </a:p>
        </p:txBody>
      </p:sp>
      <p:pic>
        <p:nvPicPr>
          <p:cNvPr id="4" name="Picture 2" descr="E:\Новая папка\DSC_0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717227"/>
            <a:ext cx="4355976" cy="290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Когда ребенок занят чем-то самостоятельно, дайте понять ему что вы рядом, но не вмешивайтесь. Он обязательно подойдет после и покажет или расскажет о своей работе.</a:t>
            </a:r>
            <a:br>
              <a:rPr lang="ru-RU" dirty="0" smtClean="0"/>
            </a:br>
            <a:r>
              <a:rPr lang="ru-RU" dirty="0" smtClean="0"/>
              <a:t>Найдите как минимум </a:t>
            </a:r>
            <a:r>
              <a:rPr lang="ru-RU" b="1" i="1" dirty="0" smtClean="0"/>
              <a:t>три причины похвалить </a:t>
            </a:r>
            <a:r>
              <a:rPr lang="ru-RU" dirty="0" smtClean="0"/>
              <a:t>ребенка и одну – что можно было бы улучшить.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6400800" cy="433406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Так вы сформируете </a:t>
            </a:r>
            <a:br>
              <a:rPr lang="ru-RU" dirty="0" smtClean="0"/>
            </a:br>
            <a:r>
              <a:rPr lang="ru-RU" dirty="0" smtClean="0"/>
              <a:t>стремление к успеху. </a:t>
            </a:r>
            <a:endParaRPr lang="ru-RU" dirty="0"/>
          </a:p>
        </p:txBody>
      </p:sp>
      <p:pic>
        <p:nvPicPr>
          <p:cNvPr id="4" name="Picture 2" descr="E:\Новая папка\DSC_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8347" y="1846471"/>
            <a:ext cx="6417989" cy="4279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Autofit/>
          </a:bodyPr>
          <a:lstStyle/>
          <a:p>
            <a:pPr algn="l"/>
            <a:r>
              <a:rPr lang="ru-RU" sz="2800" i="1" dirty="0" smtClean="0"/>
              <a:t>В школе бывает всякое: кто-то обидел, несправедливо осудил или наоборот похвалил.</a:t>
            </a:r>
            <a:r>
              <a:rPr lang="ru-RU" sz="2800" dirty="0" smtClean="0"/>
              <a:t> Поведение, достижения и промахи подвергаются оценке со стороны как одноклассников, так и учителей.</a:t>
            </a:r>
            <a:endParaRPr lang="ru-RU" sz="2800" i="1" dirty="0"/>
          </a:p>
        </p:txBody>
      </p:sp>
      <p:pic>
        <p:nvPicPr>
          <p:cNvPr id="4" name="Picture 2" descr="E:\Новая папка\DSC_0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060848"/>
            <a:ext cx="5902422" cy="3933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социальное становление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На </a:t>
            </a:r>
            <a:r>
              <a:rPr lang="ru-RU" sz="4000" dirty="0" smtClean="0"/>
              <a:t>основании этой </a:t>
            </a:r>
            <a:r>
              <a:rPr lang="ru-RU" sz="4000" dirty="0"/>
              <a:t>разносторонней оценки происходит так называемое социальное становление ребенка. Определяется его </a:t>
            </a:r>
            <a:r>
              <a:rPr lang="ru-RU" sz="4000" dirty="0" smtClean="0"/>
              <a:t>«место» </a:t>
            </a:r>
            <a:r>
              <a:rPr lang="ru-RU" sz="4000" dirty="0"/>
              <a:t>в классе, </a:t>
            </a:r>
            <a:r>
              <a:rPr lang="ru-RU" sz="4000" dirty="0" smtClean="0"/>
              <a:t>формируется </a:t>
            </a:r>
            <a:r>
              <a:rPr lang="ru-RU" sz="4000" dirty="0"/>
              <a:t>отношение к самому себе.</a:t>
            </a: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76672"/>
            <a:ext cx="8229600" cy="3528392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Родители:</a:t>
            </a:r>
            <a:br>
              <a:rPr lang="ru-RU" sz="2800" dirty="0" smtClean="0"/>
            </a:br>
            <a:r>
              <a:rPr lang="ru-RU" sz="2800" dirty="0" smtClean="0"/>
              <a:t>обращайте внимание на поступки ребенка и сообщайте свое отношение к этому. Иначе как же он поймет , как на самом деле стоит себя вести.</a:t>
            </a:r>
            <a:br>
              <a:rPr lang="ru-RU" sz="2800" dirty="0" smtClean="0"/>
            </a:br>
            <a:r>
              <a:rPr lang="ru-RU" sz="2800" dirty="0" smtClean="0"/>
              <a:t>Используйте корректную форму оценки: «</a:t>
            </a:r>
            <a:r>
              <a:rPr lang="ru-RU" sz="2800" b="1" i="1" dirty="0" smtClean="0"/>
              <a:t>Я расстраиваюсь, когда ты не делаешь уроки», </a:t>
            </a:r>
            <a:br>
              <a:rPr lang="ru-RU" sz="2800" b="1" i="1" dirty="0" smtClean="0"/>
            </a:br>
            <a:r>
              <a:rPr lang="ru-RU" sz="2800" b="1" i="1" dirty="0" smtClean="0"/>
              <a:t>« Меня приятно удивило, что ты читаешь книжку».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Оценивайте поступок, а не ребенка.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Picture 4" descr="E:\Новая папка\DSC_0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933056"/>
            <a:ext cx="4119010" cy="274600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11560" y="6021288"/>
            <a:ext cx="8075240" cy="1048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Выслушайте своего ребенка внимательно, эмоционально реагируйте.</a:t>
            </a:r>
            <a:br>
              <a:rPr lang="ru-RU" sz="2800" dirty="0" smtClean="0"/>
            </a:br>
            <a:r>
              <a:rPr lang="ru-RU" sz="2800" dirty="0" smtClean="0"/>
              <a:t>Найдите время обсудить школьные новости.</a:t>
            </a:r>
            <a:endParaRPr lang="ru-RU" sz="2800" dirty="0"/>
          </a:p>
        </p:txBody>
      </p:sp>
      <p:pic>
        <p:nvPicPr>
          <p:cNvPr id="3" name="Picture 2" descr="E:\1\DSC_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1" y="2268870"/>
            <a:ext cx="6097880" cy="4065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/>
              <a:t>Кризис семи лет сопровождается кривлянием, обидчивостью.</a:t>
            </a:r>
            <a:r>
              <a:rPr lang="ru-RU" sz="2800" dirty="0" smtClean="0"/>
              <a:t> Дети делают вид что не слышат взрослых, спорят, хитрят и упрямятся.</a:t>
            </a:r>
            <a:endParaRPr lang="ru-RU" sz="2800" i="1" dirty="0"/>
          </a:p>
        </p:txBody>
      </p:sp>
      <p:pic>
        <p:nvPicPr>
          <p:cNvPr id="3" name="Picture 3" descr="C:\Users\OEM\Pictures\2011-11-17 фотографии)\фотографии) 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400748"/>
            <a:ext cx="5228622" cy="3921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137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Родительское собрание 1 класс</vt:lpstr>
      <vt:lpstr>1 сентября  для родителей - праздник, для ребенка –огромное напряжение. У вашего ребенка новый статус – «УЧЕНИК». Он этим очень гордится и требует уважительного отношения к себе. Обращайтесь и вы к своему ребенку, как к взрослому. Он это поймет и оценит. Многие вещи дети делают впервые и им нужна ваша поддержка.</vt:lpstr>
      <vt:lpstr> Когда ребенок занят чем-то самостоятельно, дайте понять ему что вы рядом, но не вмешивайтесь. Он обязательно подойдет после и покажет или расскажет о своей работе. Найдите как минимум три причины похвалить ребенка и одну – что можно было бы улучшить.</vt:lpstr>
      <vt:lpstr>Так вы сформируете  стремление к успеху. </vt:lpstr>
      <vt:lpstr>В школе бывает всякое: кто-то обидел, несправедливо осудил или наоборот похвалил. Поведение, достижения и промахи подвергаются оценке со стороны как одноклассников, так и учителей.</vt:lpstr>
      <vt:lpstr>социальное становление</vt:lpstr>
      <vt:lpstr>Родители: обращайте внимание на поступки ребенка и сообщайте свое отношение к этому. Иначе как же он поймет , как на самом деле стоит себя вести. Используйте корректную форму оценки: «Я расстраиваюсь, когда ты не делаешь уроки»,  « Меня приятно удивило, что ты читаешь книжку». Оценивайте поступок, а не ребенка. </vt:lpstr>
      <vt:lpstr>Выслушайте своего ребенка внимательно, эмоционально реагируйте. Найдите время обсудить школьные новости.</vt:lpstr>
      <vt:lpstr>Кризис семи лет сопровождается кривлянием, обидчивостью. Дети делают вид что не слышат взрослых, спорят, хитрят и упрямятся.</vt:lpstr>
      <vt:lpstr>Родители! Запаситесь терпением. Старые способы:  наказание,  принуждение  и «подкуп».  Новые способы : проявите  воспитательную  изобретательность.</vt:lpstr>
      <vt:lpstr>Чтобы ребенок успешно учился: НЕ ЗАБЫВАЙТЕ: - ночной сон не менее 10-11 часов; - частое переключение видов деятельности ( с активной игры на рисование или лепку); - прогулки на свежем воздухе; - ограничьте время, проведенное ребенком за компьютером или перед телевизором; - читайте детям книжки или вместе играйте.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1 класс</dc:title>
  <dc:creator>OEM</dc:creator>
  <cp:lastModifiedBy>1</cp:lastModifiedBy>
  <cp:revision>18</cp:revision>
  <dcterms:created xsi:type="dcterms:W3CDTF">2011-11-22T18:26:28Z</dcterms:created>
  <dcterms:modified xsi:type="dcterms:W3CDTF">2014-01-14T17:21:19Z</dcterms:modified>
</cp:coreProperties>
</file>