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000066"/>
    <a:srgbClr val="0000FF"/>
    <a:srgbClr val="3366FF"/>
    <a:srgbClr val="3333CC"/>
    <a:srgbClr val="0066CC"/>
    <a:srgbClr val="0066FF"/>
    <a:srgbClr val="000099"/>
    <a:srgbClr val="CD2131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4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E4E67-975E-4CA6-AD4A-33DE566990FB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23DD9-ED5F-48D1-8637-30B71464A3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E110E5-C8E9-477F-8FD5-2E7F6A7DB2DC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0E044B-7A80-4876-8117-B8258BE38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110E5-C8E9-477F-8FD5-2E7F6A7DB2DC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044B-7A80-4876-8117-B8258BE38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EE110E5-C8E9-477F-8FD5-2E7F6A7DB2DC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0E044B-7A80-4876-8117-B8258BE38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110E5-C8E9-477F-8FD5-2E7F6A7DB2DC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044B-7A80-4876-8117-B8258BE38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E110E5-C8E9-477F-8FD5-2E7F6A7DB2DC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A0E044B-7A80-4876-8117-B8258BE38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110E5-C8E9-477F-8FD5-2E7F6A7DB2DC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044B-7A80-4876-8117-B8258BE38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110E5-C8E9-477F-8FD5-2E7F6A7DB2DC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044B-7A80-4876-8117-B8258BE38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110E5-C8E9-477F-8FD5-2E7F6A7DB2DC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044B-7A80-4876-8117-B8258BE38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E110E5-C8E9-477F-8FD5-2E7F6A7DB2DC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044B-7A80-4876-8117-B8258BE38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110E5-C8E9-477F-8FD5-2E7F6A7DB2DC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044B-7A80-4876-8117-B8258BE38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110E5-C8E9-477F-8FD5-2E7F6A7DB2DC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0E044B-7A80-4876-8117-B8258BE38B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EE110E5-C8E9-477F-8FD5-2E7F6A7DB2DC}" type="datetimeFigureOut">
              <a:rPr lang="ru-RU" smtClean="0"/>
              <a:pPr/>
              <a:t>14.12.2012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0E044B-7A80-4876-8117-B8258BE38B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52737"/>
            <a:ext cx="7772400" cy="25477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err="1" smtClean="0">
                <a:solidFill>
                  <a:srgbClr val="FF0000"/>
                </a:solidFill>
              </a:rPr>
              <a:t>ПРАКТИЧЕСкИЕ</a:t>
            </a:r>
            <a:r>
              <a:rPr lang="ru-RU" b="1" dirty="0" smtClean="0">
                <a:solidFill>
                  <a:srgbClr val="FF0000"/>
                </a:solidFill>
              </a:rPr>
              <a:t> УПРАЖНЕНИЯ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для предупреждения нарушений чтения и письма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08104" y="3861048"/>
            <a:ext cx="3384376" cy="16561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ГБОУ ЦО № 1631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Учитель-логопед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ИВАНОВА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</a:rPr>
              <a:t> Елена Николаевна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172400" cy="787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00FF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Звуковой анализ слова</a:t>
            </a:r>
          </a:p>
          <a:p>
            <a:pPr algn="ctr"/>
            <a:endParaRPr lang="ru-RU" dirty="0" smtClean="0"/>
          </a:p>
          <a:p>
            <a:pPr algn="ctr"/>
            <a:r>
              <a:rPr lang="ru-RU" sz="2600" dirty="0" smtClean="0">
                <a:solidFill>
                  <a:srgbClr val="000066"/>
                </a:solidFill>
              </a:rPr>
              <a:t>Назвать:</a:t>
            </a:r>
          </a:p>
          <a:p>
            <a:pPr algn="ctr"/>
            <a:endParaRPr lang="ru-RU" sz="2600" dirty="0" smtClean="0"/>
          </a:p>
          <a:p>
            <a:r>
              <a:rPr lang="ru-RU" i="1" dirty="0" smtClean="0"/>
              <a:t> </a:t>
            </a:r>
            <a:r>
              <a:rPr lang="ru-RU" sz="2400" i="1" dirty="0" smtClean="0">
                <a:solidFill>
                  <a:srgbClr val="000066"/>
                </a:solidFill>
              </a:rPr>
              <a:t>- первый звук в слове;</a:t>
            </a:r>
          </a:p>
          <a:p>
            <a:r>
              <a:rPr lang="ru-RU" sz="2400" i="1" dirty="0" smtClean="0">
                <a:solidFill>
                  <a:srgbClr val="000066"/>
                </a:solidFill>
              </a:rPr>
              <a:t> - второй звук и  т.д.;</a:t>
            </a:r>
          </a:p>
          <a:p>
            <a:r>
              <a:rPr lang="ru-RU" sz="2400" i="1" dirty="0" smtClean="0">
                <a:solidFill>
                  <a:srgbClr val="000066"/>
                </a:solidFill>
              </a:rPr>
              <a:t> </a:t>
            </a:r>
            <a:r>
              <a:rPr lang="ru-RU" sz="2400" i="1" dirty="0" smtClean="0">
                <a:solidFill>
                  <a:srgbClr val="000066"/>
                </a:solidFill>
              </a:rPr>
              <a:t>- последний  звук  в слове;</a:t>
            </a:r>
          </a:p>
          <a:p>
            <a:r>
              <a:rPr lang="ru-RU" sz="2400" i="1" dirty="0" smtClean="0">
                <a:solidFill>
                  <a:srgbClr val="000066"/>
                </a:solidFill>
              </a:rPr>
              <a:t> </a:t>
            </a:r>
            <a:r>
              <a:rPr lang="ru-RU" sz="2400" i="1" dirty="0" smtClean="0">
                <a:solidFill>
                  <a:srgbClr val="000066"/>
                </a:solidFill>
              </a:rPr>
              <a:t>- все звуки по порядку;</a:t>
            </a:r>
          </a:p>
          <a:p>
            <a:r>
              <a:rPr lang="ru-RU" sz="2400" i="1" dirty="0" smtClean="0">
                <a:solidFill>
                  <a:srgbClr val="000066"/>
                </a:solidFill>
              </a:rPr>
              <a:t> </a:t>
            </a:r>
            <a:r>
              <a:rPr lang="ru-RU" sz="2400" i="1" dirty="0" smtClean="0">
                <a:solidFill>
                  <a:srgbClr val="000066"/>
                </a:solidFill>
              </a:rPr>
              <a:t>- какой звук стоит перед звуком… ;</a:t>
            </a:r>
          </a:p>
          <a:p>
            <a:r>
              <a:rPr lang="ru-RU" sz="2400" i="1" dirty="0" smtClean="0">
                <a:solidFill>
                  <a:srgbClr val="000066"/>
                </a:solidFill>
              </a:rPr>
              <a:t> </a:t>
            </a:r>
            <a:r>
              <a:rPr lang="ru-RU" sz="2400" i="1" dirty="0" smtClean="0">
                <a:solidFill>
                  <a:srgbClr val="000066"/>
                </a:solidFill>
              </a:rPr>
              <a:t>- какой звук стоит после звука … ;</a:t>
            </a:r>
          </a:p>
          <a:p>
            <a:r>
              <a:rPr lang="ru-RU" sz="2400" i="1" dirty="0" smtClean="0">
                <a:solidFill>
                  <a:srgbClr val="000066"/>
                </a:solidFill>
              </a:rPr>
              <a:t> </a:t>
            </a:r>
            <a:r>
              <a:rPr lang="ru-RU" sz="2400" i="1" dirty="0" smtClean="0">
                <a:solidFill>
                  <a:srgbClr val="000066"/>
                </a:solidFill>
              </a:rPr>
              <a:t>- сколько согласных звуков в слове;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rgbClr val="000066"/>
                </a:solidFill>
              </a:rPr>
              <a:t> </a:t>
            </a:r>
            <a:r>
              <a:rPr lang="ru-RU" sz="2400" i="1" dirty="0" smtClean="0">
                <a:solidFill>
                  <a:srgbClr val="000066"/>
                </a:solidFill>
              </a:rPr>
              <a:t>сколько гласных звуков в слове;</a:t>
            </a:r>
          </a:p>
          <a:p>
            <a:pPr>
              <a:buFontTx/>
              <a:buChar char="-"/>
            </a:pPr>
            <a:r>
              <a:rPr lang="ru-RU" sz="2400" i="1" dirty="0" smtClean="0">
                <a:solidFill>
                  <a:srgbClr val="000066"/>
                </a:solidFill>
              </a:rPr>
              <a:t>  на каком месте по счёту мы слышим  гласные</a:t>
            </a:r>
          </a:p>
          <a:p>
            <a:r>
              <a:rPr lang="ru-RU" sz="2400" i="1" dirty="0" smtClean="0">
                <a:solidFill>
                  <a:srgbClr val="000066"/>
                </a:solidFill>
              </a:rPr>
              <a:t> </a:t>
            </a:r>
            <a:r>
              <a:rPr lang="ru-RU" sz="2400" i="1" dirty="0" smtClean="0">
                <a:solidFill>
                  <a:srgbClr val="000066"/>
                </a:solidFill>
              </a:rPr>
              <a:t>   звуки;</a:t>
            </a:r>
          </a:p>
          <a:p>
            <a:r>
              <a:rPr lang="ru-RU" sz="2400" i="1" dirty="0" smtClean="0">
                <a:solidFill>
                  <a:srgbClr val="000066"/>
                </a:solidFill>
              </a:rPr>
              <a:t> </a:t>
            </a:r>
            <a:r>
              <a:rPr lang="ru-RU" sz="2400" i="1" dirty="0" smtClean="0">
                <a:solidFill>
                  <a:srgbClr val="000066"/>
                </a:solidFill>
              </a:rPr>
              <a:t>- на каком месте по счёту мы слышим   </a:t>
            </a:r>
            <a:r>
              <a:rPr lang="ru-RU" sz="2400" i="1" dirty="0" err="1" smtClean="0">
                <a:solidFill>
                  <a:srgbClr val="000066"/>
                </a:solidFill>
              </a:rPr>
              <a:t>соглас</a:t>
            </a:r>
            <a:r>
              <a:rPr lang="ru-RU" sz="2400" i="1" dirty="0" smtClean="0">
                <a:solidFill>
                  <a:srgbClr val="000066"/>
                </a:solidFill>
              </a:rPr>
              <a:t>-</a:t>
            </a:r>
          </a:p>
          <a:p>
            <a:r>
              <a:rPr lang="ru-RU" sz="2400" i="1" dirty="0" smtClean="0">
                <a:solidFill>
                  <a:srgbClr val="000066"/>
                </a:solidFill>
              </a:rPr>
              <a:t> </a:t>
            </a:r>
            <a:r>
              <a:rPr lang="ru-RU" sz="2400" i="1" dirty="0" smtClean="0">
                <a:solidFill>
                  <a:srgbClr val="000066"/>
                </a:solidFill>
              </a:rPr>
              <a:t>   </a:t>
            </a:r>
            <a:r>
              <a:rPr lang="ru-RU" sz="2400" i="1" dirty="0" err="1" smtClean="0">
                <a:solidFill>
                  <a:srgbClr val="000066"/>
                </a:solidFill>
              </a:rPr>
              <a:t>ные</a:t>
            </a:r>
            <a:r>
              <a:rPr lang="ru-RU" sz="2400" i="1" dirty="0" smtClean="0">
                <a:solidFill>
                  <a:srgbClr val="000066"/>
                </a:solidFill>
              </a:rPr>
              <a:t> звуки;</a:t>
            </a:r>
          </a:p>
          <a:p>
            <a:r>
              <a:rPr lang="ru-RU" sz="2400" i="1" dirty="0" smtClean="0">
                <a:solidFill>
                  <a:srgbClr val="000066"/>
                </a:solidFill>
              </a:rPr>
              <a:t> </a:t>
            </a:r>
            <a:r>
              <a:rPr lang="ru-RU" sz="2400" i="1" dirty="0" smtClean="0">
                <a:solidFill>
                  <a:srgbClr val="000066"/>
                </a:solidFill>
              </a:rPr>
              <a:t>- количество звуков в слове;</a:t>
            </a:r>
          </a:p>
          <a:p>
            <a:r>
              <a:rPr lang="ru-RU" sz="2400" i="1" dirty="0" smtClean="0">
                <a:solidFill>
                  <a:srgbClr val="000066"/>
                </a:solidFill>
              </a:rPr>
              <a:t> </a:t>
            </a:r>
            <a:r>
              <a:rPr lang="ru-RU" sz="2400" i="1" dirty="0" smtClean="0">
                <a:solidFill>
                  <a:srgbClr val="000066"/>
                </a:solidFill>
              </a:rPr>
              <a:t>- количество слогов в слове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32656"/>
            <a:ext cx="684076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РАБОТА С ПРЕДЛОЖЕНИЕМ</a:t>
            </a:r>
          </a:p>
          <a:p>
            <a:pPr algn="ctr"/>
            <a:endParaRPr lang="ru-RU" dirty="0" smtClean="0"/>
          </a:p>
          <a:p>
            <a:pPr marL="342900" indent="-342900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  1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Прослушайте предложение и запишите (читать  один раз.)</a:t>
            </a:r>
          </a:p>
          <a:p>
            <a:pPr marL="342900" indent="-342900"/>
            <a:endParaRPr lang="ru-RU" sz="2400" dirty="0" smtClean="0"/>
          </a:p>
          <a:p>
            <a:pPr marL="342900" indent="-342900"/>
            <a:r>
              <a:rPr lang="ru-RU" sz="2400" dirty="0" smtClean="0"/>
              <a:t> </a:t>
            </a:r>
            <a:r>
              <a:rPr lang="ru-RU" sz="2400" dirty="0" smtClean="0"/>
              <a:t> 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- Как обозначим начало предложения?</a:t>
            </a:r>
          </a:p>
          <a:p>
            <a:pPr marL="342900" indent="-34290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- Как обозначим  конец предложения?</a:t>
            </a:r>
          </a:p>
          <a:p>
            <a:pPr marL="342900" indent="-34290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- Как пишем маленькие слова ( предлоги)?</a:t>
            </a:r>
          </a:p>
          <a:p>
            <a:pPr marL="342900" indent="-34290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- Прочитайте, что написали.</a:t>
            </a:r>
          </a:p>
          <a:p>
            <a:pPr marL="342900" indent="-342900"/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  - Проверьте  себя.</a:t>
            </a:r>
          </a:p>
          <a:p>
            <a:pPr marL="342900" indent="-342900"/>
            <a:r>
              <a:rPr lang="ru-RU" sz="2400" dirty="0" smtClean="0"/>
              <a:t> </a:t>
            </a:r>
            <a:r>
              <a:rPr lang="ru-RU" sz="2400" dirty="0" smtClean="0"/>
              <a:t>    </a:t>
            </a:r>
          </a:p>
          <a:p>
            <a:pPr marL="342900" indent="-342900"/>
            <a:endParaRPr lang="ru-RU" sz="2400" dirty="0" smtClean="0"/>
          </a:p>
          <a:p>
            <a:pPr marL="342900" indent="-342900"/>
            <a:r>
              <a:rPr lang="ru-RU" sz="3600" b="1" i="1" dirty="0" smtClean="0">
                <a:solidFill>
                  <a:schemeClr val="accent5">
                    <a:lumMod val="75000"/>
                  </a:schemeClr>
                </a:solidFill>
              </a:rPr>
              <a:t>   У малыша тёплая шуба.</a:t>
            </a:r>
          </a:p>
          <a:p>
            <a:pPr marL="342900" indent="-342900"/>
            <a:endParaRPr lang="ru-RU" b="1" i="1" dirty="0" smtClean="0"/>
          </a:p>
          <a:p>
            <a:pPr marL="342900" indent="-342900"/>
            <a:endParaRPr lang="ru-RU" b="1" i="1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1724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ru-RU" dirty="0" smtClean="0">
                <a:effectLst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    </a:t>
            </a:r>
            <a:r>
              <a:rPr lang="ru-RU" sz="3200" b="1" dirty="0" smtClean="0">
                <a:solidFill>
                  <a:srgbClr val="C00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</a:rPr>
              <a:t>2. Письмо под диктовку.</a:t>
            </a:r>
          </a:p>
          <a:p>
            <a:pPr marL="342900" indent="-342900" algn="ctr"/>
            <a:r>
              <a:rPr lang="ru-RU" dirty="0" smtClean="0"/>
              <a:t> </a:t>
            </a:r>
            <a:r>
              <a:rPr lang="ru-RU" dirty="0" smtClean="0"/>
              <a:t>   </a:t>
            </a:r>
          </a:p>
          <a:p>
            <a:pPr marL="342900" indent="-342900"/>
            <a:r>
              <a:rPr lang="ru-RU" sz="2400" dirty="0" smtClean="0"/>
              <a:t>  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 Послушайте предложение.</a:t>
            </a:r>
          </a:p>
          <a:p>
            <a:pPr marL="342900" indent="-342900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- Проговорите все слова в предложении по слогам, чётко выговаривая каждый звук.</a:t>
            </a:r>
          </a:p>
          <a:p>
            <a:pPr marL="342900" indent="-342900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- Какие правила будем выполнять при письме?</a:t>
            </a:r>
          </a:p>
          <a:p>
            <a:pPr marL="342900" indent="-342900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- Запишите предложение.</a:t>
            </a:r>
          </a:p>
          <a:p>
            <a:pPr marL="342900" indent="-342900">
              <a:buAutoNum type="arabicPeriod" startAt="2"/>
            </a:pPr>
            <a:endParaRPr lang="ru-RU" dirty="0" smtClean="0"/>
          </a:p>
          <a:p>
            <a:pPr marL="342900" indent="-342900"/>
            <a:r>
              <a:rPr lang="ru-RU" sz="3200" b="1" i="1" dirty="0" smtClean="0"/>
              <a:t>     </a:t>
            </a:r>
            <a:r>
              <a:rPr lang="ru-RU" sz="3200" b="1" i="1" dirty="0" smtClean="0">
                <a:solidFill>
                  <a:srgbClr val="000066"/>
                </a:solidFill>
              </a:rPr>
              <a:t>У Маши красивые косы.</a:t>
            </a:r>
          </a:p>
          <a:p>
            <a:pPr marL="342900" indent="-342900"/>
            <a:endParaRPr lang="ru-RU" b="1" i="1" dirty="0" smtClean="0">
              <a:effectLst>
                <a:outerShdw blurRad="60007" dir="1500000" sy="-30000" kx="800400" algn="bl" rotWithShape="0">
                  <a:prstClr val="black">
                    <a:alpha val="20000"/>
                  </a:prstClr>
                </a:outerShdw>
              </a:effectLst>
            </a:endParaRPr>
          </a:p>
          <a:p>
            <a:pPr marL="342900" indent="-342900"/>
            <a:endParaRPr lang="ru-RU" b="1" i="1" dirty="0" smtClean="0"/>
          </a:p>
          <a:p>
            <a:pPr marL="342900" indent="-342900"/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 Возьмите карандаш и проверьте  себя.</a:t>
            </a:r>
          </a:p>
          <a:p>
            <a:pPr marL="342900" indent="-342900"/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- Затем проверяет взрослый  ( отмечает ошибки на полях).</a:t>
            </a:r>
          </a:p>
          <a:p>
            <a:pPr marL="342900" indent="-342900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  - Повторная проверка ребёнком. (При необходимости взрослый помогает найти и разобрать ошибки).</a:t>
            </a:r>
          </a:p>
          <a:p>
            <a:pPr marL="342900" indent="-342900"/>
            <a:r>
              <a:rPr lang="ru-RU" b="1" i="1" dirty="0" smtClean="0"/>
              <a:t> </a:t>
            </a:r>
            <a:r>
              <a:rPr lang="ru-RU" b="1" i="1" dirty="0" smtClean="0"/>
              <a:t>  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1484784"/>
            <a:ext cx="7560840" cy="2808312"/>
          </a:xfrm>
          <a:prstGeom prst="rect">
            <a:avLst/>
          </a:prstGeom>
          <a:noFill/>
        </p:spPr>
        <p:txBody>
          <a:bodyPr wrap="none" rtlCol="0">
            <a:prstTxWarp prst="textWave1">
              <a:avLst/>
            </a:prstTxWarp>
            <a:spAutoFit/>
          </a:bodyPr>
          <a:lstStyle/>
          <a:p>
            <a:r>
              <a:rPr lang="ru-RU" dirty="0" smtClean="0">
                <a:solidFill>
                  <a:srgbClr val="00CCFF"/>
                </a:solidFill>
              </a:rPr>
              <a:t>Спасибо за  внимание и участие!</a:t>
            </a:r>
            <a:endParaRPr lang="ru-RU" dirty="0">
              <a:solidFill>
                <a:srgbClr val="00CC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7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75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>
                                      <p:cBhvr override="childStyl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4">
                  <a:tint val="15000"/>
                  <a:satMod val="250000"/>
                  <a:alpha val="23000"/>
                </a:schemeClr>
              </a:gs>
              <a:gs pos="49000">
                <a:schemeClr val="accent4">
                  <a:tint val="50000"/>
                  <a:satMod val="200000"/>
                </a:schemeClr>
              </a:gs>
              <a:gs pos="49100">
                <a:schemeClr val="accent4">
                  <a:tint val="64000"/>
                  <a:satMod val="160000"/>
                </a:schemeClr>
              </a:gs>
              <a:gs pos="92000">
                <a:schemeClr val="accent4">
                  <a:tint val="50000"/>
                  <a:satMod val="200000"/>
                </a:schemeClr>
              </a:gs>
              <a:gs pos="100000">
                <a:schemeClr val="accent4">
                  <a:tint val="43000"/>
                  <a:satMod val="19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« Речь – это канал развития интеллекта…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Чем раньше будет усвоен язык, тем легче  и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полнее будут усваиваться знания.»</a:t>
            </a:r>
          </a:p>
          <a:p>
            <a:pPr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                                                     </a:t>
            </a:r>
            <a:r>
              <a:rPr lang="ru-RU" sz="2400" b="1" dirty="0" err="1" smtClean="0">
                <a:solidFill>
                  <a:srgbClr val="002060"/>
                </a:solidFill>
              </a:rPr>
              <a:t>Н.И.Жинкин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b="1" dirty="0" smtClean="0"/>
          </a:p>
          <a:p>
            <a:pPr algn="ctr">
              <a:buNone/>
            </a:pPr>
            <a:r>
              <a:rPr lang="ru-RU" sz="2400" b="1" dirty="0" smtClean="0"/>
              <a:t>Речевое развитие способствует развитию мышления.</a:t>
            </a:r>
          </a:p>
          <a:p>
            <a:pPr>
              <a:buNone/>
            </a:pPr>
            <a:r>
              <a:rPr lang="ru-RU" sz="2400" b="1" dirty="0" smtClean="0"/>
              <a:t> </a:t>
            </a:r>
            <a:r>
              <a:rPr lang="ru-RU" sz="2400" b="1" dirty="0" smtClean="0"/>
              <a:t>                                                    </a:t>
            </a:r>
            <a:endParaRPr lang="ru-RU" sz="24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Грамматическая  арифметика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 algn="ctr">
              <a:buNone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Развитие словесно-логического мышления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1.Дима старше Вани, а Ваня старше </a:t>
            </a:r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  Марины. Кто старше: Дима или Марина?</a:t>
            </a:r>
          </a:p>
          <a:p>
            <a:pPr marL="514350" indent="-514350">
              <a:buNone/>
            </a:pPr>
            <a:endParaRPr lang="ru-RU" i="1" dirty="0" smtClean="0"/>
          </a:p>
          <a:p>
            <a:pPr marL="514350" indent="-514350"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2.Оля и Маша в каникулы поехали отдыхать. Одна из девочек поехала на дачу, а другая в санаторий. Куда поехала Маша, если Оля не поехала в санаторий?</a:t>
            </a:r>
          </a:p>
          <a:p>
            <a:pPr marL="514350" indent="-514350">
              <a:buNone/>
            </a:pPr>
            <a:endParaRPr lang="ru-RU" i="1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980728"/>
            <a:ext cx="7128792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1"/>
                </a:solidFill>
              </a:rPr>
              <a:t>3.Стас и Игорь жили на разных этажах: один – на первом, другой – на пятом. На каком этаже жил Игорь, если Стас жил на пятом?</a:t>
            </a:r>
          </a:p>
          <a:p>
            <a:endParaRPr lang="ru-RU" sz="2600" dirty="0" smtClean="0"/>
          </a:p>
          <a:p>
            <a:r>
              <a:rPr lang="ru-RU" sz="2400" b="1" i="1" dirty="0" smtClean="0">
                <a:solidFill>
                  <a:srgbClr val="3333CC"/>
                </a:solidFill>
              </a:rPr>
              <a:t>4.Антон учится лучше Ани. Аня учится лучше Светы. Кто же из них учится хуже?</a:t>
            </a:r>
          </a:p>
          <a:p>
            <a:endParaRPr lang="ru-RU" sz="2600" dirty="0" smtClean="0"/>
          </a:p>
          <a:p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</a:rPr>
              <a:t>5.Лена и Даша собирали ягоды. Одна из девочек собирала клубнику, другая – малину. Какие ягоды собирала Лена, если Даша собирала малину?</a:t>
            </a:r>
            <a:endParaRPr lang="ru-RU" sz="24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741682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  <a:reflection blurRad="6350" stA="55000" endA="50" endPos="85000" dir="5400000" sy="-100000" algn="bl" rotWithShape="0"/>
                </a:effectLst>
              </a:rPr>
              <a:t>Примеры со словами.</a:t>
            </a:r>
          </a:p>
          <a:p>
            <a:endParaRPr lang="ru-RU" sz="2600" dirty="0" smtClean="0"/>
          </a:p>
          <a:p>
            <a:pPr marL="514350" indent="-514350"/>
            <a:r>
              <a:rPr lang="ru-RU" sz="2600" i="1" dirty="0" smtClean="0"/>
              <a:t>  </a:t>
            </a:r>
            <a:r>
              <a:rPr lang="ru-RU" sz="2600" i="1" dirty="0" smtClean="0">
                <a:solidFill>
                  <a:schemeClr val="accent2">
                    <a:lumMod val="50000"/>
                  </a:schemeClr>
                </a:solidFill>
              </a:rPr>
              <a:t>1. Ежи – и + е + вика  = ягода</a:t>
            </a:r>
          </a:p>
          <a:p>
            <a:pPr marL="514350" indent="-514350"/>
            <a:endParaRPr lang="ru-RU" sz="2600" i="1" dirty="0" smtClean="0"/>
          </a:p>
          <a:p>
            <a:pPr marL="514350" indent="-514350"/>
            <a:r>
              <a:rPr lang="ru-RU" sz="2600" i="1" dirty="0" smtClean="0">
                <a:solidFill>
                  <a:schemeClr val="accent6">
                    <a:lumMod val="50000"/>
                  </a:schemeClr>
                </a:solidFill>
              </a:rPr>
              <a:t>  2. Кабан – ан + лук  =?</a:t>
            </a:r>
          </a:p>
          <a:p>
            <a:pPr marL="514350" indent="-514350"/>
            <a:endParaRPr lang="ru-RU" sz="2600" i="1" dirty="0" smtClean="0"/>
          </a:p>
          <a:p>
            <a:pPr marL="514350" indent="-514350"/>
            <a:r>
              <a:rPr lang="ru-RU" sz="2600" i="1" dirty="0" smtClean="0"/>
              <a:t>  </a:t>
            </a:r>
            <a:r>
              <a:rPr lang="ru-RU" sz="2600" i="1" dirty="0" smtClean="0">
                <a:solidFill>
                  <a:srgbClr val="002060"/>
                </a:solidFill>
              </a:rPr>
              <a:t>3. Корь – </a:t>
            </a:r>
            <a:r>
              <a:rPr lang="ru-RU" sz="2600" i="1" dirty="0" err="1" smtClean="0">
                <a:solidFill>
                  <a:srgbClr val="002060"/>
                </a:solidFill>
              </a:rPr>
              <a:t>ь</a:t>
            </a:r>
            <a:r>
              <a:rPr lang="ru-RU" sz="2600" i="1" dirty="0" smtClean="0">
                <a:solidFill>
                  <a:srgbClr val="002060"/>
                </a:solidFill>
              </a:rPr>
              <a:t> + идол – л + </a:t>
            </a:r>
            <a:r>
              <a:rPr lang="ru-RU" sz="2600" i="1" dirty="0" err="1" smtClean="0">
                <a:solidFill>
                  <a:srgbClr val="002060"/>
                </a:solidFill>
              </a:rPr>
              <a:t>р</a:t>
            </a:r>
            <a:r>
              <a:rPr lang="ru-RU" sz="2600" i="1" dirty="0" smtClean="0">
                <a:solidFill>
                  <a:srgbClr val="002060"/>
                </a:solidFill>
              </a:rPr>
              <a:t> = ?</a:t>
            </a:r>
          </a:p>
          <a:p>
            <a:pPr marL="514350" indent="-514350">
              <a:buAutoNum type="arabicPeriod"/>
            </a:pPr>
            <a:endParaRPr lang="ru-RU" sz="2600" i="1" dirty="0" smtClean="0"/>
          </a:p>
          <a:p>
            <a:pPr marL="514350" indent="-514350"/>
            <a:r>
              <a:rPr lang="ru-RU" sz="2600" i="1" dirty="0" smtClean="0">
                <a:solidFill>
                  <a:srgbClr val="008000"/>
                </a:solidFill>
              </a:rPr>
              <a:t> 4 -1 =?</a:t>
            </a:r>
            <a:r>
              <a:rPr lang="ru-RU" sz="2600" i="1" dirty="0" smtClean="0"/>
              <a:t>              </a:t>
            </a:r>
            <a:r>
              <a:rPr lang="ru-RU" sz="2600" i="1" dirty="0" smtClean="0">
                <a:solidFill>
                  <a:srgbClr val="CC3300"/>
                </a:solidFill>
              </a:rPr>
              <a:t>5 -1 = ?                  </a:t>
            </a:r>
            <a:r>
              <a:rPr lang="ru-RU" sz="2600" i="1" dirty="0" smtClean="0">
                <a:solidFill>
                  <a:schemeClr val="tx2">
                    <a:lumMod val="75000"/>
                  </a:schemeClr>
                </a:solidFill>
              </a:rPr>
              <a:t>7 – 2 = ?       </a:t>
            </a:r>
          </a:p>
          <a:p>
            <a:pPr marL="514350" indent="-514350"/>
            <a:r>
              <a:rPr lang="ru-RU" sz="2600" i="1" dirty="0" smtClean="0">
                <a:solidFill>
                  <a:srgbClr val="009900"/>
                </a:solidFill>
              </a:rPr>
              <a:t>Беда - ?</a:t>
            </a:r>
            <a:r>
              <a:rPr lang="ru-RU" sz="2600" i="1" dirty="0" smtClean="0"/>
              <a:t>            </a:t>
            </a:r>
            <a:r>
              <a:rPr lang="ru-RU" sz="2600" i="1" dirty="0" smtClean="0">
                <a:solidFill>
                  <a:srgbClr val="CC3300"/>
                </a:solidFill>
              </a:rPr>
              <a:t>Рыбак - ?               </a:t>
            </a:r>
            <a:r>
              <a:rPr lang="ru-RU" sz="2600" i="1" dirty="0" smtClean="0">
                <a:solidFill>
                  <a:schemeClr val="tx2">
                    <a:lumMod val="75000"/>
                  </a:schemeClr>
                </a:solidFill>
              </a:rPr>
              <a:t>Букварь - ?</a:t>
            </a:r>
          </a:p>
          <a:p>
            <a:pPr marL="514350" indent="-514350"/>
            <a:r>
              <a:rPr lang="ru-RU" sz="2600" i="1" dirty="0" smtClean="0">
                <a:solidFill>
                  <a:srgbClr val="008000"/>
                </a:solidFill>
              </a:rPr>
              <a:t>Роса - ?            </a:t>
            </a:r>
            <a:r>
              <a:rPr lang="ru-RU" sz="2600" i="1" dirty="0" smtClean="0">
                <a:solidFill>
                  <a:srgbClr val="CC3300"/>
                </a:solidFill>
              </a:rPr>
              <a:t>Удача - ?</a:t>
            </a:r>
            <a:r>
              <a:rPr lang="ru-RU" sz="2600" i="1" dirty="0" smtClean="0"/>
              <a:t>                </a:t>
            </a:r>
            <a:r>
              <a:rPr lang="ru-RU" sz="2600" i="1" dirty="0" smtClean="0">
                <a:solidFill>
                  <a:schemeClr val="tx2">
                    <a:lumMod val="75000"/>
                  </a:schemeClr>
                </a:solidFill>
              </a:rPr>
              <a:t>Дудочка - ?</a:t>
            </a:r>
          </a:p>
          <a:p>
            <a:pPr marL="514350" indent="-514350"/>
            <a:r>
              <a:rPr lang="ru-RU" sz="2600" i="1" dirty="0" smtClean="0">
                <a:solidFill>
                  <a:srgbClr val="009900"/>
                </a:solidFill>
              </a:rPr>
              <a:t>Бусы - ?           </a:t>
            </a:r>
            <a:r>
              <a:rPr lang="ru-RU" sz="2600" i="1" dirty="0" smtClean="0">
                <a:solidFill>
                  <a:srgbClr val="CC3300"/>
                </a:solidFill>
              </a:rPr>
              <a:t>Ябеда  - ?               </a:t>
            </a:r>
            <a:r>
              <a:rPr lang="ru-RU" sz="2600" i="1" dirty="0" smtClean="0">
                <a:solidFill>
                  <a:schemeClr val="tx2">
                    <a:lumMod val="75000"/>
                  </a:schemeClr>
                </a:solidFill>
              </a:rPr>
              <a:t>Ярмарка - ?</a:t>
            </a:r>
          </a:p>
          <a:p>
            <a:pPr marL="514350" indent="-514350"/>
            <a:r>
              <a:rPr lang="ru-RU" sz="2600" i="1" dirty="0" smtClean="0">
                <a:solidFill>
                  <a:srgbClr val="008000"/>
                </a:solidFill>
              </a:rPr>
              <a:t>Угол - ?           </a:t>
            </a:r>
            <a:r>
              <a:rPr lang="ru-RU" sz="2600" i="1" dirty="0" smtClean="0">
                <a:solidFill>
                  <a:srgbClr val="CC3300"/>
                </a:solidFill>
              </a:rPr>
              <a:t>Сурок -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692696"/>
            <a:ext cx="7200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Найди  правильное утверждение.</a:t>
            </a:r>
          </a:p>
          <a:p>
            <a:endParaRPr lang="ru-RU" sz="2600" dirty="0" smtClean="0"/>
          </a:p>
          <a:p>
            <a:pPr marL="514350" indent="-514350"/>
            <a:r>
              <a:rPr lang="ru-RU" sz="2400" b="1" i="1" dirty="0" smtClean="0">
                <a:solidFill>
                  <a:srgbClr val="CD2131"/>
                </a:solidFill>
              </a:rPr>
              <a:t>1. Взошло солнце, потому что стало тепло.</a:t>
            </a:r>
          </a:p>
          <a:p>
            <a:pPr marL="514350" indent="-514350"/>
            <a:r>
              <a:rPr lang="ru-RU" sz="2400" b="1" i="1" dirty="0" smtClean="0">
                <a:solidFill>
                  <a:srgbClr val="CD2131"/>
                </a:solidFill>
              </a:rPr>
              <a:t>2. Стало тепло, потому что взошло солнце.</a:t>
            </a:r>
          </a:p>
          <a:p>
            <a:pPr marL="514350" indent="-514350"/>
            <a:endParaRPr lang="ru-RU" sz="2400" b="1" i="1" dirty="0" smtClean="0"/>
          </a:p>
          <a:p>
            <a:pPr marL="514350" indent="-514350"/>
            <a:r>
              <a:rPr lang="ru-RU" sz="2400" b="1" i="1" dirty="0" smtClean="0">
                <a:solidFill>
                  <a:srgbClr val="009900"/>
                </a:solidFill>
              </a:rPr>
              <a:t>1</a:t>
            </a:r>
            <a:r>
              <a:rPr lang="ru-RU" sz="2400" b="1" i="1" dirty="0" smtClean="0">
                <a:solidFill>
                  <a:srgbClr val="009900"/>
                </a:solidFill>
              </a:rPr>
              <a:t>.Грачи прилетели, потому что пришла весна.</a:t>
            </a:r>
          </a:p>
          <a:p>
            <a:pPr marL="514350" indent="-514350"/>
            <a:r>
              <a:rPr lang="ru-RU" sz="2400" b="1" i="1" dirty="0" smtClean="0">
                <a:solidFill>
                  <a:srgbClr val="009900"/>
                </a:solidFill>
              </a:rPr>
              <a:t>2. Пришла весна, потому что прилетели грачи.</a:t>
            </a:r>
          </a:p>
          <a:p>
            <a:pPr marL="514350" indent="-514350"/>
            <a:endParaRPr lang="ru-RU" sz="2400" b="1" i="1" dirty="0" smtClean="0"/>
          </a:p>
          <a:p>
            <a:pPr marL="514350" indent="-514350"/>
            <a:r>
              <a:rPr lang="ru-RU" sz="2400" b="1" i="1" dirty="0" smtClean="0">
                <a:solidFill>
                  <a:srgbClr val="0000FF"/>
                </a:solidFill>
              </a:rPr>
              <a:t>1.Костёр погас, потому что стало холодно.</a:t>
            </a:r>
          </a:p>
          <a:p>
            <a:pPr marL="514350" indent="-514350"/>
            <a:r>
              <a:rPr lang="ru-RU" sz="2400" b="1" i="1" dirty="0" smtClean="0">
                <a:solidFill>
                  <a:srgbClr val="0000FF"/>
                </a:solidFill>
              </a:rPr>
              <a:t>2. Стало холодно, потому что костёр погас.</a:t>
            </a:r>
            <a:endParaRPr lang="ru-RU" sz="24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476672"/>
            <a:ext cx="7128792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Упражнения со словами.</a:t>
            </a:r>
          </a:p>
          <a:p>
            <a:pPr algn="ctr"/>
            <a:endParaRPr lang="ru-RU" sz="2800" dirty="0" smtClean="0"/>
          </a:p>
          <a:p>
            <a:pPr marL="514350" indent="-514350"/>
            <a:r>
              <a:rPr lang="ru-RU" sz="2800" dirty="0" smtClean="0"/>
              <a:t>   </a:t>
            </a:r>
            <a:r>
              <a:rPr lang="ru-RU" sz="2600" b="1" dirty="0" smtClean="0">
                <a:solidFill>
                  <a:srgbClr val="CD2131"/>
                </a:solidFill>
              </a:rPr>
              <a:t>1.Найди слово в слове.</a:t>
            </a:r>
          </a:p>
          <a:p>
            <a:pPr marL="514350" indent="-514350"/>
            <a:endParaRPr lang="ru-RU" sz="2800" dirty="0" smtClean="0"/>
          </a:p>
          <a:p>
            <a:pPr marL="514350" indent="-514350"/>
            <a:r>
              <a:rPr lang="ru-RU" sz="2800" i="1" dirty="0" smtClean="0">
                <a:solidFill>
                  <a:srgbClr val="002060"/>
                </a:solidFill>
              </a:rPr>
              <a:t>Телёнок,  чёлка,  зубр,  гроза,  корм</a:t>
            </a:r>
          </a:p>
          <a:p>
            <a:pPr marL="514350" indent="-514350"/>
            <a:endParaRPr lang="ru-RU" sz="2800" i="1" dirty="0" smtClean="0"/>
          </a:p>
          <a:p>
            <a:pPr marL="514350" indent="-514350"/>
            <a:r>
              <a:rPr lang="ru-RU" sz="2800" dirty="0" smtClean="0">
                <a:solidFill>
                  <a:srgbClr val="008000"/>
                </a:solidFill>
              </a:rPr>
              <a:t>2.Найдите общие окончания к словам.</a:t>
            </a:r>
          </a:p>
          <a:p>
            <a:pPr marL="514350" indent="-514350"/>
            <a:endParaRPr lang="ru-RU" sz="2800" i="1" dirty="0" smtClean="0"/>
          </a:p>
          <a:p>
            <a:pPr marL="514350" indent="-514350"/>
            <a:r>
              <a:rPr lang="ru-RU" sz="2800" i="1" dirty="0" err="1" smtClean="0">
                <a:solidFill>
                  <a:schemeClr val="accent6">
                    <a:lumMod val="50000"/>
                  </a:schemeClr>
                </a:solidFill>
              </a:rPr>
              <a:t>Др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 -                           СТ -     </a:t>
            </a:r>
          </a:p>
          <a:p>
            <a:pPr marL="514350" indent="-514350"/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М  -                            УГ -</a:t>
            </a:r>
          </a:p>
          <a:p>
            <a:pPr marL="514350" indent="-514350"/>
            <a:r>
              <a:rPr lang="ru-RU" sz="2800" i="1" dirty="0" err="1" smtClean="0">
                <a:solidFill>
                  <a:schemeClr val="accent6">
                    <a:lumMod val="50000"/>
                  </a:schemeClr>
                </a:solidFill>
              </a:rPr>
              <a:t>Тр</a:t>
            </a:r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 –    ( … )                  К   -    (  … )</a:t>
            </a:r>
          </a:p>
          <a:p>
            <a:pPr marL="514350" indent="-514350"/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Ц   -                           П   -</a:t>
            </a:r>
          </a:p>
          <a:p>
            <a:pPr marL="514350" indent="-514350"/>
            <a:r>
              <a:rPr lang="ru-RU" sz="2800" i="1" dirty="0" smtClean="0">
                <a:solidFill>
                  <a:schemeClr val="accent6">
                    <a:lumMod val="50000"/>
                  </a:schemeClr>
                </a:solidFill>
              </a:rPr>
              <a:t>Щ  -                           УК  -</a:t>
            </a:r>
          </a:p>
          <a:p>
            <a:pPr marL="514350" indent="-514350"/>
            <a:r>
              <a:rPr lang="ru-RU" sz="2800" i="1" dirty="0" smtClean="0"/>
              <a:t>   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6552728" cy="864096"/>
          </a:xfrm>
          <a:prstGeom prst="rect">
            <a:avLst/>
          </a:prstGeom>
          <a:noFill/>
        </p:spPr>
        <p:txBody>
          <a:bodyPr wrap="none" rtlCol="0">
            <a:prstTxWarp prst="textWave2">
              <a:avLst>
                <a:gd name="adj1" fmla="val 12500"/>
                <a:gd name="adj2" fmla="val 1321"/>
              </a:avLst>
            </a:prstTxWarp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РЕ</a:t>
            </a:r>
            <a:r>
              <a:rPr lang="ru-RU" dirty="0" smtClean="0">
                <a:solidFill>
                  <a:srgbClr val="008000"/>
                </a:solidFill>
              </a:rPr>
              <a:t>БУ</a:t>
            </a:r>
            <a:r>
              <a:rPr lang="ru-RU" dirty="0" smtClean="0">
                <a:solidFill>
                  <a:srgbClr val="0070C0"/>
                </a:solidFill>
              </a:rPr>
              <a:t>СЫ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420888"/>
            <a:ext cx="784887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b="1" u="sng" dirty="0" smtClean="0">
                <a:solidFill>
                  <a:srgbClr val="008000"/>
                </a:solidFill>
              </a:rPr>
              <a:t>ПЕ</a:t>
            </a:r>
            <a:r>
              <a:rPr lang="ru-RU" sz="6600" b="1" dirty="0" smtClean="0"/>
              <a:t>     </a:t>
            </a:r>
            <a:r>
              <a:rPr lang="ru-RU" sz="6600" b="1" u="sng" dirty="0" smtClean="0">
                <a:solidFill>
                  <a:srgbClr val="0070C0"/>
                </a:solidFill>
              </a:rPr>
              <a:t>ША</a:t>
            </a:r>
            <a:r>
              <a:rPr lang="ru-RU" sz="6600" b="1" dirty="0" smtClean="0"/>
              <a:t>       </a:t>
            </a:r>
            <a:r>
              <a:rPr lang="ru-RU" sz="6600" b="1" u="sng" dirty="0" smtClean="0">
                <a:solidFill>
                  <a:schemeClr val="accent3">
                    <a:lumMod val="75000"/>
                  </a:schemeClr>
                </a:solidFill>
              </a:rPr>
              <a:t>КА</a:t>
            </a:r>
          </a:p>
          <a:p>
            <a:r>
              <a:rPr lang="ru-RU" sz="6600" b="1" dirty="0" smtClean="0">
                <a:solidFill>
                  <a:srgbClr val="008000"/>
                </a:solidFill>
              </a:rPr>
              <a:t>Л</a:t>
            </a:r>
            <a:r>
              <a:rPr lang="ru-RU" sz="6600" b="1" dirty="0" smtClean="0"/>
              <a:t>        </a:t>
            </a:r>
            <a:r>
              <a:rPr lang="ru-RU" sz="6600" b="1" dirty="0" smtClean="0">
                <a:solidFill>
                  <a:srgbClr val="0070C0"/>
                </a:solidFill>
              </a:rPr>
              <a:t>ТА</a:t>
            </a:r>
            <a:r>
              <a:rPr lang="ru-RU" sz="6600" b="1" dirty="0" smtClean="0"/>
              <a:t>       </a:t>
            </a:r>
            <a:r>
              <a:rPr lang="ru-RU" sz="6600" b="1" dirty="0" smtClean="0">
                <a:solidFill>
                  <a:schemeClr val="accent3">
                    <a:lumMod val="75000"/>
                  </a:schemeClr>
                </a:solidFill>
              </a:rPr>
              <a:t>ВА</a:t>
            </a:r>
            <a:endParaRPr lang="ru-RU" sz="66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764704"/>
            <a:ext cx="5184576" cy="864096"/>
          </a:xfrm>
          <a:prstGeom prst="rect">
            <a:avLst/>
          </a:prstGeom>
          <a:noFill/>
        </p:spPr>
        <p:txBody>
          <a:bodyPr wrap="none" rtlCol="0">
            <a:prstTxWarp prst="textTriangle">
              <a:avLst>
                <a:gd name="adj" fmla="val 27954"/>
              </a:avLst>
            </a:prstTxWarp>
            <a:spAutoFit/>
          </a:bodyPr>
          <a:lstStyle/>
          <a:p>
            <a:r>
              <a:rPr lang="ru-RU" dirty="0" smtClean="0">
                <a:solidFill>
                  <a:srgbClr val="CD2131"/>
                </a:solidFill>
              </a:rPr>
              <a:t>АНАГРАММЫ</a:t>
            </a:r>
            <a:endParaRPr lang="ru-RU" dirty="0">
              <a:solidFill>
                <a:srgbClr val="CD213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69127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dirty="0" smtClean="0"/>
              <a:t> </a:t>
            </a:r>
            <a:r>
              <a:rPr lang="ru-RU" sz="2800" b="1" i="1" dirty="0" smtClean="0">
                <a:solidFill>
                  <a:srgbClr val="000066"/>
                </a:solidFill>
              </a:rPr>
              <a:t>1.Барон   ___________</a:t>
            </a:r>
          </a:p>
          <a:p>
            <a:pPr marL="342900" indent="-342900"/>
            <a:endParaRPr lang="ru-RU" sz="2800" b="1" i="1" dirty="0" smtClean="0"/>
          </a:p>
          <a:p>
            <a:pPr marL="342900" indent="-342900"/>
            <a:r>
              <a:rPr lang="ru-RU" sz="2800" b="1" i="1" dirty="0" smtClean="0"/>
              <a:t> </a:t>
            </a:r>
            <a:r>
              <a:rPr lang="ru-RU" sz="2800" b="1" i="1" dirty="0" smtClean="0"/>
              <a:t>                             </a:t>
            </a:r>
            <a:r>
              <a:rPr lang="ru-RU" sz="2800" b="1" i="1" dirty="0" smtClean="0">
                <a:solidFill>
                  <a:srgbClr val="0066FF"/>
                </a:solidFill>
              </a:rPr>
              <a:t>2. Мазок _________</a:t>
            </a:r>
          </a:p>
          <a:p>
            <a:pPr marL="342900" indent="-342900"/>
            <a:endParaRPr lang="ru-RU" sz="2800" b="1" i="1" dirty="0" smtClean="0"/>
          </a:p>
          <a:p>
            <a:pPr marL="342900" indent="-342900"/>
            <a:r>
              <a:rPr lang="ru-RU" sz="2800" b="1" i="1" dirty="0" smtClean="0">
                <a:solidFill>
                  <a:srgbClr val="000099"/>
                </a:solidFill>
              </a:rPr>
              <a:t> </a:t>
            </a:r>
            <a:r>
              <a:rPr lang="ru-RU" sz="2800" b="1" i="1" dirty="0" smtClean="0">
                <a:solidFill>
                  <a:srgbClr val="000099"/>
                </a:solidFill>
              </a:rPr>
              <a:t>3. Банка   ___________</a:t>
            </a:r>
          </a:p>
          <a:p>
            <a:pPr marL="342900" indent="-342900"/>
            <a:endParaRPr lang="ru-RU" sz="2800" b="1" i="1" dirty="0" smtClean="0"/>
          </a:p>
          <a:p>
            <a:pPr marL="342900" indent="-342900"/>
            <a:r>
              <a:rPr lang="ru-RU" sz="2800" b="1" i="1" dirty="0" smtClean="0"/>
              <a:t>                           </a:t>
            </a:r>
            <a:r>
              <a:rPr lang="ru-RU" sz="2800" b="1" i="1" dirty="0" smtClean="0">
                <a:solidFill>
                  <a:srgbClr val="3366FF"/>
                </a:solidFill>
              </a:rPr>
              <a:t>4. Сосна   __________</a:t>
            </a:r>
          </a:p>
          <a:p>
            <a:pPr marL="342900" indent="-342900"/>
            <a:endParaRPr lang="ru-RU" sz="2800" b="1" i="1" dirty="0" smtClean="0"/>
          </a:p>
          <a:p>
            <a:pPr marL="342900" indent="-342900"/>
            <a:r>
              <a:rPr lang="ru-RU" sz="2800" b="1" i="1" dirty="0" smtClean="0"/>
              <a:t> </a:t>
            </a:r>
            <a:r>
              <a:rPr lang="ru-RU" sz="2800" b="1" i="1" dirty="0" smtClean="0">
                <a:solidFill>
                  <a:srgbClr val="0000FF"/>
                </a:solidFill>
              </a:rPr>
              <a:t>5. Стук     ___________</a:t>
            </a:r>
            <a:endParaRPr lang="ru-RU" sz="2800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426</TotalTime>
  <Words>651</Words>
  <Application>Microsoft Office PowerPoint</Application>
  <PresentationFormat>Экран (4:3)</PresentationFormat>
  <Paragraphs>124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ПРАКТИЧЕСкИЕ УПРАЖНЕНИЯ для предупреждения нарушений чтения и письма</vt:lpstr>
      <vt:lpstr>  </vt:lpstr>
      <vt:lpstr>Грамматическая  арифметика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ПРАКТИЧЕСкИЕ УПРАЖНЕНИЯ для предупреждения нарушений чтения и письма</dc:title>
  <dc:creator>ZHUR</dc:creator>
  <cp:lastModifiedBy>ZHUR</cp:lastModifiedBy>
  <cp:revision>44</cp:revision>
  <dcterms:created xsi:type="dcterms:W3CDTF">2012-12-13T17:42:34Z</dcterms:created>
  <dcterms:modified xsi:type="dcterms:W3CDTF">2012-12-14T23:10:38Z</dcterms:modified>
</cp:coreProperties>
</file>