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18"/>
  </p:notesMasterIdLst>
  <p:sldIdLst>
    <p:sldId id="256" r:id="rId3"/>
    <p:sldId id="296" r:id="rId4"/>
    <p:sldId id="298" r:id="rId5"/>
    <p:sldId id="280" r:id="rId6"/>
    <p:sldId id="279" r:id="rId7"/>
    <p:sldId id="299" r:id="rId8"/>
    <p:sldId id="300" r:id="rId9"/>
    <p:sldId id="283" r:id="rId10"/>
    <p:sldId id="287" r:id="rId11"/>
    <p:sldId id="264" r:id="rId12"/>
    <p:sldId id="265" r:id="rId13"/>
    <p:sldId id="288" r:id="rId14"/>
    <p:sldId id="266" r:id="rId15"/>
    <p:sldId id="260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33"/>
    <a:srgbClr val="CCFF33"/>
    <a:srgbClr val="FF0000"/>
    <a:srgbClr val="FFFF00"/>
    <a:srgbClr val="FF3399"/>
    <a:srgbClr val="CC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83" autoAdjust="0"/>
  </p:normalViewPr>
  <p:slideViewPr>
    <p:cSldViewPr>
      <p:cViewPr varScale="1">
        <p:scale>
          <a:sx n="87" d="100"/>
          <a:sy n="8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69E202-2738-47CF-A447-1D54F8B1B0B3}" type="datetimeFigureOut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A20F475-BA2C-49FD-9E9D-BC7FEBCDC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96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614D48-5CA0-47DC-BEA5-2133EE2AAAC6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0312-9284-4F06-893B-5EBE0E7CD8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8574F-26E4-44F5-B28C-7C6FDD891001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FF38D-5C6B-44AB-A135-A7708D9EA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A164B-F780-43FE-9E3A-723127A4406D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F9F46-956E-4536-95A4-5922132251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F6B6F9-453A-410D-8F4F-7204EDED2244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171C2-037A-43D2-B075-A854EF757F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E8E7C7-4398-4AE4-BE24-346DFD2C7357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A945F-5E9E-4067-A94E-2DB76489A4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F96BA-F7BC-4E3D-A07D-436B2F878B12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F07FE-CA3E-4ACE-B83D-33C97E2BF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E7281-9318-4801-BD96-5B58622114E8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9840-BC0F-475A-A7B4-3342BA13EA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E9B88-D8BA-4ACF-8E05-45A12A0F59E7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BA54-C51A-4F93-8CB7-371BC5C4FA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417A1-694C-4723-B97D-848F0B40DC4E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A8D04-09B1-480B-A21E-881A8650C5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45760-3311-4D18-8FEE-024E74A005F9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94B0-C422-44F8-9885-7877A4B07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D72A1-25D2-4A5D-AFA9-2E166ACCC7C5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473E5-961E-4F32-8E42-7731E0D46B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F2F6D-E2EF-4462-88A0-31E0FC3EC963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CE80D-6FAF-406D-A6D9-DE9485B0A4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372A6-8705-4F80-8060-A26D9F8CE2FC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AFAA7-3770-491C-ACF8-03B9477D6C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DDE34-91F4-40A8-BD59-057CCA823B28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F5C8-C79F-4A06-AE93-5D23207FB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47C18-E4CD-4EB3-91CB-9767C82C53EC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7C991-1C43-4D0C-BFE4-37930C24E1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8695AD-B4B7-4F18-B6DB-4701C71898EE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CE488-BAAE-45A5-8CB3-EBAFB0687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62931-31A5-46EE-8922-786BA7C87BE6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9FBE5-D22A-474F-B6E9-F962E098F5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F76EF-E9D3-4280-B0CD-1D905C85CA58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5927-0579-4C1A-8EE8-8C75651BE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85E9C-0577-44C0-864A-345C173D81C4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C8C2-B444-4FEF-A85A-EA90C31A7E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04895-7034-4EF9-930F-FDA2F6A984B4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5B77-7423-4F0D-B357-32D338A44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ED34B-F753-4C69-9347-F46CA3E4628F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B627E-E48B-4530-B562-5CBD3A9332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3B1526-90E3-43BF-BC27-65531EF1826B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7E37E-2906-415A-8475-FD708B31D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909AEF8C-90EE-4D22-ACED-BC60EE3C9FA4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413890F-5056-4B75-BAE4-DEC21BE7B5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B77D260-8BC7-4EFD-9CDD-041E361949D5}" type="datetimeFigureOut">
              <a:rPr lang="ru-RU"/>
              <a:pPr/>
              <a:t>16.10.2012</a:t>
            </a:fld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FF2D23-6C7E-4E20-9027-84DC56C0A9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188640"/>
            <a:ext cx="7772400" cy="1296566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r>
              <a:rPr lang="ru-RU" sz="4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Родительское </a:t>
            </a: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собрание</a:t>
            </a:r>
            <a:b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4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 1-е полугодие)</a:t>
            </a:r>
            <a:endParaRPr lang="ru-RU" sz="40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484784"/>
            <a:ext cx="7848600" cy="5373216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нарушений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письменной речи у первоклассников</a:t>
            </a:r>
          </a:p>
          <a:p>
            <a:pPr marL="0" indent="0" algn="ctr">
              <a:buFontTx/>
              <a:buNone/>
            </a:pPr>
            <a:endParaRPr lang="ru-RU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(Практикум для родителей)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FontTx/>
              <a:buNone/>
            </a:pPr>
            <a:r>
              <a:rPr lang="ru-RU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</a:t>
            </a:r>
            <a:endParaRPr lang="ru-RU" sz="2400" dirty="0" smtClean="0">
              <a:solidFill>
                <a:srgbClr val="FF66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r">
              <a:buFontTx/>
              <a:buNone/>
            </a:pPr>
            <a:r>
              <a:rPr lang="ru-RU" sz="24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учитель-логопед</a:t>
            </a:r>
          </a:p>
          <a:p>
            <a:pPr marL="0" indent="0" algn="r">
              <a:buFontTx/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МБОУ-лицей №10</a:t>
            </a:r>
          </a:p>
          <a:p>
            <a:pPr marL="0" indent="0" algn="r">
              <a:buFontTx/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г.Белгорода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r">
              <a:buFontTx/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Акимкина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Ирина Юрьевна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uiExpand="1" build="p"/>
      <p:bldP spid="2051" grpId="1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520" y="652046"/>
            <a:ext cx="878497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Упражнение </a:t>
            </a:r>
            <a:r>
              <a:rPr lang="ru-RU" sz="2400" b="1" dirty="0">
                <a:latin typeface="Times New Roman" pitchFamily="18" charset="0"/>
              </a:rPr>
              <a:t>"Корректурная правка</a:t>
            </a:r>
            <a:r>
              <a:rPr lang="ru-RU" sz="2400" b="1" dirty="0" smtClean="0">
                <a:latin typeface="Times New Roman" pitchFamily="18" charset="0"/>
              </a:rPr>
              <a:t>".</a:t>
            </a:r>
          </a:p>
          <a:p>
            <a:pPr algn="ctr"/>
            <a:endParaRPr lang="ru-RU" sz="2400" b="1" dirty="0">
              <a:latin typeface="Times New Roman" pitchFamily="18" charset="0"/>
            </a:endParaRPr>
          </a:p>
          <a:p>
            <a:pPr indent="271463" algn="just">
              <a:buFontTx/>
              <a:buNone/>
            </a:pPr>
            <a:r>
              <a:rPr lang="ru-RU" sz="2200" dirty="0" smtClean="0">
                <a:latin typeface="Times New Roman" pitchFamily="18" charset="0"/>
              </a:rPr>
              <a:t>	Для </a:t>
            </a:r>
            <a:r>
              <a:rPr lang="ru-RU" sz="2200" dirty="0">
                <a:latin typeface="Times New Roman" pitchFamily="18" charset="0"/>
              </a:rPr>
              <a:t>этого упражнения нужна книжка, скучная и с достаточно крупным (не мелким) шрифтом. Ученик каждый день в течение пяти (не больше) минут работает над следующим заданием: зачеркивает в сплошном тексте заданные буквы. Начать нужно с одной буквы, например, "а". Затем "о", дальше согласные, с которыми есть проблемы, сначала их тоже нужно задавать по одной. Через 5-6 дней таких занятий переходим на две буквы, одна зачеркивается, другая подчеркивается или обводится в кружочек. Буквы должны быть "парными", "похожими" в сознании ученика. </a:t>
            </a:r>
            <a:endParaRPr lang="ru-RU" sz="2200" dirty="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60648"/>
            <a:ext cx="8208912" cy="612068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</a:rPr>
              <a:t>Упражнение «Словесный мяч".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Один игрок говорит слово, а второй должен продолжить, называя слово на последнюю букву прозвучавшего слова: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автобус – слон – носки и т.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Эта игра универсальна, в неё можно играть вдвоем и всей семьёй.</a:t>
            </a:r>
          </a:p>
          <a:p>
            <a:pPr marL="0" indent="15875" algn="ctr">
              <a:buFontTx/>
              <a:buNone/>
            </a:pPr>
            <a:r>
              <a:rPr lang="ru-RU" sz="2400" b="1" dirty="0">
                <a:latin typeface="Times New Roman" pitchFamily="18" charset="0"/>
              </a:rPr>
              <a:t>Игра «Заколдованные слова»</a:t>
            </a:r>
          </a:p>
          <a:p>
            <a:pPr marL="0" indent="15875">
              <a:buFontTx/>
              <a:buNone/>
            </a:pPr>
            <a:r>
              <a:rPr lang="ru-RU" sz="2400" dirty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Ребенок должен убрать лишний слог и узнать слово.</a:t>
            </a:r>
          </a:p>
          <a:p>
            <a:pPr marL="0" indent="15875"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Сапохар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пераченье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хадулва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васуренье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пинарожки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сугрохари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грукрыши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кабрыкао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балиранки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 marL="0" indent="15875" algn="ctr"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</a:rPr>
              <a:t>Лабиринты»</a:t>
            </a:r>
          </a:p>
          <a:p>
            <a:pPr marL="0" indent="15875" algn="just">
              <a:buFontTx/>
              <a:buNone/>
            </a:pPr>
            <a:r>
              <a:rPr lang="ru-RU" sz="2400" dirty="0">
                <a:latin typeface="Times New Roman" pitchFamily="18" charset="0"/>
              </a:rPr>
              <a:t> Лабиринты хорошо развивают крупную моторику (движения руки и предплечья), внимание, безотрывную линию. Следите, чтобы ребенок изменял положение руки, а не листа бумаги. </a:t>
            </a:r>
          </a:p>
          <a:p>
            <a:pPr algn="just">
              <a:buFontTx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62446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«Весёлый мультфильм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(Если ребёнок делает ошибки в словарных словах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Даём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ребёнку задание: мысленно сочинить очень смешной мультфильм, в котором по порядку будут появляться предметы, которые вы назовёте. Ребёнок закрывает глаза, а вы начинаете диктовать словарные слова, очень чётко проговаривая все безударные гласные, непроизносимые согласные и другие сложные случаи: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ница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рзина…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увязывает в голове в какой-то смешной сюжет, потом открывает глаза и рассказывает свой мультфильм. Вы живо реагируете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Далее совместно с ребенком проверяете написание словарных слов.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«Пропавшие слова»</a:t>
            </a:r>
          </a:p>
          <a:p>
            <a:pPr marL="0" indent="376238">
              <a:buFont typeface="Wingdings 2" pitchFamily="18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Тишина царит в дремучем …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Умолкли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 Вот-вот начнется … .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«Закончи предложение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627063" indent="15875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Барсик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залез на дерево, которое ……..</a:t>
            </a:r>
          </a:p>
          <a:p>
            <a:pPr marL="627063" indent="15875">
              <a:buFont typeface="Wingdings 2" pitchFamily="18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Барсик залез на дерево, потому что ……</a:t>
            </a:r>
          </a:p>
          <a:p>
            <a:pPr marL="627063" indent="15875">
              <a:buFont typeface="Wingdings 2" pitchFamily="18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Барсик залез на дерево, где ………….</a:t>
            </a:r>
          </a:p>
          <a:p>
            <a:pPr algn="just">
              <a:lnSpc>
                <a:spcPct val="8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37" y="1772816"/>
            <a:ext cx="8280920" cy="4032448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Ориентировка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правой и левой сторонах пространства и в пространственном расположении предметов по отношению друг 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другу;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Ориентировка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собственном теле, дифференциация правых и левых его частей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Конструирование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фигур из спичек, палочек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Узнавание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предметов в усложненных условиях (предметы изображенные пунктиром, наложенные друг на друге, «зашумленные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 eaLnBrk="1" fontAlgn="auto" hangingPunct="1">
              <a:spcAft>
                <a:spcPts val="0"/>
              </a:spcAft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74638"/>
            <a:ext cx="8466906" cy="149817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</a:p>
          <a:p>
            <a:pPr fontAlgn="auto">
              <a:spcAft>
                <a:spcPts val="0"/>
              </a:spcAft>
              <a:defRPr/>
            </a:pPr>
            <a:endParaRPr lang="ru-RU" sz="96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ра</a:t>
            </a: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звитие </a:t>
            </a: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зрительного анализа и синтеза,  пространственных представлений</a:t>
            </a:r>
            <a:r>
              <a:rPr lang="ru-RU" sz="53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260648"/>
            <a:ext cx="6694487" cy="476672"/>
          </a:xfrm>
        </p:spPr>
        <p:txBody>
          <a:bodyPr anchor="b"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Несколько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советов родителям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836712"/>
            <a:ext cx="8640960" cy="5832648"/>
          </a:xfrm>
        </p:spPr>
        <p:txBody>
          <a:bodyPr/>
          <a:lstStyle/>
          <a:p>
            <a:pPr marL="400050" lvl="1" indent="0" algn="just">
              <a:lnSpc>
                <a:spcPct val="80000"/>
              </a:lnSpc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1. Как можно чаще играйте с детьми в ролевые игры.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2. Если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ребенку задали на дом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писать, то разбейте текст на части и задание выполняйте в несколько приемов.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3. Не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заставляйте ребенка переписывать много раз домашние задания, это не только нанесет вред здоровью ребенка, но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приведет к нежеланию учиться,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а также увеличит количество ошибок.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4. Хвалите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своего ребенка за каждый достигнутый успех, как можно меньше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упрекайте в неудачах.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764704"/>
            <a:ext cx="6584950" cy="1800696"/>
          </a:xfrm>
        </p:spPr>
        <p:txBody>
          <a:bodyPr anchor="b"/>
          <a:lstStyle/>
          <a:p>
            <a:r>
              <a:rPr lang="ru-RU" sz="5400" dirty="0">
                <a:solidFill>
                  <a:srgbClr val="FFFF00"/>
                </a:solidFill>
              </a:rPr>
              <a:t>Спасибо за внимание!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>
              <a:buFontTx/>
              <a:buNone/>
            </a:pPr>
            <a:r>
              <a:rPr lang="ru-RU" sz="7200" dirty="0">
                <a:solidFill>
                  <a:srgbClr val="008000"/>
                </a:solidFill>
              </a:rPr>
              <a:t>Желаем успехов!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Роль родителей в формировании устной и письменной речи.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Что такое речевая готовность ребёнка  к школе.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причины возникновения специфических ошибок письма.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Родительский практикум: как предупредить нарушения письменной речи у младших школьников.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3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выступает как средство регуляции психической деятельности и поведения, организует эмоциональные переживания, мыслительные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операции, оказывает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большое влияние на формирование личности, волевые качества,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Значит речь служит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активным средством всестороннего развития личности ребёнка.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9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6632"/>
            <a:ext cx="8229600" cy="64087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речи бывают двух видов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 устной речи (как ребенок говорит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 письменной речи (как он пишет).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сложный процесс, в котором участвует не только рука, но и все отделы головного мозга: лобные доли, височные, теменные и затылочные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Значит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письму мы должны учить мозг, и к этому обучению мозг ребенка должен быть готов.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5760640"/>
          </a:xfrm>
        </p:spPr>
        <p:txBody>
          <a:bodyPr/>
          <a:lstStyle/>
          <a:p>
            <a:pPr lvl="0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устной речи,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которая включает в себя: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Слуховое восприятие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слуховую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память.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Звуковую сторону речи.</a:t>
            </a:r>
          </a:p>
          <a:p>
            <a:pPr marL="514350" lvl="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Функции языкового анализа.</a:t>
            </a:r>
          </a:p>
          <a:p>
            <a:pPr marL="514350" lvl="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Лексическую сторону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речи (словарный запас).</a:t>
            </a:r>
          </a:p>
          <a:p>
            <a:pPr marL="514350" lvl="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Грамматическу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сторону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речи.</a:t>
            </a:r>
          </a:p>
          <a:p>
            <a:pPr marL="514350" lvl="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Связную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речь.</a:t>
            </a:r>
          </a:p>
          <a:p>
            <a:pPr lvl="0" algn="just">
              <a:lnSpc>
                <a:spcPct val="90000"/>
              </a:lnSpc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высших психических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функций</a:t>
            </a:r>
          </a:p>
          <a:p>
            <a:pPr lvl="0" algn="just">
              <a:lnSpc>
                <a:spcPct val="90000"/>
              </a:lnSpc>
            </a:pPr>
            <a:r>
              <a:rPr lang="ru-RU" sz="28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зрительного анализа и синтеза,  пространственных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представлений.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9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4462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ЖЕ ВКЛЮЧАЕТ В СЕБЯ РЕЧЕВАЯ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Таким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речевая готовность первоклассника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является необходимым условием  развития письменной речи, так как письмо является отражением устной речи.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2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что нужно обратить особое внимание  родителям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первоклассника</a:t>
            </a:r>
            <a:r>
              <a:rPr lang="ru-RU" sz="2800" b="1" dirty="0"/>
              <a:t>!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3744416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Ваш ребенок левша.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если он - переученный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левша.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если Ваш ребенок посещал логопедическую группу.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у Вашего ребенка есть проблемы с памятью, вниманием.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если в семье говорят на двух или более языках.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Ваш ребенок слишком рано пошел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школу.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350"/>
            <a:ext cx="8640960" cy="583294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же такое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это частичное нарушение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процесса письма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проявляющееся в стойких, повторяющихся ошибках, обусловленных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высших психических функций, участвующих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письма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(Р. И.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Лалаева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626499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предупредить нарушения письменной речи у младших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школьников?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несколько игр и упражнений,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которые родители могут поиграть дома со своими детьми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"Пишем вслух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	Чрезвычайно </a:t>
            </a:r>
            <a:r>
              <a:rPr lang="ru-RU" sz="2000" dirty="0">
                <a:latin typeface="Times New Roman" pitchFamily="18" charset="0"/>
              </a:rPr>
              <a:t>важный и ничем не заменимый прием: всё, что пишется, проговаривается пишущим вслух в момент написания и так, как оно пишется, с </a:t>
            </a:r>
            <a:r>
              <a:rPr lang="ru-RU" sz="2000" dirty="0" smtClean="0">
                <a:latin typeface="Times New Roman" pitchFamily="18" charset="0"/>
              </a:rPr>
              <a:t>подчеркиванием изученных орфограмм.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«Волшебный диктант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 ребёнок пропускает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буквы)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читаете предложение или его часть (3-4 слова). Ребенок простукивает слоги: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ма-ма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мы-ла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ра-му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чтобы уловить ритм предложения. После этого он записывает этот ритм в виде пунктирной линии, где вместо слогов – черточки. Следующий этап: записать каждое слово в виде точек, по количеству букв в слове.</a:t>
            </a:r>
          </a:p>
          <a:p>
            <a:pPr marL="0" indent="0" algn="just">
              <a:buFontTx/>
              <a:buNone/>
            </a:pPr>
            <a:endParaRPr lang="ru-RU" sz="24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336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Оформление по умолчанию</vt:lpstr>
      <vt:lpstr>1_Оформление по умолчанию</vt:lpstr>
      <vt:lpstr>Родительское собрание (1 класс 1-е полугодие)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 что нужно обратить особое внимание  родителям первоклассника!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Несколько советов родителям:</vt:lpstr>
      <vt:lpstr>Спасибо за внимание!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Лиля</dc:creator>
  <cp:lastModifiedBy>Лена</cp:lastModifiedBy>
  <cp:revision>51</cp:revision>
  <dcterms:created xsi:type="dcterms:W3CDTF">2009-02-06T15:21:52Z</dcterms:created>
  <dcterms:modified xsi:type="dcterms:W3CDTF">2012-10-16T14:48:46Z</dcterms:modified>
</cp:coreProperties>
</file>