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4" r:id="rId4"/>
    <p:sldId id="284" r:id="rId5"/>
    <p:sldId id="257" r:id="rId6"/>
    <p:sldId id="279" r:id="rId7"/>
    <p:sldId id="282" r:id="rId8"/>
    <p:sldId id="280" r:id="rId9"/>
    <p:sldId id="28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C078F-0EDD-4491-AFCC-380767DC422A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92B02-7E15-4FE6-BD3E-62A25315C4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97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Научить сравнивать числа с помощью составления пар, ввести знаки «больше», «меньше».</a:t>
            </a:r>
          </a:p>
          <a:p>
            <a:r>
              <a:rPr lang="ru-RU" baseline="0" dirty="0" smtClean="0"/>
              <a:t>Закрепить написание цифр, состав чисел 2-5, счёт в пределах 5, взаимосвязь между частью и целым, сложение и вычитание чисел на </a:t>
            </a:r>
            <a:r>
              <a:rPr lang="ru-RU" baseline="0" smtClean="0"/>
              <a:t>числовом отрезке.</a:t>
            </a:r>
            <a:endParaRPr lang="ru-RU" baseline="0" dirty="0" smtClean="0"/>
          </a:p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92B02-7E15-4FE6-BD3E-62A25315C48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3FB48-9BB2-4017-8171-F1CE8779F70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921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929330"/>
            <a:ext cx="6400800" cy="614370"/>
          </a:xfrm>
        </p:spPr>
        <p:txBody>
          <a:bodyPr/>
          <a:lstStyle/>
          <a:p>
            <a:r>
              <a:rPr lang="ru-RU" dirty="0" smtClean="0"/>
              <a:t>Тема. Больше. Меньше.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214282" y="1214422"/>
            <a:ext cx="8715436" cy="675979"/>
            <a:chOff x="214282" y="1071546"/>
            <a:chExt cx="8715436" cy="675979"/>
          </a:xfrm>
        </p:grpSpPr>
        <p:grpSp>
          <p:nvGrpSpPr>
            <p:cNvPr id="6" name="Группа 5"/>
            <p:cNvGrpSpPr/>
            <p:nvPr/>
          </p:nvGrpSpPr>
          <p:grpSpPr>
            <a:xfrm rot="10800000">
              <a:off x="214282" y="1071546"/>
              <a:ext cx="8536840" cy="142876"/>
              <a:chOff x="214282" y="1071546"/>
              <a:chExt cx="8536840" cy="142876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 flipH="1" flipV="1">
                <a:off x="4517627" y="-3088923"/>
                <a:ext cx="1588" cy="8465403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Овал 28"/>
              <p:cNvSpPr/>
              <p:nvPr/>
            </p:nvSpPr>
            <p:spPr>
              <a:xfrm>
                <a:off x="214282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642910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1000100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1428728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1857356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34" name="Овал 33"/>
              <p:cNvSpPr/>
              <p:nvPr/>
            </p:nvSpPr>
            <p:spPr>
              <a:xfrm>
                <a:off x="2285984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2714612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3143240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3571868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4071934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4500562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4929190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5357818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5786446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6215074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6715140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7143768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46" name="Овал 45"/>
              <p:cNvSpPr/>
              <p:nvPr/>
            </p:nvSpPr>
            <p:spPr>
              <a:xfrm>
                <a:off x="7572396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47" name="Овал 46"/>
              <p:cNvSpPr/>
              <p:nvPr/>
            </p:nvSpPr>
            <p:spPr>
              <a:xfrm>
                <a:off x="8001024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48" name="Овал 47"/>
              <p:cNvSpPr/>
              <p:nvPr/>
            </p:nvSpPr>
            <p:spPr>
              <a:xfrm>
                <a:off x="8429652" y="1071546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285720" y="1285860"/>
              <a:ext cx="8643998" cy="461665"/>
              <a:chOff x="285720" y="1285860"/>
              <a:chExt cx="8643998" cy="461665"/>
            </a:xfrm>
          </p:grpSpPr>
          <p:sp>
            <p:nvSpPr>
              <p:cNvPr id="8" name="TextBox 14"/>
              <p:cNvSpPr txBox="1"/>
              <p:nvPr/>
            </p:nvSpPr>
            <p:spPr>
              <a:xfrm>
                <a:off x="285720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1</a:t>
                </a:r>
                <a:endParaRPr lang="ru-RU" sz="2400" b="1" i="1" dirty="0"/>
              </a:p>
            </p:txBody>
          </p:sp>
          <p:sp>
            <p:nvSpPr>
              <p:cNvPr id="9" name="TextBox 15"/>
              <p:cNvSpPr txBox="1"/>
              <p:nvPr/>
            </p:nvSpPr>
            <p:spPr>
              <a:xfrm>
                <a:off x="714348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2</a:t>
                </a:r>
                <a:endParaRPr lang="ru-RU" sz="2400" b="1" i="1" dirty="0"/>
              </a:p>
            </p:txBody>
          </p:sp>
          <p:sp>
            <p:nvSpPr>
              <p:cNvPr id="10" name="TextBox 16"/>
              <p:cNvSpPr txBox="1"/>
              <p:nvPr/>
            </p:nvSpPr>
            <p:spPr>
              <a:xfrm>
                <a:off x="1071538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3</a:t>
                </a:r>
                <a:endParaRPr lang="ru-RU" sz="2400" b="1" i="1" dirty="0"/>
              </a:p>
            </p:txBody>
          </p:sp>
          <p:sp>
            <p:nvSpPr>
              <p:cNvPr id="11" name="TextBox 17"/>
              <p:cNvSpPr txBox="1"/>
              <p:nvPr/>
            </p:nvSpPr>
            <p:spPr>
              <a:xfrm>
                <a:off x="2000232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5</a:t>
                </a:r>
                <a:endParaRPr lang="ru-RU" sz="2400" b="1" i="1" dirty="0"/>
              </a:p>
            </p:txBody>
          </p:sp>
          <p:sp>
            <p:nvSpPr>
              <p:cNvPr id="12" name="TextBox 18"/>
              <p:cNvSpPr txBox="1"/>
              <p:nvPr/>
            </p:nvSpPr>
            <p:spPr>
              <a:xfrm>
                <a:off x="1500166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4</a:t>
                </a:r>
                <a:endParaRPr lang="ru-RU" sz="2400" b="1" i="1" dirty="0"/>
              </a:p>
            </p:txBody>
          </p:sp>
          <p:sp>
            <p:nvSpPr>
              <p:cNvPr id="13" name="TextBox 19"/>
              <p:cNvSpPr txBox="1"/>
              <p:nvPr/>
            </p:nvSpPr>
            <p:spPr>
              <a:xfrm>
                <a:off x="2857488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7</a:t>
                </a:r>
                <a:endParaRPr lang="ru-RU" sz="2400" b="1" i="1" dirty="0"/>
              </a:p>
            </p:txBody>
          </p:sp>
          <p:sp>
            <p:nvSpPr>
              <p:cNvPr id="14" name="TextBox 20"/>
              <p:cNvSpPr txBox="1"/>
              <p:nvPr/>
            </p:nvSpPr>
            <p:spPr>
              <a:xfrm>
                <a:off x="2428860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6</a:t>
                </a:r>
                <a:endParaRPr lang="ru-RU" sz="2400" b="1" i="1" dirty="0"/>
              </a:p>
            </p:txBody>
          </p:sp>
          <p:sp>
            <p:nvSpPr>
              <p:cNvPr id="15" name="TextBox 21"/>
              <p:cNvSpPr txBox="1"/>
              <p:nvPr/>
            </p:nvSpPr>
            <p:spPr>
              <a:xfrm>
                <a:off x="3357554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8</a:t>
                </a:r>
                <a:endParaRPr lang="ru-RU" sz="2400" b="1" i="1" dirty="0"/>
              </a:p>
            </p:txBody>
          </p:sp>
          <p:sp>
            <p:nvSpPr>
              <p:cNvPr id="16" name="TextBox 22"/>
              <p:cNvSpPr txBox="1"/>
              <p:nvPr/>
            </p:nvSpPr>
            <p:spPr>
              <a:xfrm>
                <a:off x="3857620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9</a:t>
                </a:r>
                <a:endParaRPr lang="ru-RU" sz="2400" b="1" i="1" dirty="0"/>
              </a:p>
            </p:txBody>
          </p:sp>
          <p:sp>
            <p:nvSpPr>
              <p:cNvPr id="17" name="TextBox 23"/>
              <p:cNvSpPr txBox="1"/>
              <p:nvPr/>
            </p:nvSpPr>
            <p:spPr>
              <a:xfrm>
                <a:off x="4214810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10</a:t>
                </a:r>
                <a:endParaRPr lang="ru-RU" sz="2400" b="1" i="1" dirty="0"/>
              </a:p>
            </p:txBody>
          </p:sp>
          <p:sp>
            <p:nvSpPr>
              <p:cNvPr id="18" name="TextBox 44"/>
              <p:cNvSpPr txBox="1"/>
              <p:nvPr/>
            </p:nvSpPr>
            <p:spPr>
              <a:xfrm>
                <a:off x="4572000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11</a:t>
                </a:r>
                <a:endParaRPr lang="ru-RU" sz="2400" b="1" i="1" dirty="0"/>
              </a:p>
            </p:txBody>
          </p:sp>
          <p:sp>
            <p:nvSpPr>
              <p:cNvPr id="19" name="TextBox 45"/>
              <p:cNvSpPr txBox="1"/>
              <p:nvPr/>
            </p:nvSpPr>
            <p:spPr>
              <a:xfrm>
                <a:off x="5072066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12</a:t>
                </a:r>
                <a:endParaRPr lang="ru-RU" sz="2400" b="1" i="1" dirty="0"/>
              </a:p>
            </p:txBody>
          </p:sp>
          <p:sp>
            <p:nvSpPr>
              <p:cNvPr id="20" name="TextBox 46"/>
              <p:cNvSpPr txBox="1"/>
              <p:nvPr/>
            </p:nvSpPr>
            <p:spPr>
              <a:xfrm>
                <a:off x="5500694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13</a:t>
                </a:r>
                <a:endParaRPr lang="ru-RU" sz="2400" b="1" i="1" dirty="0"/>
              </a:p>
            </p:txBody>
          </p:sp>
          <p:sp>
            <p:nvSpPr>
              <p:cNvPr id="21" name="TextBox 47"/>
              <p:cNvSpPr txBox="1"/>
              <p:nvPr/>
            </p:nvSpPr>
            <p:spPr>
              <a:xfrm>
                <a:off x="5929322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14</a:t>
                </a:r>
                <a:endParaRPr lang="ru-RU" sz="2400" b="1" i="1" dirty="0"/>
              </a:p>
            </p:txBody>
          </p:sp>
          <p:sp>
            <p:nvSpPr>
              <p:cNvPr id="22" name="TextBox 48"/>
              <p:cNvSpPr txBox="1"/>
              <p:nvPr/>
            </p:nvSpPr>
            <p:spPr>
              <a:xfrm>
                <a:off x="6357950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15</a:t>
                </a:r>
                <a:endParaRPr lang="ru-RU" sz="2400" b="1" i="1" dirty="0"/>
              </a:p>
            </p:txBody>
          </p:sp>
          <p:sp>
            <p:nvSpPr>
              <p:cNvPr id="23" name="TextBox 49"/>
              <p:cNvSpPr txBox="1"/>
              <p:nvPr/>
            </p:nvSpPr>
            <p:spPr>
              <a:xfrm>
                <a:off x="6858016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16</a:t>
                </a:r>
                <a:endParaRPr lang="ru-RU" sz="2400" b="1" i="1" dirty="0"/>
              </a:p>
            </p:txBody>
          </p:sp>
          <p:sp>
            <p:nvSpPr>
              <p:cNvPr id="24" name="TextBox 50"/>
              <p:cNvSpPr txBox="1"/>
              <p:nvPr/>
            </p:nvSpPr>
            <p:spPr>
              <a:xfrm>
                <a:off x="7286644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17</a:t>
                </a:r>
                <a:endParaRPr lang="ru-RU" sz="2400" b="1" i="1" dirty="0"/>
              </a:p>
            </p:txBody>
          </p:sp>
          <p:sp>
            <p:nvSpPr>
              <p:cNvPr id="25" name="TextBox 51"/>
              <p:cNvSpPr txBox="1"/>
              <p:nvPr/>
            </p:nvSpPr>
            <p:spPr>
              <a:xfrm>
                <a:off x="7715272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18</a:t>
                </a:r>
                <a:endParaRPr lang="ru-RU" sz="2400" b="1" i="1" dirty="0"/>
              </a:p>
            </p:txBody>
          </p:sp>
          <p:sp>
            <p:nvSpPr>
              <p:cNvPr id="26" name="TextBox 55"/>
              <p:cNvSpPr txBox="1"/>
              <p:nvPr/>
            </p:nvSpPr>
            <p:spPr>
              <a:xfrm>
                <a:off x="8072462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19</a:t>
                </a:r>
                <a:endParaRPr lang="ru-RU" sz="2400" b="1" i="1" dirty="0"/>
              </a:p>
            </p:txBody>
          </p:sp>
          <p:sp>
            <p:nvSpPr>
              <p:cNvPr id="27" name="TextBox 56"/>
              <p:cNvSpPr txBox="1"/>
              <p:nvPr/>
            </p:nvSpPr>
            <p:spPr>
              <a:xfrm>
                <a:off x="8429652" y="1285860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i="1" dirty="0" smtClean="0"/>
                  <a:t>20</a:t>
                </a:r>
                <a:endParaRPr lang="ru-RU" sz="2400" b="1" i="1" dirty="0"/>
              </a:p>
            </p:txBody>
          </p:sp>
        </p:grpSp>
      </p:grpSp>
      <p:pic>
        <p:nvPicPr>
          <p:cNvPr id="1027" name="Picture 3" descr="C:\Users\СОШ №2\Desktop\картинки 3\74272123_large_plushbear0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71942"/>
            <a:ext cx="2530899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Установи закономерность и продолжи ряд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928802"/>
            <a:ext cx="535724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928802"/>
            <a:ext cx="535724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1928802"/>
            <a:ext cx="535724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7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00958" y="1928802"/>
            <a:ext cx="1000132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86050" y="1928802"/>
            <a:ext cx="886781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57950" y="1928802"/>
            <a:ext cx="928662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1928802"/>
            <a:ext cx="1071570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7620" y="1928802"/>
            <a:ext cx="1000132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4" name="Picture 3" descr="C:\Users\СОШ №2\Desktop\картинки 3\74272123_large_plushbear0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71942"/>
            <a:ext cx="2530899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«Восстанови порядок»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928802"/>
            <a:ext cx="535724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1928802"/>
            <a:ext cx="535724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1928802"/>
            <a:ext cx="535724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1928802"/>
            <a:ext cx="535724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1928802"/>
            <a:ext cx="535724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1928802"/>
            <a:ext cx="535724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7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5008" y="1928802"/>
            <a:ext cx="535724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8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43306" y="3714752"/>
            <a:ext cx="535724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72264" y="1928802"/>
            <a:ext cx="535724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86644" y="1928802"/>
            <a:ext cx="1071570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4" name="Picture 3" descr="C:\Users\СОШ №2\Desktop\картинки 3\74272123_large_plushbear0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71942"/>
            <a:ext cx="2530899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46821E-6 L -0.03837 0.004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" y="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90751E-6 L -0.03906 -0.0060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-3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5607E-6 L 0.04115 0.004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2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6821E-6 L 0.03403 0.004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2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23699E-6 L -0.01423 -0.2557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" y="-128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71676E-6 L 0.02691 -0.0060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-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46821E-6 L -0.02413 0.0043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4511684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В огороде пугало руками машет.</a:t>
            </a:r>
            <a:br>
              <a:rPr lang="ru-RU" sz="4000" dirty="0" smtClean="0"/>
            </a:br>
            <a:r>
              <a:rPr lang="ru-RU" sz="4000" dirty="0" smtClean="0"/>
              <a:t>В огороде пугало разгоняет пташек.</a:t>
            </a:r>
            <a:br>
              <a:rPr lang="ru-RU" sz="4000" dirty="0" smtClean="0"/>
            </a:br>
            <a:r>
              <a:rPr lang="ru-RU" sz="4000" dirty="0" smtClean="0"/>
              <a:t>Три спаслись на загородке,</a:t>
            </a:r>
            <a:br>
              <a:rPr lang="ru-RU" sz="4000" dirty="0" smtClean="0"/>
            </a:br>
            <a:r>
              <a:rPr lang="ru-RU" sz="4000" dirty="0" smtClean="0"/>
              <a:t>В небеса взвилась одна,</a:t>
            </a:r>
            <a:br>
              <a:rPr lang="ru-RU" sz="4000" dirty="0" smtClean="0"/>
            </a:br>
            <a:r>
              <a:rPr lang="ru-RU" sz="4000" dirty="0" smtClean="0"/>
              <a:t>А последняя не трусит – </a:t>
            </a:r>
            <a:br>
              <a:rPr lang="ru-RU" sz="4000" dirty="0" smtClean="0"/>
            </a:br>
            <a:r>
              <a:rPr lang="ru-RU" sz="4000" dirty="0" smtClean="0"/>
              <a:t>Очень храбрая она!</a:t>
            </a:r>
            <a:br>
              <a:rPr lang="ru-RU" sz="4000" dirty="0" smtClean="0"/>
            </a:br>
            <a:r>
              <a:rPr lang="ru-RU" sz="4000" dirty="0" smtClean="0"/>
              <a:t>Сколько всего было птиц?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2" descr="C:\Users\СОШ №2\Desktop\Рисунок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643182"/>
            <a:ext cx="1447800" cy="971550"/>
          </a:xfrm>
          <a:prstGeom prst="rect">
            <a:avLst/>
          </a:prstGeom>
          <a:noFill/>
        </p:spPr>
      </p:pic>
      <p:pic>
        <p:nvPicPr>
          <p:cNvPr id="9" name="Picture 2" descr="C:\Users\СОШ №2\Desktop\Рисунок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429132"/>
            <a:ext cx="1447800" cy="971550"/>
          </a:xfrm>
          <a:prstGeom prst="rect">
            <a:avLst/>
          </a:prstGeom>
          <a:noFill/>
        </p:spPr>
      </p:pic>
      <p:pic>
        <p:nvPicPr>
          <p:cNvPr id="10" name="Picture 2" descr="C:\Users\СОШ №2\Desktop\Рисунок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1500174"/>
            <a:ext cx="1447800" cy="971550"/>
          </a:xfrm>
          <a:prstGeom prst="rect">
            <a:avLst/>
          </a:prstGeom>
          <a:noFill/>
        </p:spPr>
      </p:pic>
      <p:pic>
        <p:nvPicPr>
          <p:cNvPr id="11" name="Picture 2" descr="C:\Users\СОШ №2\Desktop\Рисунок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4714884"/>
            <a:ext cx="1447800" cy="971550"/>
          </a:xfrm>
          <a:prstGeom prst="rect">
            <a:avLst/>
          </a:prstGeom>
          <a:noFill/>
        </p:spPr>
      </p:pic>
      <p:pic>
        <p:nvPicPr>
          <p:cNvPr id="12" name="Picture 2" descr="C:\Users\СОШ №2\Desktop\Рисунок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072074"/>
            <a:ext cx="1447800" cy="97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364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/>
          </a:bodyPr>
          <a:lstStyle/>
          <a:p>
            <a:r>
              <a:rPr lang="ru-RU" dirty="0" smtClean="0"/>
              <a:t>На какие части разбиты фигуры?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1142984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1142984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15206" y="1071546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 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00562" y="2285992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072330" y="1142984"/>
            <a:ext cx="1285884" cy="1285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286380" y="15716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+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2428868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57686" y="2357430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72330" y="2214554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 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3500438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786446" y="3500438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072330" y="2428868"/>
            <a:ext cx="1285884" cy="1285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286380" y="27860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+</a:t>
            </a:r>
            <a:endParaRPr lang="ru-RU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6643702" y="271462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786446" y="3500438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071966" y="3714752"/>
            <a:ext cx="13385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 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215206" y="3500438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43702" y="385762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929322" y="4643446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286644" y="4857760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357686" y="5072074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 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071934" y="5072074"/>
            <a:ext cx="1285884" cy="1285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500694" y="536251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-</a:t>
            </a:r>
            <a:endParaRPr lang="ru-RU" sz="4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786446" y="4857760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072198" y="6072206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500958" y="6076890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6786578" y="52910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6572296" y="15716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36" name="TextBox 35"/>
          <p:cNvSpPr txBox="1"/>
          <p:nvPr/>
        </p:nvSpPr>
        <p:spPr>
          <a:xfrm>
            <a:off x="5357850" y="400050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-</a:t>
            </a:r>
            <a:endParaRPr lang="ru-RU" sz="4000" b="1" dirty="0"/>
          </a:p>
        </p:txBody>
      </p:sp>
      <p:sp>
        <p:nvSpPr>
          <p:cNvPr id="37" name="Овал 36"/>
          <p:cNvSpPr/>
          <p:nvPr/>
        </p:nvSpPr>
        <p:spPr>
          <a:xfrm>
            <a:off x="4000496" y="3714752"/>
            <a:ext cx="1285884" cy="1285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358114" y="4643446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786446" y="2285992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Диагональная полоса 52"/>
          <p:cNvSpPr/>
          <p:nvPr/>
        </p:nvSpPr>
        <p:spPr>
          <a:xfrm rot="2623410" flipH="1" flipV="1">
            <a:off x="552462" y="1367948"/>
            <a:ext cx="1736556" cy="1675303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5" name="Прямая соединительная линия 54"/>
          <p:cNvCxnSpPr>
            <a:endCxn id="53" idx="0"/>
          </p:cNvCxnSpPr>
          <p:nvPr/>
        </p:nvCxnSpPr>
        <p:spPr>
          <a:xfrm rot="5400000">
            <a:off x="901573" y="1673864"/>
            <a:ext cx="1050903" cy="125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Равнобедренный треугольник 56"/>
          <p:cNvSpPr/>
          <p:nvPr/>
        </p:nvSpPr>
        <p:spPr>
          <a:xfrm rot="5400000">
            <a:off x="1423460" y="1093101"/>
            <a:ext cx="650265" cy="487699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Диагональная полоса 57"/>
          <p:cNvSpPr/>
          <p:nvPr/>
        </p:nvSpPr>
        <p:spPr>
          <a:xfrm rot="2623410" flipH="1" flipV="1">
            <a:off x="439516" y="3360196"/>
            <a:ext cx="1192605" cy="1130239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9" name="Прямая соединительная линия 58"/>
          <p:cNvCxnSpPr>
            <a:endCxn id="58" idx="0"/>
          </p:cNvCxnSpPr>
          <p:nvPr/>
        </p:nvCxnSpPr>
        <p:spPr>
          <a:xfrm rot="5400000">
            <a:off x="591208" y="3444984"/>
            <a:ext cx="924941" cy="357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Равнобедренный треугольник 76"/>
          <p:cNvSpPr/>
          <p:nvPr/>
        </p:nvSpPr>
        <p:spPr>
          <a:xfrm rot="5400000">
            <a:off x="1091093" y="2980817"/>
            <a:ext cx="438699" cy="33493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Диагональная полоса 78"/>
          <p:cNvSpPr/>
          <p:nvPr/>
        </p:nvSpPr>
        <p:spPr>
          <a:xfrm rot="2623410" flipH="1" flipV="1">
            <a:off x="2011153" y="3112931"/>
            <a:ext cx="1192605" cy="1130239"/>
          </a:xfrm>
          <a:prstGeom prst="diagStrip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80" name="Прямая соединительная линия 79"/>
          <p:cNvCxnSpPr>
            <a:endCxn id="79" idx="0"/>
          </p:cNvCxnSpPr>
          <p:nvPr/>
        </p:nvCxnSpPr>
        <p:spPr>
          <a:xfrm rot="5400000">
            <a:off x="2162845" y="3197719"/>
            <a:ext cx="924941" cy="357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Равнобедренный треугольник 80"/>
          <p:cNvSpPr/>
          <p:nvPr/>
        </p:nvSpPr>
        <p:spPr>
          <a:xfrm rot="5400000">
            <a:off x="2662730" y="2733552"/>
            <a:ext cx="438699" cy="334934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Диагональная полоса 81"/>
          <p:cNvSpPr/>
          <p:nvPr/>
        </p:nvSpPr>
        <p:spPr>
          <a:xfrm rot="2623410" flipH="1" flipV="1">
            <a:off x="653831" y="4970319"/>
            <a:ext cx="1192605" cy="1130239"/>
          </a:xfrm>
          <a:prstGeom prst="diagStrip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83" name="Прямая соединительная линия 82"/>
          <p:cNvCxnSpPr>
            <a:endCxn id="82" idx="0"/>
          </p:cNvCxnSpPr>
          <p:nvPr/>
        </p:nvCxnSpPr>
        <p:spPr>
          <a:xfrm rot="5400000">
            <a:off x="805523" y="5055107"/>
            <a:ext cx="924941" cy="357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4" name="Равнобедренный треугольник 83"/>
          <p:cNvSpPr/>
          <p:nvPr/>
        </p:nvSpPr>
        <p:spPr>
          <a:xfrm rot="5400000">
            <a:off x="1305408" y="4590940"/>
            <a:ext cx="438699" cy="334934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Диагональная полоса 84"/>
          <p:cNvSpPr/>
          <p:nvPr/>
        </p:nvSpPr>
        <p:spPr>
          <a:xfrm rot="2623410" flipH="1" flipV="1">
            <a:off x="2368343" y="4613129"/>
            <a:ext cx="1192605" cy="1130239"/>
          </a:xfrm>
          <a:prstGeom prst="diagStrip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86" name="Прямая соединительная линия 85"/>
          <p:cNvCxnSpPr>
            <a:endCxn id="85" idx="0"/>
          </p:cNvCxnSpPr>
          <p:nvPr/>
        </p:nvCxnSpPr>
        <p:spPr>
          <a:xfrm rot="5400000">
            <a:off x="2520035" y="4697917"/>
            <a:ext cx="924941" cy="357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Равнобедренный треугольник 86"/>
          <p:cNvSpPr/>
          <p:nvPr/>
        </p:nvSpPr>
        <p:spPr>
          <a:xfrm rot="5400000">
            <a:off x="3019920" y="4233750"/>
            <a:ext cx="438699" cy="334934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5643570" y="1071546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357686" y="1071546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215206" y="1071546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5643570" y="2357430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357686" y="2285992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215206" y="2214554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643570" y="3500438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4143372" y="3643314"/>
            <a:ext cx="13385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7215206" y="3429000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7286644" y="4929198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357686" y="5000636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5786446" y="4929198"/>
            <a:ext cx="10528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1" grpId="0" animBg="1"/>
      <p:bldP spid="12" grpId="0" animBg="1"/>
      <p:bldP spid="13" grpId="0"/>
      <p:bldP spid="14" grpId="0"/>
      <p:bldP spid="14" grpId="1"/>
      <p:bldP spid="15" grpId="0"/>
      <p:bldP spid="15" grpId="1"/>
      <p:bldP spid="16" grpId="0"/>
      <p:bldP spid="16" grpId="1"/>
      <p:bldP spid="17" grpId="0" animBg="1"/>
      <p:bldP spid="18" grpId="0" animBg="1"/>
      <p:bldP spid="19" grpId="0" animBg="1"/>
      <p:bldP spid="20" grpId="0"/>
      <p:bldP spid="21" grpId="0"/>
      <p:bldP spid="22" grpId="0"/>
      <p:bldP spid="22" grpId="1"/>
      <p:bldP spid="23" grpId="0"/>
      <p:bldP spid="23" grpId="1"/>
      <p:bldP spid="24" grpId="0"/>
      <p:bldP spid="24" grpId="1"/>
      <p:bldP spid="25" grpId="0"/>
      <p:bldP spid="26" grpId="0" animBg="1"/>
      <p:bldP spid="27" grpId="0"/>
      <p:bldP spid="27" grpId="1"/>
      <p:bldP spid="28" grpId="0"/>
      <p:bldP spid="28" grpId="1"/>
      <p:bldP spid="29" grpId="0" animBg="1"/>
      <p:bldP spid="30" grpId="0"/>
      <p:bldP spid="31" grpId="0"/>
      <p:bldP spid="31" grpId="1"/>
      <p:bldP spid="32" grpId="0" animBg="1"/>
      <p:bldP spid="33" grpId="0" animBg="1"/>
      <p:bldP spid="34" grpId="0"/>
      <p:bldP spid="35" grpId="0"/>
      <p:bldP spid="36" grpId="0"/>
      <p:bldP spid="37" grpId="0" animBg="1"/>
      <p:bldP spid="38" grpId="0" animBg="1"/>
      <p:bldP spid="39" grpId="0" animBg="1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 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14348" y="1714488"/>
            <a:ext cx="3357586" cy="3357586"/>
          </a:xfrm>
          <a:prstGeom prst="roundRect">
            <a:avLst/>
          </a:prstGeom>
          <a:solidFill>
            <a:schemeClr val="bg1"/>
          </a:solidFill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3504" y="1714488"/>
            <a:ext cx="3357586" cy="3357586"/>
          </a:xfrm>
          <a:prstGeom prst="roundRect">
            <a:avLst/>
          </a:prstGeom>
          <a:solidFill>
            <a:schemeClr val="bg1"/>
          </a:solidFill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СОШ №2\Desktop\картинки 3\29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928802"/>
            <a:ext cx="785818" cy="1209598"/>
          </a:xfrm>
          <a:prstGeom prst="rect">
            <a:avLst/>
          </a:prstGeom>
          <a:noFill/>
        </p:spPr>
      </p:pic>
      <p:pic>
        <p:nvPicPr>
          <p:cNvPr id="6" name="Picture 2" descr="C:\Users\СОШ №2\Desktop\картинки 3\29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285992"/>
            <a:ext cx="785818" cy="1209598"/>
          </a:xfrm>
          <a:prstGeom prst="rect">
            <a:avLst/>
          </a:prstGeom>
          <a:noFill/>
        </p:spPr>
      </p:pic>
      <p:pic>
        <p:nvPicPr>
          <p:cNvPr id="7" name="Picture 2" descr="C:\Users\СОШ №2\Desktop\картинки 3\29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429000"/>
            <a:ext cx="785818" cy="1209598"/>
          </a:xfrm>
          <a:prstGeom prst="rect">
            <a:avLst/>
          </a:prstGeom>
          <a:noFill/>
        </p:spPr>
      </p:pic>
      <p:pic>
        <p:nvPicPr>
          <p:cNvPr id="8" name="Picture 2" descr="C:\Users\СОШ №2\Desktop\картинки 3\29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571876"/>
            <a:ext cx="785818" cy="1209598"/>
          </a:xfrm>
          <a:prstGeom prst="rect">
            <a:avLst/>
          </a:prstGeom>
          <a:noFill/>
        </p:spPr>
      </p:pic>
      <p:pic>
        <p:nvPicPr>
          <p:cNvPr id="1027" name="Picture 3" descr="G:\картинки\7247743-single-a-red-yellow-apple-isolated-on-white-background-close-up[1]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000240"/>
            <a:ext cx="1016450" cy="1028696"/>
          </a:xfrm>
          <a:prstGeom prst="rect">
            <a:avLst/>
          </a:prstGeom>
          <a:noFill/>
        </p:spPr>
      </p:pic>
      <p:pic>
        <p:nvPicPr>
          <p:cNvPr id="10" name="Picture 3" descr="G:\картинки\7247743-single-a-red-yellow-apple-isolated-on-white-background-close-up[1]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2143116"/>
            <a:ext cx="1016450" cy="1028696"/>
          </a:xfrm>
          <a:prstGeom prst="rect">
            <a:avLst/>
          </a:prstGeom>
          <a:noFill/>
        </p:spPr>
      </p:pic>
      <p:pic>
        <p:nvPicPr>
          <p:cNvPr id="11" name="Picture 3" descr="G:\картинки\7247743-single-a-red-yellow-apple-isolated-on-white-background-close-up[1]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2928934"/>
            <a:ext cx="1016450" cy="1028696"/>
          </a:xfrm>
          <a:prstGeom prst="rect">
            <a:avLst/>
          </a:prstGeom>
          <a:noFill/>
        </p:spPr>
      </p:pic>
      <p:pic>
        <p:nvPicPr>
          <p:cNvPr id="12" name="Picture 3" descr="G:\картинки\7247743-single-a-red-yellow-apple-isolated-on-white-background-close-up[1]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3429000"/>
            <a:ext cx="1016450" cy="1028696"/>
          </a:xfrm>
          <a:prstGeom prst="rect">
            <a:avLst/>
          </a:prstGeom>
          <a:noFill/>
        </p:spPr>
      </p:pic>
      <p:pic>
        <p:nvPicPr>
          <p:cNvPr id="13" name="Picture 3" descr="G:\картинки\7247743-single-a-red-yellow-apple-isolated-on-white-background-close-up[1]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714752"/>
            <a:ext cx="1016450" cy="1028696"/>
          </a:xfrm>
          <a:prstGeom prst="rect">
            <a:avLst/>
          </a:prstGeom>
          <a:noFill/>
        </p:spPr>
      </p:pic>
      <p:pic>
        <p:nvPicPr>
          <p:cNvPr id="14" name="Picture 3" descr="C:\Users\СОШ №2\Desktop\картинки 3\74272123_large_plushbear01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5286388"/>
            <a:ext cx="1427677" cy="1571612"/>
          </a:xfrm>
          <a:prstGeom prst="rect">
            <a:avLst/>
          </a:prstGeom>
          <a:noFill/>
        </p:spPr>
      </p:pic>
      <p:sp>
        <p:nvSpPr>
          <p:cNvPr id="15" name="Полилиния 14"/>
          <p:cNvSpPr/>
          <p:nvPr/>
        </p:nvSpPr>
        <p:spPr>
          <a:xfrm>
            <a:off x="1633928" y="1891259"/>
            <a:ext cx="4152275" cy="432216"/>
          </a:xfrm>
          <a:custGeom>
            <a:avLst/>
            <a:gdLst>
              <a:gd name="connsiteX0" fmla="*/ 0 w 4152275"/>
              <a:gd name="connsiteY0" fmla="*/ 357266 h 432216"/>
              <a:gd name="connsiteX1" fmla="*/ 974361 w 4152275"/>
              <a:gd name="connsiteY1" fmla="*/ 87443 h 432216"/>
              <a:gd name="connsiteX2" fmla="*/ 2713220 w 4152275"/>
              <a:gd name="connsiteY2" fmla="*/ 57462 h 432216"/>
              <a:gd name="connsiteX3" fmla="*/ 4152275 w 4152275"/>
              <a:gd name="connsiteY3" fmla="*/ 432216 h 43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2275" h="432216">
                <a:moveTo>
                  <a:pt x="0" y="357266"/>
                </a:moveTo>
                <a:cubicBezTo>
                  <a:pt x="261079" y="247338"/>
                  <a:pt x="522158" y="137410"/>
                  <a:pt x="974361" y="87443"/>
                </a:cubicBezTo>
                <a:cubicBezTo>
                  <a:pt x="1426564" y="37476"/>
                  <a:pt x="2183568" y="0"/>
                  <a:pt x="2713220" y="57462"/>
                </a:cubicBezTo>
                <a:cubicBezTo>
                  <a:pt x="3242872" y="114924"/>
                  <a:pt x="3697573" y="273570"/>
                  <a:pt x="4152275" y="43221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893102" y="2553324"/>
            <a:ext cx="3492708" cy="789483"/>
          </a:xfrm>
          <a:custGeom>
            <a:avLst/>
            <a:gdLst>
              <a:gd name="connsiteX0" fmla="*/ 0 w 3492708"/>
              <a:gd name="connsiteY0" fmla="*/ 219856 h 789483"/>
              <a:gd name="connsiteX1" fmla="*/ 959370 w 3492708"/>
              <a:gd name="connsiteY1" fmla="*/ 39974 h 789483"/>
              <a:gd name="connsiteX2" fmla="*/ 2488367 w 3492708"/>
              <a:gd name="connsiteY2" fmla="*/ 459699 h 789483"/>
              <a:gd name="connsiteX3" fmla="*/ 3492708 w 3492708"/>
              <a:gd name="connsiteY3" fmla="*/ 789483 h 78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708" h="789483">
                <a:moveTo>
                  <a:pt x="0" y="219856"/>
                </a:moveTo>
                <a:cubicBezTo>
                  <a:pt x="272321" y="109928"/>
                  <a:pt x="544642" y="0"/>
                  <a:pt x="959370" y="39974"/>
                </a:cubicBezTo>
                <a:cubicBezTo>
                  <a:pt x="1374098" y="79948"/>
                  <a:pt x="2066144" y="334781"/>
                  <a:pt x="2488367" y="459699"/>
                </a:cubicBezTo>
                <a:cubicBezTo>
                  <a:pt x="2910590" y="584617"/>
                  <a:pt x="3201649" y="687050"/>
                  <a:pt x="3492708" y="7894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1858780" y="3197902"/>
            <a:ext cx="4002374" cy="804472"/>
          </a:xfrm>
          <a:custGeom>
            <a:avLst/>
            <a:gdLst>
              <a:gd name="connsiteX0" fmla="*/ 0 w 4002374"/>
              <a:gd name="connsiteY0" fmla="*/ 729521 h 804472"/>
              <a:gd name="connsiteX1" fmla="*/ 959371 w 4002374"/>
              <a:gd name="connsiteY1" fmla="*/ 384747 h 804472"/>
              <a:gd name="connsiteX2" fmla="*/ 1663909 w 4002374"/>
              <a:gd name="connsiteY2" fmla="*/ 69954 h 804472"/>
              <a:gd name="connsiteX3" fmla="*/ 4002374 w 4002374"/>
              <a:gd name="connsiteY3" fmla="*/ 804472 h 80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2374" h="804472">
                <a:moveTo>
                  <a:pt x="0" y="729521"/>
                </a:moveTo>
                <a:cubicBezTo>
                  <a:pt x="341026" y="612098"/>
                  <a:pt x="682053" y="494675"/>
                  <a:pt x="959371" y="384747"/>
                </a:cubicBezTo>
                <a:cubicBezTo>
                  <a:pt x="1236689" y="274819"/>
                  <a:pt x="1156742" y="0"/>
                  <a:pt x="1663909" y="69954"/>
                </a:cubicBezTo>
                <a:cubicBezTo>
                  <a:pt x="2171076" y="139908"/>
                  <a:pt x="3086725" y="472190"/>
                  <a:pt x="4002374" y="80447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357797" y="4017365"/>
            <a:ext cx="4522033" cy="983271"/>
          </a:xfrm>
          <a:custGeom>
            <a:avLst/>
            <a:gdLst>
              <a:gd name="connsiteX0" fmla="*/ 0 w 4522033"/>
              <a:gd name="connsiteY0" fmla="*/ 254832 h 1136752"/>
              <a:gd name="connsiteX1" fmla="*/ 1289154 w 4522033"/>
              <a:gd name="connsiteY1" fmla="*/ 674556 h 1136752"/>
              <a:gd name="connsiteX2" fmla="*/ 2863121 w 4522033"/>
              <a:gd name="connsiteY2" fmla="*/ 1049310 h 1136752"/>
              <a:gd name="connsiteX3" fmla="*/ 4287187 w 4522033"/>
              <a:gd name="connsiteY3" fmla="*/ 149901 h 1136752"/>
              <a:gd name="connsiteX4" fmla="*/ 4272196 w 4522033"/>
              <a:gd name="connsiteY4" fmla="*/ 149901 h 1136752"/>
              <a:gd name="connsiteX5" fmla="*/ 4272196 w 4522033"/>
              <a:gd name="connsiteY5" fmla="*/ 149901 h 1136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2033" h="1136752">
                <a:moveTo>
                  <a:pt x="0" y="254832"/>
                </a:moveTo>
                <a:cubicBezTo>
                  <a:pt x="405983" y="398487"/>
                  <a:pt x="811967" y="542143"/>
                  <a:pt x="1289154" y="674556"/>
                </a:cubicBezTo>
                <a:cubicBezTo>
                  <a:pt x="1766341" y="806969"/>
                  <a:pt x="2363449" y="1136752"/>
                  <a:pt x="2863121" y="1049310"/>
                </a:cubicBezTo>
                <a:cubicBezTo>
                  <a:pt x="3362793" y="961868"/>
                  <a:pt x="4052341" y="299802"/>
                  <a:pt x="4287187" y="149901"/>
                </a:cubicBezTo>
                <a:cubicBezTo>
                  <a:pt x="4522033" y="0"/>
                  <a:pt x="4272196" y="149901"/>
                  <a:pt x="4272196" y="149901"/>
                </a:cubicBezTo>
                <a:lnTo>
                  <a:pt x="4272196" y="14990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6770557" y="2031167"/>
            <a:ext cx="1329128" cy="1311639"/>
          </a:xfrm>
          <a:custGeom>
            <a:avLst/>
            <a:gdLst>
              <a:gd name="connsiteX0" fmla="*/ 4997 w 1329128"/>
              <a:gd name="connsiteY0" fmla="*/ 532151 h 1311639"/>
              <a:gd name="connsiteX1" fmla="*/ 124918 w 1329128"/>
              <a:gd name="connsiteY1" fmla="*/ 142407 h 1311639"/>
              <a:gd name="connsiteX2" fmla="*/ 739515 w 1329128"/>
              <a:gd name="connsiteY2" fmla="*/ 22485 h 1311639"/>
              <a:gd name="connsiteX3" fmla="*/ 1189220 w 1329128"/>
              <a:gd name="connsiteY3" fmla="*/ 277318 h 1311639"/>
              <a:gd name="connsiteX4" fmla="*/ 1309141 w 1329128"/>
              <a:gd name="connsiteY4" fmla="*/ 936885 h 1311639"/>
              <a:gd name="connsiteX5" fmla="*/ 1069299 w 1329128"/>
              <a:gd name="connsiteY5" fmla="*/ 1161738 h 1311639"/>
              <a:gd name="connsiteX6" fmla="*/ 619594 w 1329128"/>
              <a:gd name="connsiteY6" fmla="*/ 1296649 h 1311639"/>
              <a:gd name="connsiteX7" fmla="*/ 169889 w 1329128"/>
              <a:gd name="connsiteY7" fmla="*/ 1071797 h 1311639"/>
              <a:gd name="connsiteX8" fmla="*/ 154899 w 1329128"/>
              <a:gd name="connsiteY8" fmla="*/ 891915 h 1311639"/>
              <a:gd name="connsiteX9" fmla="*/ 4997 w 1329128"/>
              <a:gd name="connsiteY9" fmla="*/ 532151 h 131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9128" h="1311639">
                <a:moveTo>
                  <a:pt x="4997" y="532151"/>
                </a:moveTo>
                <a:cubicBezTo>
                  <a:pt x="0" y="407233"/>
                  <a:pt x="2498" y="227351"/>
                  <a:pt x="124918" y="142407"/>
                </a:cubicBezTo>
                <a:cubicBezTo>
                  <a:pt x="247338" y="57463"/>
                  <a:pt x="562131" y="0"/>
                  <a:pt x="739515" y="22485"/>
                </a:cubicBezTo>
                <a:cubicBezTo>
                  <a:pt x="916899" y="44970"/>
                  <a:pt x="1094282" y="124918"/>
                  <a:pt x="1189220" y="277318"/>
                </a:cubicBezTo>
                <a:cubicBezTo>
                  <a:pt x="1284158" y="429718"/>
                  <a:pt x="1329128" y="789482"/>
                  <a:pt x="1309141" y="936885"/>
                </a:cubicBezTo>
                <a:cubicBezTo>
                  <a:pt x="1289154" y="1084288"/>
                  <a:pt x="1184223" y="1101777"/>
                  <a:pt x="1069299" y="1161738"/>
                </a:cubicBezTo>
                <a:cubicBezTo>
                  <a:pt x="954375" y="1221699"/>
                  <a:pt x="769495" y="1311639"/>
                  <a:pt x="619594" y="1296649"/>
                </a:cubicBezTo>
                <a:cubicBezTo>
                  <a:pt x="469693" y="1281659"/>
                  <a:pt x="247338" y="1139253"/>
                  <a:pt x="169889" y="1071797"/>
                </a:cubicBezTo>
                <a:cubicBezTo>
                  <a:pt x="92440" y="1004341"/>
                  <a:pt x="182381" y="974361"/>
                  <a:pt x="154899" y="891915"/>
                </a:cubicBezTo>
                <a:cubicBezTo>
                  <a:pt x="127417" y="809469"/>
                  <a:pt x="9994" y="657069"/>
                  <a:pt x="4997" y="532151"/>
                </a:cubicBezTo>
                <a:close/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8229600" cy="1139825"/>
          </a:xfrm>
        </p:spPr>
        <p:txBody>
          <a:bodyPr/>
          <a:lstStyle/>
          <a:p>
            <a:pPr algn="ctr"/>
            <a:r>
              <a:rPr lang="ru-RU" sz="5400" b="1" i="1"/>
              <a:t>Физминутка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7724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 sz="3200"/>
              <a:t>Сколько раз ногою топнем, </a:t>
            </a:r>
            <a:r>
              <a:rPr lang="ru-RU" sz="3200">
                <a:solidFill>
                  <a:srgbClr val="CC0066"/>
                </a:solidFill>
              </a:rPr>
              <a:t>(2 + 1)</a:t>
            </a:r>
            <a:r>
              <a:rPr lang="ru-RU" sz="3200">
                <a:solidFill>
                  <a:srgbClr val="6699FF"/>
                </a:solidFill>
              </a:rPr>
              <a:t/>
            </a:r>
            <a:br>
              <a:rPr lang="ru-RU" sz="3200">
                <a:solidFill>
                  <a:srgbClr val="6699FF"/>
                </a:solidFill>
              </a:rPr>
            </a:br>
            <a:r>
              <a:rPr lang="ru-RU" sz="3200"/>
              <a:t>Столько раз руками хлопнем. </a:t>
            </a:r>
            <a:r>
              <a:rPr lang="ru-RU" sz="3200">
                <a:solidFill>
                  <a:srgbClr val="CC0066"/>
                </a:solidFill>
              </a:rPr>
              <a:t>(3 + 2)</a:t>
            </a:r>
            <a:r>
              <a:rPr lang="ru-RU" sz="3200"/>
              <a:t/>
            </a:r>
            <a:br>
              <a:rPr lang="ru-RU" sz="3200"/>
            </a:br>
            <a:r>
              <a:rPr lang="ru-RU" sz="3200"/>
              <a:t>Мы присядем столько раз, </a:t>
            </a:r>
            <a:r>
              <a:rPr lang="ru-RU" sz="3200">
                <a:solidFill>
                  <a:srgbClr val="CC0066"/>
                </a:solidFill>
              </a:rPr>
              <a:t>(5 – 4)</a:t>
            </a:r>
            <a:r>
              <a:rPr lang="ru-RU" sz="3200"/>
              <a:t/>
            </a:r>
            <a:br>
              <a:rPr lang="ru-RU" sz="3200"/>
            </a:br>
            <a:r>
              <a:rPr lang="ru-RU" sz="3200"/>
              <a:t>Мы наклонимся сейчас, </a:t>
            </a:r>
            <a:r>
              <a:rPr lang="ru-RU" sz="3200">
                <a:solidFill>
                  <a:srgbClr val="CC0066"/>
                </a:solidFill>
              </a:rPr>
              <a:t>(4 – 2)</a:t>
            </a:r>
            <a:r>
              <a:rPr lang="ru-RU" sz="3200"/>
              <a:t/>
            </a:r>
            <a:br>
              <a:rPr lang="ru-RU" sz="3200"/>
            </a:br>
            <a:r>
              <a:rPr lang="ru-RU" sz="3200"/>
              <a:t>Мы подпрыгнем ровно столько! </a:t>
            </a:r>
            <a:r>
              <a:rPr lang="ru-RU" sz="3200">
                <a:solidFill>
                  <a:srgbClr val="CC0066"/>
                </a:solidFill>
              </a:rPr>
              <a:t>(6 – 5)</a:t>
            </a:r>
            <a:r>
              <a:rPr lang="ru-RU" sz="3200"/>
              <a:t/>
            </a:r>
            <a:br>
              <a:rPr lang="ru-RU" sz="3200"/>
            </a:br>
            <a:r>
              <a:rPr lang="ru-RU" sz="3200"/>
              <a:t>Ай да счет! Игра, и только!</a:t>
            </a:r>
          </a:p>
        </p:txBody>
      </p:sp>
      <p:pic>
        <p:nvPicPr>
          <p:cNvPr id="120836" name="Picture 4" descr="ко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15827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66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Вставьте числа в числовые равенства</a:t>
            </a:r>
            <a:endParaRPr lang="ru-RU" dirty="0"/>
          </a:p>
        </p:txBody>
      </p:sp>
      <p:sp>
        <p:nvSpPr>
          <p:cNvPr id="3" name="Заголовок 28"/>
          <p:cNvSpPr txBox="1">
            <a:spLocks/>
          </p:cNvSpPr>
          <p:nvPr/>
        </p:nvSpPr>
        <p:spPr>
          <a:xfrm>
            <a:off x="2357422" y="1285860"/>
            <a:ext cx="1214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+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28"/>
          <p:cNvSpPr txBox="1">
            <a:spLocks/>
          </p:cNvSpPr>
          <p:nvPr/>
        </p:nvSpPr>
        <p:spPr>
          <a:xfrm>
            <a:off x="1714480" y="2071678"/>
            <a:ext cx="24288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5 -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28"/>
          <p:cNvSpPr txBox="1">
            <a:spLocks/>
          </p:cNvSpPr>
          <p:nvPr/>
        </p:nvSpPr>
        <p:spPr>
          <a:xfrm>
            <a:off x="3357554" y="2928934"/>
            <a:ext cx="24288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+ 4  =  5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28"/>
          <p:cNvSpPr txBox="1">
            <a:spLocks/>
          </p:cNvSpPr>
          <p:nvPr/>
        </p:nvSpPr>
        <p:spPr>
          <a:xfrm>
            <a:off x="3786182" y="2000240"/>
            <a:ext cx="24288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 2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28"/>
          <p:cNvSpPr txBox="1">
            <a:spLocks/>
          </p:cNvSpPr>
          <p:nvPr/>
        </p:nvSpPr>
        <p:spPr>
          <a:xfrm>
            <a:off x="4357686" y="1285860"/>
            <a:ext cx="1214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 4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1643050"/>
            <a:ext cx="785818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3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2428868"/>
            <a:ext cx="785818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3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43174" y="3214686"/>
            <a:ext cx="785818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1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12" name="Picture 3" descr="C:\Users\СОШ №2\Desktop\картинки 3\74272123_large_plushbear0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892030"/>
            <a:ext cx="1785918" cy="19659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291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611560" y="116632"/>
            <a:ext cx="7920880" cy="1296144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Рефлексия содержания учебного материала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1580" y="1916832"/>
            <a:ext cx="7560840" cy="413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3200" b="1" dirty="0">
                <a:solidFill>
                  <a:srgbClr val="C00000"/>
                </a:solidFill>
              </a:rPr>
              <a:t>Сегодня на уроке я: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3200" b="1" dirty="0" smtClean="0">
                <a:solidFill>
                  <a:srgbClr val="002060"/>
                </a:solidFill>
              </a:rPr>
              <a:t>-научился</a:t>
            </a:r>
            <a:r>
              <a:rPr lang="ru-RU" sz="3200" b="1" dirty="0">
                <a:solidFill>
                  <a:srgbClr val="002060"/>
                </a:solidFill>
              </a:rPr>
              <a:t>…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3200" b="1" dirty="0" smtClean="0">
                <a:solidFill>
                  <a:srgbClr val="002060"/>
                </a:solidFill>
              </a:rPr>
              <a:t>-было </a:t>
            </a:r>
            <a:r>
              <a:rPr lang="ru-RU" sz="3200" b="1" dirty="0">
                <a:solidFill>
                  <a:srgbClr val="002060"/>
                </a:solidFill>
              </a:rPr>
              <a:t>интересно…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3200" b="1" dirty="0" smtClean="0">
                <a:solidFill>
                  <a:srgbClr val="002060"/>
                </a:solidFill>
              </a:rPr>
              <a:t>-было </a:t>
            </a:r>
            <a:r>
              <a:rPr lang="ru-RU" sz="3200" b="1" dirty="0">
                <a:solidFill>
                  <a:srgbClr val="002060"/>
                </a:solidFill>
              </a:rPr>
              <a:t>трудно…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3200" b="1" dirty="0" smtClean="0">
                <a:solidFill>
                  <a:srgbClr val="002060"/>
                </a:solidFill>
              </a:rPr>
              <a:t>-мои </a:t>
            </a:r>
            <a:r>
              <a:rPr lang="ru-RU" sz="3200" b="1" dirty="0">
                <a:solidFill>
                  <a:srgbClr val="002060"/>
                </a:solidFill>
              </a:rPr>
              <a:t>ощущения…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3200" b="1" dirty="0" smtClean="0">
                <a:solidFill>
                  <a:srgbClr val="002060"/>
                </a:solidFill>
              </a:rPr>
              <a:t>-этот </a:t>
            </a:r>
            <a:r>
              <a:rPr lang="ru-RU" sz="3200" b="1" dirty="0">
                <a:solidFill>
                  <a:srgbClr val="002060"/>
                </a:solidFill>
              </a:rPr>
              <a:t>урок дал мне для жизни…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3200" b="1" dirty="0" smtClean="0">
                <a:solidFill>
                  <a:srgbClr val="002060"/>
                </a:solidFill>
              </a:rPr>
              <a:t>-больше </a:t>
            </a:r>
            <a:r>
              <a:rPr lang="ru-RU" sz="3200" b="1" dirty="0">
                <a:solidFill>
                  <a:srgbClr val="002060"/>
                </a:solidFill>
              </a:rPr>
              <a:t>всего понравились задания…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17" b="100000" l="625" r="100000">
                        <a14:foregroundMark x1="43125" y1="46250" x2="50000" y2="42292"/>
                        <a14:foregroundMark x1="67188" y1="41875" x2="68438" y2="489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556792"/>
            <a:ext cx="3662536" cy="274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5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214</Words>
  <Application>Microsoft Office PowerPoint</Application>
  <PresentationFormat>Экран (4:3)</PresentationFormat>
  <Paragraphs>99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Установи закономерность и продолжи ряд</vt:lpstr>
      <vt:lpstr>Игра «Восстанови порядок»</vt:lpstr>
      <vt:lpstr>В огороде пугало руками машет. В огороде пугало разгоняет пташек. Три спаслись на загородке, В небеса взвилась одна, А последняя не трусит –  Очень храбрая она! Сколько всего было птиц? </vt:lpstr>
      <vt:lpstr>На какие части разбиты фигуры?</vt:lpstr>
      <vt:lpstr>Сравни </vt:lpstr>
      <vt:lpstr>Физминутка</vt:lpstr>
      <vt:lpstr>Вставьте числа в числовые равенства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 №2</dc:creator>
  <cp:lastModifiedBy>Admin</cp:lastModifiedBy>
  <cp:revision>41</cp:revision>
  <dcterms:created xsi:type="dcterms:W3CDTF">2012-06-24T13:08:21Z</dcterms:created>
  <dcterms:modified xsi:type="dcterms:W3CDTF">2014-11-07T20:12:20Z</dcterms:modified>
</cp:coreProperties>
</file>