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2" r:id="rId2"/>
    <p:sldId id="279" r:id="rId3"/>
    <p:sldId id="260" r:id="rId4"/>
    <p:sldId id="274" r:id="rId5"/>
    <p:sldId id="261" r:id="rId6"/>
    <p:sldId id="262" r:id="rId7"/>
    <p:sldId id="257" r:id="rId8"/>
    <p:sldId id="263" r:id="rId9"/>
    <p:sldId id="264" r:id="rId10"/>
    <p:sldId id="258" r:id="rId11"/>
    <p:sldId id="27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04F60-A42A-46DC-89E6-230C74BFAFF4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48216-8C6B-4354-AB8E-BCA8F1260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C0EF8-BEFA-4A99-B27F-5D5DBA86FC31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252A-CB24-4CDC-9857-5B5E3846D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7CE97-1C6B-47CC-949D-38391069C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F5F1-0A9B-4BDB-8EB1-86ACC71EA01B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D10E-6AFB-47CC-8E61-364E82141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7"/>
            <a:ext cx="7772400" cy="260034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 уроков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направленности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учителей начальных классов и педагогов – предметников МОУ Начальная школа – Детский сад №35 «Радуга» г. Бодайбо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 2013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500330" cy="863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2276475"/>
            <a:ext cx="8964612" cy="2952750"/>
          </a:xfrm>
        </p:spPr>
        <p:txBody>
          <a:bodyPr/>
          <a:lstStyle/>
          <a:p>
            <a:r>
              <a:rPr lang="ru-RU" sz="3600" b="1" smtClean="0">
                <a:solidFill>
                  <a:srgbClr val="FF6600"/>
                </a:solidFill>
                <a:latin typeface="Arial Black" pitchFamily="34" charset="0"/>
              </a:rPr>
              <a:t>Технология деятельностного метода – инструмент для формирования универсальных учебных действий</a:t>
            </a:r>
          </a:p>
        </p:txBody>
      </p:sp>
      <p:pic>
        <p:nvPicPr>
          <p:cNvPr id="35843" name="Picture 5" descr="Дети групповая рабо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500063"/>
            <a:ext cx="2309812" cy="1628775"/>
          </a:xfrm>
          <a:prstGeom prst="rect">
            <a:avLst/>
          </a:prstGeom>
          <a:noFill/>
          <a:ln w="38100">
            <a:solidFill>
              <a:srgbClr val="FFCC66"/>
            </a:solidFill>
            <a:miter lim="800000"/>
            <a:headEnd/>
            <a:tailEnd/>
          </a:ln>
        </p:spPr>
      </p:pic>
      <p:pic>
        <p:nvPicPr>
          <p:cNvPr id="35844" name="Picture 7" descr="Учен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500063"/>
            <a:ext cx="212407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8" descr="Учениц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5072063"/>
            <a:ext cx="18938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serpuhov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500063"/>
            <a:ext cx="2268537" cy="16287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5847" name="Picture 2" descr="Logo_CSD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4714875"/>
            <a:ext cx="11985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35849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35850" name="Rectangle 6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48139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48140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792163" y="836613"/>
            <a:ext cx="5111750" cy="194945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D00000"/>
                </a:solidFill>
                <a:latin typeface="Arial" charset="0"/>
              </a:rPr>
              <a:t>Технология деятельностного метода «Школа 2000...» (ТДМ)</a:t>
            </a:r>
            <a:r>
              <a:rPr lang="ru-RU" sz="2000">
                <a:latin typeface="Arial" charset="0"/>
              </a:rPr>
              <a:t> − это педагогический инструмент, который позволяет учителю эффективно включать детей в самостоятельную учебную деятельность. 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92163" y="3068638"/>
            <a:ext cx="7612062" cy="3109912"/>
            <a:chOff x="499" y="1933"/>
            <a:chExt cx="4795" cy="1959"/>
          </a:xfrm>
        </p:grpSpPr>
        <p:sp>
          <p:nvSpPr>
            <p:cNvPr id="48134" name="Text Box 7"/>
            <p:cNvSpPr txBox="1">
              <a:spLocks noChangeArrowheads="1"/>
            </p:cNvSpPr>
            <p:nvPr/>
          </p:nvSpPr>
          <p:spPr bwMode="auto">
            <a:xfrm>
              <a:off x="499" y="1933"/>
              <a:ext cx="4795" cy="13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ct val="25000"/>
                </a:spcAft>
              </a:pPr>
              <a:r>
                <a:rPr lang="ru-RU" sz="2000" b="1">
                  <a:solidFill>
                    <a:schemeClr val="accent2"/>
                  </a:solidFill>
                  <a:latin typeface="Arial" charset="0"/>
                </a:rPr>
                <a:t>ТДМ разрабатывалась исходя из следующих требований: </a:t>
              </a:r>
            </a:p>
            <a:p>
              <a:pPr>
                <a:spcAft>
                  <a:spcPct val="25000"/>
                </a:spcAft>
              </a:pPr>
              <a:r>
                <a:rPr lang="ru-RU" sz="2000">
                  <a:latin typeface="Arial" charset="0"/>
                </a:rPr>
                <a:t>1) создать условия для того, чтобы дети на каждом уроке выполняли </a:t>
              </a:r>
              <a:r>
                <a:rPr lang="ru-RU" sz="2000" b="1">
                  <a:solidFill>
                    <a:srgbClr val="D00000"/>
                  </a:solidFill>
                  <a:latin typeface="Arial" charset="0"/>
                </a:rPr>
                <a:t>весь комплекс УУД,</a:t>
              </a:r>
              <a:r>
                <a:rPr lang="ru-RU" sz="2000">
                  <a:latin typeface="Arial" charset="0"/>
                </a:rPr>
                <a:t> входящих в структуру учебной деятельности;</a:t>
              </a:r>
            </a:p>
            <a:p>
              <a:r>
                <a:rPr lang="ru-RU" sz="2000">
                  <a:latin typeface="Arial" charset="0"/>
                </a:rPr>
                <a:t>2) обеспечить при этом глубокое и прочное усвоение изучаемых ими </a:t>
              </a:r>
              <a:r>
                <a:rPr lang="ru-RU" sz="2000" b="1">
                  <a:solidFill>
                    <a:srgbClr val="D00000"/>
                  </a:solidFill>
                  <a:latin typeface="Arial" charset="0"/>
                </a:rPr>
                <a:t>знаний.</a:t>
              </a: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732" y="3353"/>
              <a:ext cx="3844" cy="539"/>
              <a:chOff x="732" y="3353"/>
              <a:chExt cx="3844" cy="539"/>
            </a:xfrm>
          </p:grpSpPr>
          <p:pic>
            <p:nvPicPr>
              <p:cNvPr id="48136" name="Picture 9" descr="P310080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32" y="3353"/>
                <a:ext cx="742" cy="53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</p:pic>
          <p:pic>
            <p:nvPicPr>
              <p:cNvPr id="48137" name="Picture 12" descr="0103622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923" y="3379"/>
                <a:ext cx="653" cy="509"/>
              </a:xfrm>
              <a:prstGeom prst="rect">
                <a:avLst/>
              </a:prstGeom>
              <a:no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</p:pic>
          <p:pic>
            <p:nvPicPr>
              <p:cNvPr id="48138" name="Picture 14" descr="01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290" y="3382"/>
                <a:ext cx="688" cy="501"/>
              </a:xfrm>
              <a:prstGeom prst="rect">
                <a:avLst/>
              </a:prstGeom>
              <a:noFill/>
              <a:ln w="28575">
                <a:solidFill>
                  <a:srgbClr val="FF9900"/>
                </a:solidFill>
                <a:miter lim="800000"/>
                <a:headEnd/>
                <a:tailEnd/>
              </a:ln>
            </p:spPr>
          </p:pic>
        </p:grpSp>
      </p:grpSp>
      <p:pic>
        <p:nvPicPr>
          <p:cNvPr id="48133" name="Picture 15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1125538"/>
            <a:ext cx="2092325" cy="124301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7311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7312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7283" name="Text Box 5"/>
          <p:cNvSpPr txBox="1">
            <a:spLocks noChangeArrowheads="1"/>
          </p:cNvSpPr>
          <p:nvPr/>
        </p:nvSpPr>
        <p:spPr bwMode="auto">
          <a:xfrm>
            <a:off x="684213" y="620713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D60000"/>
                </a:solidFill>
                <a:latin typeface="Arial" charset="0"/>
              </a:rPr>
              <a:t>Как сформировать УУД </a:t>
            </a:r>
          </a:p>
          <a:p>
            <a:pPr algn="ctr"/>
            <a:r>
              <a:rPr lang="ru-RU" sz="2800" b="1">
                <a:solidFill>
                  <a:srgbClr val="D60000"/>
                </a:solidFill>
                <a:latin typeface="Arial" charset="0"/>
              </a:rPr>
              <a:t>и умение учиться в целом?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27088" y="1882775"/>
            <a:ext cx="2044700" cy="887413"/>
            <a:chOff x="594" y="966"/>
            <a:chExt cx="1313" cy="559"/>
          </a:xfrm>
        </p:grpSpPr>
        <p:sp>
          <p:nvSpPr>
            <p:cNvPr id="97308" name="Line 7"/>
            <p:cNvSpPr>
              <a:spLocks noChangeShapeType="1"/>
            </p:cNvSpPr>
            <p:nvPr/>
          </p:nvSpPr>
          <p:spPr bwMode="auto">
            <a:xfrm>
              <a:off x="1654" y="1246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309" name="Rectangle 8"/>
            <p:cNvSpPr>
              <a:spLocks noChangeArrowheads="1"/>
            </p:cNvSpPr>
            <p:nvPr/>
          </p:nvSpPr>
          <p:spPr bwMode="auto">
            <a:xfrm>
              <a:off x="594" y="966"/>
              <a:ext cx="1062" cy="559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solidFill>
                  <a:srgbClr val="000000"/>
                </a:solidFill>
              </a:endParaRPr>
            </a:p>
          </p:txBody>
        </p:sp>
        <p:sp>
          <p:nvSpPr>
            <p:cNvPr id="97310" name="Text Box 9"/>
            <p:cNvSpPr txBox="1">
              <a:spLocks noChangeArrowheads="1"/>
            </p:cNvSpPr>
            <p:nvPr/>
          </p:nvSpPr>
          <p:spPr bwMode="auto">
            <a:xfrm>
              <a:off x="665" y="1062"/>
              <a:ext cx="91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60000"/>
                </a:spcBef>
              </a:pPr>
              <a:r>
                <a:rPr lang="ru-RU" sz="1600" b="1">
                  <a:solidFill>
                    <a:srgbClr val="000000"/>
                  </a:solidFill>
                  <a:latin typeface="Arial" charset="0"/>
                </a:rPr>
                <a:t>Первичный опыт УУД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356100" y="2773363"/>
            <a:ext cx="3524250" cy="1519237"/>
            <a:chOff x="2800" y="1566"/>
            <a:chExt cx="2220" cy="957"/>
          </a:xfrm>
        </p:grpSpPr>
        <p:sp>
          <p:nvSpPr>
            <p:cNvPr id="97306" name="Text Box 11"/>
            <p:cNvSpPr txBox="1">
              <a:spLocks noChangeArrowheads="1"/>
            </p:cNvSpPr>
            <p:nvPr/>
          </p:nvSpPr>
          <p:spPr bwMode="auto">
            <a:xfrm>
              <a:off x="3170" y="1898"/>
              <a:ext cx="1850" cy="625"/>
            </a:xfrm>
            <a:prstGeom prst="rect">
              <a:avLst/>
            </a:prstGeom>
            <a:solidFill>
              <a:srgbClr val="FFC9FF"/>
            </a:solidFill>
            <a:ln w="19050">
              <a:solidFill>
                <a:srgbClr val="FF66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Надпредметный курс</a:t>
              </a:r>
            </a:p>
            <a:p>
              <a:pPr algn="ctr">
                <a:spcBef>
                  <a:spcPct val="10000"/>
                </a:spcBef>
              </a:pPr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«Мир деятельности (МИД)»</a:t>
              </a:r>
              <a:r>
                <a:rPr lang="ru-RU" sz="2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97307" name="Line 12"/>
            <p:cNvSpPr>
              <a:spLocks noChangeShapeType="1"/>
            </p:cNvSpPr>
            <p:nvPr/>
          </p:nvSpPr>
          <p:spPr bwMode="auto">
            <a:xfrm>
              <a:off x="2800" y="1566"/>
              <a:ext cx="544" cy="346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89050" y="2771775"/>
            <a:ext cx="3311525" cy="1481138"/>
            <a:chOff x="812" y="1565"/>
            <a:chExt cx="2086" cy="933"/>
          </a:xfrm>
        </p:grpSpPr>
        <p:sp>
          <p:nvSpPr>
            <p:cNvPr id="97304" name="Text Box 15"/>
            <p:cNvSpPr txBox="1">
              <a:spLocks noChangeArrowheads="1"/>
            </p:cNvSpPr>
            <p:nvPr/>
          </p:nvSpPr>
          <p:spPr bwMode="auto">
            <a:xfrm>
              <a:off x="812" y="1909"/>
              <a:ext cx="2086" cy="589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rgbClr val="3366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Уроки по предметам, </a:t>
              </a:r>
            </a:p>
            <a:p>
              <a:pPr algn="ctr"/>
              <a:r>
                <a:rPr lang="ru-RU" sz="1800" b="1">
                  <a:solidFill>
                    <a:srgbClr val="000000"/>
                  </a:solidFill>
                  <a:latin typeface="Arial" charset="0"/>
                </a:rPr>
                <a:t>на которых учащиеся включены в УД</a:t>
              </a:r>
            </a:p>
          </p:txBody>
        </p:sp>
        <p:sp>
          <p:nvSpPr>
            <p:cNvPr id="97305" name="Line 16"/>
            <p:cNvSpPr>
              <a:spLocks noChangeShapeType="1"/>
            </p:cNvSpPr>
            <p:nvPr/>
          </p:nvSpPr>
          <p:spPr bwMode="auto">
            <a:xfrm>
              <a:off x="1110" y="1565"/>
              <a:ext cx="544" cy="347"/>
            </a:xfrm>
            <a:prstGeom prst="line">
              <a:avLst/>
            </a:prstGeom>
            <a:noFill/>
            <a:ln w="28575">
              <a:solidFill>
                <a:srgbClr val="33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286250" y="1882775"/>
            <a:ext cx="2662238" cy="1439863"/>
            <a:chOff x="2700" y="1186"/>
            <a:chExt cx="1677" cy="907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042" y="1186"/>
              <a:ext cx="1335" cy="559"/>
              <a:chOff x="3061" y="1186"/>
              <a:chExt cx="1361" cy="559"/>
            </a:xfrm>
          </p:grpSpPr>
          <p:sp>
            <p:nvSpPr>
              <p:cNvPr id="97300" name="Line 18"/>
              <p:cNvSpPr>
                <a:spLocks noChangeShapeType="1"/>
              </p:cNvSpPr>
              <p:nvPr/>
            </p:nvSpPr>
            <p:spPr bwMode="auto">
              <a:xfrm>
                <a:off x="4187" y="1465"/>
                <a:ext cx="2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3061" y="1186"/>
                <a:ext cx="1113" cy="559"/>
                <a:chOff x="3061" y="1186"/>
                <a:chExt cx="1113" cy="559"/>
              </a:xfrm>
            </p:grpSpPr>
            <p:sp>
              <p:nvSpPr>
                <p:cNvPr id="97302" name="Rectangle 20"/>
                <p:cNvSpPr>
                  <a:spLocks noChangeArrowheads="1"/>
                </p:cNvSpPr>
                <p:nvPr/>
              </p:nvSpPr>
              <p:spPr bwMode="auto">
                <a:xfrm>
                  <a:off x="3079" y="1186"/>
                  <a:ext cx="1095" cy="559"/>
                </a:xfrm>
                <a:prstGeom prst="rect">
                  <a:avLst/>
                </a:prstGeom>
                <a:solidFill>
                  <a:srgbClr val="99CCFF"/>
                </a:solidFill>
                <a:ln w="19050">
                  <a:solidFill>
                    <a:srgbClr val="33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18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30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061" y="1207"/>
                  <a:ext cx="1113" cy="5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sz="1600" b="1">
                      <a:solidFill>
                        <a:srgbClr val="000000"/>
                      </a:solidFill>
                      <a:latin typeface="Arial" charset="0"/>
                    </a:rPr>
                    <a:t>Тренинг, самоконтроль, коррекция</a:t>
                  </a:r>
                </a:p>
              </p:txBody>
            </p:sp>
          </p:grpSp>
        </p:grpSp>
        <p:sp>
          <p:nvSpPr>
            <p:cNvPr id="97299" name="Line 22"/>
            <p:cNvSpPr>
              <a:spLocks noChangeShapeType="1"/>
            </p:cNvSpPr>
            <p:nvPr/>
          </p:nvSpPr>
          <p:spPr bwMode="auto">
            <a:xfrm flipH="1">
              <a:off x="2700" y="1746"/>
              <a:ext cx="544" cy="347"/>
            </a:xfrm>
            <a:prstGeom prst="line">
              <a:avLst/>
            </a:prstGeom>
            <a:noFill/>
            <a:ln w="28575">
              <a:solidFill>
                <a:srgbClr val="33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146800" y="1882775"/>
            <a:ext cx="2182813" cy="1439863"/>
            <a:chOff x="3872" y="1186"/>
            <a:chExt cx="1375" cy="907"/>
          </a:xfrm>
        </p:grpSpPr>
        <p:sp>
          <p:nvSpPr>
            <p:cNvPr id="97294" name="Line 13"/>
            <p:cNvSpPr>
              <a:spLocks noChangeShapeType="1"/>
            </p:cNvSpPr>
            <p:nvPr/>
          </p:nvSpPr>
          <p:spPr bwMode="auto">
            <a:xfrm flipH="1">
              <a:off x="3872" y="1747"/>
              <a:ext cx="544" cy="346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4377" y="1186"/>
              <a:ext cx="870" cy="559"/>
              <a:chOff x="4453" y="1186"/>
              <a:chExt cx="887" cy="559"/>
            </a:xfrm>
          </p:grpSpPr>
          <p:sp>
            <p:nvSpPr>
              <p:cNvPr id="97296" name="Rectangle 24"/>
              <p:cNvSpPr>
                <a:spLocks noChangeArrowheads="1"/>
              </p:cNvSpPr>
              <p:nvPr/>
            </p:nvSpPr>
            <p:spPr bwMode="auto">
              <a:xfrm>
                <a:off x="4453" y="1186"/>
                <a:ext cx="887" cy="559"/>
              </a:xfrm>
              <a:prstGeom prst="rect">
                <a:avLst/>
              </a:prstGeom>
              <a:solidFill>
                <a:srgbClr val="FFC9FF"/>
              </a:solidFill>
              <a:ln w="19050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7297" name="Text Box 25"/>
              <p:cNvSpPr txBox="1">
                <a:spLocks noChangeArrowheads="1"/>
              </p:cNvSpPr>
              <p:nvPr/>
            </p:nvSpPr>
            <p:spPr bwMode="auto">
              <a:xfrm>
                <a:off x="4517" y="1357"/>
                <a:ext cx="758" cy="212"/>
              </a:xfrm>
              <a:prstGeom prst="rect">
                <a:avLst/>
              </a:prstGeom>
              <a:solidFill>
                <a:srgbClr val="FFC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rgbClr val="000000"/>
                    </a:solidFill>
                    <a:latin typeface="Arial" charset="0"/>
                  </a:rPr>
                  <a:t>Контроль</a:t>
                </a:r>
              </a:p>
            </p:txBody>
          </p:sp>
        </p:grp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2921000" y="1882775"/>
            <a:ext cx="1928813" cy="887413"/>
            <a:chOff x="1840" y="1186"/>
            <a:chExt cx="1215" cy="559"/>
          </a:xfrm>
        </p:grpSpPr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1840" y="1186"/>
              <a:ext cx="983" cy="559"/>
              <a:chOff x="1840" y="1186"/>
              <a:chExt cx="983" cy="559"/>
            </a:xfrm>
          </p:grpSpPr>
          <p:sp>
            <p:nvSpPr>
              <p:cNvPr id="97292" name="Rectangle 28"/>
              <p:cNvSpPr>
                <a:spLocks noChangeArrowheads="1"/>
              </p:cNvSpPr>
              <p:nvPr/>
            </p:nvSpPr>
            <p:spPr bwMode="auto">
              <a:xfrm>
                <a:off x="1840" y="1186"/>
                <a:ext cx="983" cy="559"/>
              </a:xfrm>
              <a:prstGeom prst="rect">
                <a:avLst/>
              </a:prstGeom>
              <a:solidFill>
                <a:srgbClr val="FFC9FF"/>
              </a:solidFill>
              <a:ln w="19050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7293" name="Text Box 29"/>
              <p:cNvSpPr txBox="1">
                <a:spLocks noChangeArrowheads="1"/>
              </p:cNvSpPr>
              <p:nvPr/>
            </p:nvSpPr>
            <p:spPr bwMode="auto">
              <a:xfrm>
                <a:off x="1855" y="1207"/>
                <a:ext cx="952" cy="520"/>
              </a:xfrm>
              <a:prstGeom prst="rect">
                <a:avLst/>
              </a:prstGeom>
              <a:solidFill>
                <a:srgbClr val="FFC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 b="1">
                    <a:solidFill>
                      <a:srgbClr val="000000"/>
                    </a:solidFill>
                    <a:latin typeface="Arial" charset="0"/>
                  </a:rPr>
                  <a:t>Мотивация  и знание УУД</a:t>
                </a:r>
              </a:p>
            </p:txBody>
          </p:sp>
        </p:grpSp>
        <p:sp>
          <p:nvSpPr>
            <p:cNvPr id="97291" name="Line 30"/>
            <p:cNvSpPr>
              <a:spLocks noChangeShapeType="1"/>
            </p:cNvSpPr>
            <p:nvPr/>
          </p:nvSpPr>
          <p:spPr bwMode="auto">
            <a:xfrm>
              <a:off x="2825" y="1471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44450"/>
            <a:ext cx="9075738" cy="6861175"/>
            <a:chOff x="6" y="1"/>
            <a:chExt cx="5717" cy="4322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1000125" y="1071563"/>
            <a:ext cx="6911975" cy="1039812"/>
          </a:xfrm>
          <a:prstGeom prst="rect">
            <a:avLst/>
          </a:prstGeom>
          <a:noFill/>
          <a:ln w="19050">
            <a:solidFill>
              <a:srgbClr val="00B0F0">
                <a:alpha val="85097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 уроков 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определение типов уроков по какому-либо основанию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541338" y="3500438"/>
            <a:ext cx="8135937" cy="212407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качестве основания типологии уроков в дидактической системе Л.Г.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(«Школа 2000…») принята последовательность процесса построения любой системы, установленная в общей теории деятельности (Г.П. Щедровицкий, О.С. Анисимов и др.).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003800" y="836613"/>
            <a:ext cx="3781425" cy="4941887"/>
          </a:xfrm>
          <a:prstGeom prst="rect">
            <a:avLst/>
          </a:prstGeom>
          <a:gradFill rotWithShape="0">
            <a:gsLst>
              <a:gs pos="0">
                <a:srgbClr val="FFFFD6"/>
              </a:gs>
              <a:gs pos="50000">
                <a:srgbClr val="FFFF66"/>
              </a:gs>
              <a:gs pos="100000">
                <a:srgbClr val="FFFFD6"/>
              </a:gs>
            </a:gsLst>
            <a:lin ang="18900000" scaled="1"/>
          </a:gra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ru-RU" sz="2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ru-RU" sz="1800" b="1">
                <a:solidFill>
                  <a:srgbClr val="CC0000"/>
                </a:solidFill>
                <a:latin typeface="Arial" charset="0"/>
              </a:rPr>
              <a:t>ПОСТРОЕНИЕ СИСТЕМЫ:</a:t>
            </a:r>
          </a:p>
          <a:p>
            <a:pPr marL="177800" indent="-177800">
              <a:lnSpc>
                <a:spcPct val="110000"/>
              </a:lnSpc>
            </a:pPr>
            <a:endParaRPr lang="ru-RU" sz="1800" b="1">
              <a:solidFill>
                <a:srgbClr val="CC0000"/>
              </a:solidFill>
              <a:latin typeface="Arial" charset="0"/>
            </a:endParaRPr>
          </a:p>
          <a:p>
            <a:pPr marL="177800" indent="-177800">
              <a:lnSpc>
                <a:spcPct val="110000"/>
              </a:lnSpc>
              <a:buFontTx/>
              <a:buChar char="•"/>
            </a:pPr>
            <a:r>
              <a:rPr lang="ru-RU" sz="1400" b="1">
                <a:latin typeface="Arial" charset="0"/>
              </a:rPr>
              <a:t>ПОДГОТОВКА МЕСТА  ДЛЯ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НОВОГО ЭЛЕМЕНТА;</a:t>
            </a:r>
          </a:p>
          <a:p>
            <a:pPr marL="177800" indent="-177800">
              <a:lnSpc>
                <a:spcPct val="110000"/>
              </a:lnSpc>
            </a:pPr>
            <a:endParaRPr lang="ru-RU" sz="1400" b="1">
              <a:latin typeface="Arial" charset="0"/>
            </a:endParaRPr>
          </a:p>
          <a:p>
            <a:pPr marL="177800" indent="-177800">
              <a:lnSpc>
                <a:spcPct val="110000"/>
              </a:lnSpc>
              <a:buFontTx/>
              <a:buChar char="•"/>
            </a:pPr>
            <a:r>
              <a:rPr lang="ru-RU" sz="1400" b="1">
                <a:latin typeface="Arial" charset="0"/>
              </a:rPr>
              <a:t>ПОСТРОЕНИЕ НОВОГО ЭЛЕМЕНТА, УСТАНОВЛЕНИЕ  ПЕРВИЧНЫХ 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СВЯЗЕЙ;</a:t>
            </a:r>
          </a:p>
          <a:p>
            <a:pPr marL="177800" indent="-177800">
              <a:lnSpc>
                <a:spcPct val="110000"/>
              </a:lnSpc>
            </a:pPr>
            <a:endParaRPr lang="ru-RU" sz="1400" b="1">
              <a:latin typeface="Arial" charset="0"/>
            </a:endParaRPr>
          </a:p>
          <a:p>
            <a:pPr marL="177800" indent="-177800">
              <a:lnSpc>
                <a:spcPct val="110000"/>
              </a:lnSpc>
              <a:buFontTx/>
              <a:buChar char="•"/>
            </a:pPr>
            <a:r>
              <a:rPr lang="ru-RU" sz="1400" b="1">
                <a:latin typeface="Arial" charset="0"/>
              </a:rPr>
              <a:t>ПРИМЕНЕНИЕ НОВОГО ЭЛЕМЕНТА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В СООТВЕТСТВИИ С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УСТАНОВЛЕННОЙ НОРМОЙ;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     </a:t>
            </a:r>
          </a:p>
          <a:p>
            <a:pPr marL="177800" indent="-177800">
              <a:lnSpc>
                <a:spcPct val="110000"/>
              </a:lnSpc>
              <a:buFontTx/>
              <a:buChar char="•"/>
            </a:pPr>
            <a:r>
              <a:rPr lang="ru-RU" sz="1400" b="1">
                <a:latin typeface="Arial" charset="0"/>
              </a:rPr>
              <a:t>УСТАНОВЛЕНИЕ СВЯЗЕЙ МЕЖДУ 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НОВЫМ  И  ИСХОДНЫМИ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ЭЛЕМЕНТАМИ  СИСТЕМЫ;</a:t>
            </a:r>
          </a:p>
          <a:p>
            <a:pPr marL="177800" indent="-177800">
              <a:lnSpc>
                <a:spcPct val="110000"/>
              </a:lnSpc>
            </a:pPr>
            <a:endParaRPr lang="ru-RU" sz="1400" b="1">
              <a:latin typeface="Arial" charset="0"/>
            </a:endParaRPr>
          </a:p>
          <a:p>
            <a:pPr marL="177800" indent="-177800">
              <a:lnSpc>
                <a:spcPct val="110000"/>
              </a:lnSpc>
              <a:buFontTx/>
              <a:buChar char="•"/>
            </a:pPr>
            <a:r>
              <a:rPr lang="ru-RU" sz="1400" b="1">
                <a:latin typeface="Arial" charset="0"/>
              </a:rPr>
              <a:t>КОНТРОЛЬ ДЕЯТЕЛЬНОСТИ 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СИСТЕМЫ.</a:t>
            </a:r>
          </a:p>
          <a:p>
            <a:pPr marL="177800" indent="-177800">
              <a:lnSpc>
                <a:spcPct val="110000"/>
              </a:lnSpc>
            </a:pPr>
            <a:r>
              <a:rPr lang="ru-RU" sz="1400" b="1">
                <a:latin typeface="Arial" charset="0"/>
              </a:rPr>
              <a:t>         </a:t>
            </a:r>
          </a:p>
        </p:txBody>
      </p:sp>
      <p:sp>
        <p:nvSpPr>
          <p:cNvPr id="21507" name="Oval 7"/>
          <p:cNvSpPr>
            <a:spLocks noChangeArrowheads="1"/>
          </p:cNvSpPr>
          <p:nvPr/>
        </p:nvSpPr>
        <p:spPr bwMode="auto">
          <a:xfrm flipH="1">
            <a:off x="1862138" y="2332038"/>
            <a:ext cx="277812" cy="287337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>
            <a:off x="2016125" y="1450975"/>
            <a:ext cx="0" cy="86518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12"/>
          <p:cNvSpPr>
            <a:spLocks noChangeShapeType="1"/>
          </p:cNvSpPr>
          <p:nvPr/>
        </p:nvSpPr>
        <p:spPr bwMode="auto">
          <a:xfrm flipV="1">
            <a:off x="2154238" y="2171700"/>
            <a:ext cx="417512" cy="287338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3"/>
          <p:cNvSpPr>
            <a:spLocks noChangeShapeType="1"/>
          </p:cNvSpPr>
          <p:nvPr/>
        </p:nvSpPr>
        <p:spPr bwMode="auto">
          <a:xfrm>
            <a:off x="1460500" y="2176463"/>
            <a:ext cx="415925" cy="252412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Rectangle 14"/>
          <p:cNvSpPr>
            <a:spLocks noChangeArrowheads="1"/>
          </p:cNvSpPr>
          <p:nvPr/>
        </p:nvSpPr>
        <p:spPr bwMode="auto">
          <a:xfrm>
            <a:off x="323850" y="3716338"/>
            <a:ext cx="41036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700" b="1">
                <a:solidFill>
                  <a:schemeClr val="accent2"/>
                </a:solidFill>
                <a:latin typeface="Arial Black" pitchFamily="34" charset="0"/>
              </a:rPr>
              <a:t>«О приоритетных направлениях развития образования в Российской Федерации»</a:t>
            </a:r>
          </a:p>
        </p:txBody>
      </p:sp>
      <p:sp>
        <p:nvSpPr>
          <p:cNvPr id="21512" name="Text Box 15"/>
          <p:cNvSpPr txBox="1">
            <a:spLocks noChangeArrowheads="1"/>
          </p:cNvSpPr>
          <p:nvPr/>
        </p:nvSpPr>
        <p:spPr bwMode="auto">
          <a:xfrm>
            <a:off x="323850" y="4724400"/>
            <a:ext cx="4319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>
                <a:latin typeface="Arial" charset="0"/>
              </a:rPr>
              <a:t>«Формируются современные представления о фундаментальности образования – это такое образование, благодаря которому</a:t>
            </a:r>
            <a:r>
              <a:rPr lang="ru-RU" sz="1600" b="1">
                <a:latin typeface="Arial" charset="0"/>
              </a:rPr>
              <a:t> </a:t>
            </a:r>
            <a:r>
              <a:rPr lang="ru-RU" sz="1600" b="1" i="1">
                <a:solidFill>
                  <a:srgbClr val="FC231E"/>
                </a:solidFill>
                <a:latin typeface="Arial" charset="0"/>
              </a:rPr>
              <a:t>человек способен самостоятельно работать, учиться и переучиваться</a:t>
            </a:r>
            <a:r>
              <a:rPr lang="ru-RU" sz="1600" b="1" i="1">
                <a:solidFill>
                  <a:srgbClr val="FF0000"/>
                </a:solidFill>
                <a:latin typeface="Arial" charset="0"/>
              </a:rPr>
              <a:t>.</a:t>
            </a:r>
            <a:r>
              <a:rPr lang="ru-RU" sz="1600" b="1" i="1"/>
              <a:t> </a:t>
            </a:r>
          </a:p>
        </p:txBody>
      </p:sp>
      <p:sp>
        <p:nvSpPr>
          <p:cNvPr id="21513" name="Oval 3"/>
          <p:cNvSpPr>
            <a:spLocks noChangeArrowheads="1"/>
          </p:cNvSpPr>
          <p:nvPr/>
        </p:nvSpPr>
        <p:spPr bwMode="auto">
          <a:xfrm>
            <a:off x="1042988" y="836613"/>
            <a:ext cx="1944687" cy="21605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Oval 4"/>
          <p:cNvSpPr>
            <a:spLocks noChangeArrowheads="1"/>
          </p:cNvSpPr>
          <p:nvPr/>
        </p:nvSpPr>
        <p:spPr bwMode="auto">
          <a:xfrm>
            <a:off x="1876425" y="1163638"/>
            <a:ext cx="277813" cy="287337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Oval 5"/>
          <p:cNvSpPr>
            <a:spLocks noChangeArrowheads="1"/>
          </p:cNvSpPr>
          <p:nvPr/>
        </p:nvSpPr>
        <p:spPr bwMode="auto">
          <a:xfrm>
            <a:off x="1320800" y="1889125"/>
            <a:ext cx="277813" cy="287338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Oval 6"/>
          <p:cNvSpPr>
            <a:spLocks noChangeArrowheads="1"/>
          </p:cNvSpPr>
          <p:nvPr/>
        </p:nvSpPr>
        <p:spPr bwMode="auto">
          <a:xfrm>
            <a:off x="2432050" y="1882775"/>
            <a:ext cx="277813" cy="288925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8"/>
          <p:cNvSpPr>
            <a:spLocks noChangeShapeType="1"/>
          </p:cNvSpPr>
          <p:nvPr/>
        </p:nvSpPr>
        <p:spPr bwMode="auto">
          <a:xfrm flipV="1">
            <a:off x="1460500" y="1306513"/>
            <a:ext cx="415925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9"/>
          <p:cNvSpPr>
            <a:spLocks noChangeShapeType="1"/>
          </p:cNvSpPr>
          <p:nvPr/>
        </p:nvSpPr>
        <p:spPr bwMode="auto">
          <a:xfrm flipH="1" flipV="1">
            <a:off x="2154238" y="1306513"/>
            <a:ext cx="417512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0"/>
          <p:cNvSpPr>
            <a:spLocks noChangeShapeType="1"/>
          </p:cNvSpPr>
          <p:nvPr/>
        </p:nvSpPr>
        <p:spPr bwMode="auto">
          <a:xfrm>
            <a:off x="1598613" y="2027238"/>
            <a:ext cx="8334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 flipH="1">
            <a:off x="1862138" y="2327275"/>
            <a:ext cx="277812" cy="287338"/>
          </a:xfrm>
          <a:prstGeom prst="ellipse">
            <a:avLst/>
          </a:prstGeom>
          <a:solidFill>
            <a:srgbClr val="FFFFCC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149475" y="2171700"/>
            <a:ext cx="417513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009775" y="1455738"/>
            <a:ext cx="0" cy="8651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463675" y="2166938"/>
            <a:ext cx="415925" cy="252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306388" y="331788"/>
            <a:ext cx="8532812" cy="6286500"/>
          </a:xfrm>
          <a:prstGeom prst="rect">
            <a:avLst/>
          </a:prstGeom>
          <a:noFill/>
          <a:ln w="57150">
            <a:solidFill>
              <a:srgbClr val="558EC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44450"/>
            <a:ext cx="9075738" cy="6861175"/>
            <a:chOff x="6" y="1"/>
            <a:chExt cx="5717" cy="4322"/>
          </a:xfrm>
        </p:grpSpPr>
        <p:sp>
          <p:nvSpPr>
            <p:cNvPr id="21526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1527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" y="44450"/>
            <a:ext cx="9075738" cy="6861175"/>
            <a:chOff x="6" y="1"/>
            <a:chExt cx="5717" cy="4322"/>
          </a:xfrm>
        </p:grpSpPr>
        <p:sp>
          <p:nvSpPr>
            <p:cNvPr id="22552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2553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graphicFrame>
        <p:nvGraphicFramePr>
          <p:cNvPr id="7" name="Group 66"/>
          <p:cNvGraphicFramePr>
            <a:graphicFrameLocks noGrp="1"/>
          </p:cNvGraphicFramePr>
          <p:nvPr/>
        </p:nvGraphicFramePr>
        <p:xfrm>
          <a:off x="323850" y="1196975"/>
          <a:ext cx="8496300" cy="4664075"/>
        </p:xfrm>
        <a:graphic>
          <a:graphicData uri="http://schemas.openxmlformats.org/drawingml/2006/table">
            <a:tbl>
              <a:tblPr/>
              <a:tblGrid>
                <a:gridCol w="3834644"/>
                <a:gridCol w="4661656"/>
              </a:tblGrid>
              <a:tr h="8555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урока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3" marR="91433"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Этап процесса построения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любой системы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33" marR="91433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02494"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Урок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открытия нового знания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(ОНЗ) 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Построение нового элемента системы и установление первичных связей. </a:t>
                      </a:r>
                    </a:p>
                  </a:txBody>
                  <a:tcPr marL="91433" marR="91433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7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Урок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рефлексии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(Р)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10000"/>
                        </a:lnSpc>
                        <a:buFontTx/>
                        <a:buNone/>
                      </a:pPr>
                      <a:r>
                        <a:rPr lang="ru-RU" sz="1800" b="0" dirty="0" smtClean="0">
                          <a:latin typeface="Arial" charset="0"/>
                        </a:rPr>
                        <a:t>Применение нового элемента в соответствии с установленной нормой и ко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ррекция нового элемента. </a:t>
                      </a:r>
                    </a:p>
                  </a:txBody>
                  <a:tcPr marL="91433" marR="91433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666"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Урок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систематизации знаний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(С) 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Установление связей между новым и исходными элементами системы.</a:t>
                      </a:r>
                    </a:p>
                  </a:txBody>
                  <a:tcPr marL="91433" marR="91433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581">
                <a:tc>
                  <a:txBody>
                    <a:bodyPr/>
                    <a:lstStyle/>
                    <a:p>
                      <a:pPr marL="269875" marR="0" lvl="0" indent="-2698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Урок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развивающего контроля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(К) 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Контроль деятельности системы.</a:t>
                      </a:r>
                    </a:p>
                  </a:txBody>
                  <a:tcPr marL="91433" marR="91433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</a:pPr>
            <a:r>
              <a:rPr lang="ru-RU" sz="3000" b="1">
                <a:solidFill>
                  <a:srgbClr val="CC0000"/>
                </a:solidFill>
                <a:latin typeface="Arial" charset="0"/>
              </a:rPr>
              <a:t>ТИПЫ УРОКОВ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3560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Arial" charset="0"/>
              </a:rPr>
              <a:t>ОСНОВНЫЕ ЦЕЛИ: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436688" y="3141663"/>
            <a:ext cx="6705600" cy="862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1) РАСШИРЕНИЕ ПОНЯТИЙНОЙ БАЗЫ</a:t>
            </a:r>
          </a:p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    (ПРЕДМЕТНОЙ И НАДПРЕДМЕТНОЙ).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462088" y="4560888"/>
            <a:ext cx="6680200" cy="8620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2) ФОРМИРОВАНИЕ  УМЕНИЯ САМОСТОЯТЕЛЬНО</a:t>
            </a:r>
          </a:p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    СТРОИТЬ И ПРИМЕНЯТЬ НОВОЕ ЗНАНИЕ.</a:t>
            </a:r>
            <a:endParaRPr lang="ru-RU" sz="2400"/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228600" y="533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5000"/>
              </a:lnSpc>
              <a:spcBef>
                <a:spcPct val="20000"/>
              </a:spcBef>
            </a:pPr>
            <a:r>
              <a:rPr lang="ru-RU" sz="3000" b="1">
                <a:solidFill>
                  <a:srgbClr val="CC0000"/>
                </a:solidFill>
                <a:latin typeface="Arial" charset="0"/>
              </a:rPr>
              <a:t>УРОК ОТКРЫТИЯ НОВОГО ЗНАНИЯ</a:t>
            </a:r>
          </a:p>
        </p:txBody>
      </p:sp>
      <p:pic>
        <p:nvPicPr>
          <p:cNvPr id="23559" name="Picture 8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00200"/>
            <a:ext cx="1219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4584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4585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133600" y="5334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400" b="1">
                <a:solidFill>
                  <a:srgbClr val="CC0000"/>
                </a:solidFill>
                <a:latin typeface="Arial" charset="0"/>
              </a:rPr>
              <a:t>УРОК РЕФЛЕКСИИ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Arial" charset="0"/>
              </a:rPr>
              <a:t>ОСНОВНЫЕ ЦЕЛИ:</a:t>
            </a:r>
            <a:endParaRPr lang="ru-RU" sz="2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971550" y="2847975"/>
            <a:ext cx="7416800" cy="784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buFontTx/>
              <a:buAutoNum type="arabicParenR"/>
              <a:tabLst>
                <a:tab pos="269875" algn="l"/>
              </a:tabLst>
              <a:defRPr/>
            </a:pPr>
            <a:r>
              <a:rPr lang="ru-RU" sz="2000" b="1" dirty="0" smtClean="0">
                <a:latin typeface="Arial" charset="0"/>
              </a:rPr>
              <a:t>ФОРМИРОВАНИЕ УМЕНИЯ ПРИМЕНЯТЬ ИЗУЧЕННЫЕ</a:t>
            </a:r>
          </a:p>
          <a:p>
            <a:pPr eaLnBrk="1" hangingPunct="1">
              <a:spcBef>
                <a:spcPts val="600"/>
              </a:spcBef>
              <a:tabLst>
                <a:tab pos="269875" algn="l"/>
              </a:tabLst>
              <a:defRPr/>
            </a:pPr>
            <a:r>
              <a:rPr lang="ru-RU" sz="2000" b="1" dirty="0" smtClean="0">
                <a:latin typeface="Arial" charset="0"/>
              </a:rPr>
              <a:t>       ПОНЯТИЯ, АЛГОРИТМЫ И Т.Д.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971550" y="3933825"/>
            <a:ext cx="7416800" cy="2246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/>
            <a:r>
              <a:rPr lang="ru-RU" sz="2000" b="1">
                <a:latin typeface="Arial" charset="0"/>
              </a:rPr>
              <a:t>2) ФОРМИРОВАНИЕ УМЕНИЯ УЧАЩИХСЯ</a:t>
            </a:r>
          </a:p>
          <a:p>
            <a:pPr marL="450850" indent="-450850">
              <a:spcBef>
                <a:spcPts val="600"/>
              </a:spcBef>
              <a:spcAft>
                <a:spcPts val="600"/>
              </a:spcAft>
            </a:pPr>
            <a:r>
              <a:rPr lang="ru-RU" sz="2000" b="1">
                <a:latin typeface="Arial" charset="0"/>
              </a:rPr>
              <a:t>    ФИКСИРОВАТЬ СОБСТВЕННЫЕ ЗАТРУДНЕНИЯ В</a:t>
            </a:r>
          </a:p>
          <a:p>
            <a:pPr marL="450850" indent="-450850">
              <a:spcBef>
                <a:spcPts val="600"/>
              </a:spcBef>
              <a:spcAft>
                <a:spcPts val="600"/>
              </a:spcAft>
            </a:pPr>
            <a:r>
              <a:rPr lang="ru-RU" sz="2000" b="1">
                <a:latin typeface="Arial" charset="0"/>
              </a:rPr>
              <a:t>    ДЕЯТЕЛЬНОСТИ, ВЫЯВЛЯТЬ ИХ ПРИЧИНУ, СТРОИТЬ</a:t>
            </a:r>
          </a:p>
          <a:p>
            <a:pPr marL="450850" indent="-450850">
              <a:spcBef>
                <a:spcPts val="600"/>
              </a:spcBef>
              <a:spcAft>
                <a:spcPts val="600"/>
              </a:spcAft>
            </a:pPr>
            <a:r>
              <a:rPr lang="ru-RU" sz="2000" b="1">
                <a:latin typeface="Arial" charset="0"/>
              </a:rPr>
              <a:t>    И РЕАЛИЗОВЫВАТЬ ПРОЕКТ ВЫХОДА ИЗ</a:t>
            </a:r>
          </a:p>
          <a:p>
            <a:pPr marL="450850" indent="-450850">
              <a:spcBef>
                <a:spcPts val="600"/>
              </a:spcBef>
              <a:spcAft>
                <a:spcPts val="600"/>
              </a:spcAft>
            </a:pPr>
            <a:r>
              <a:rPr lang="ru-RU" sz="2000" b="1">
                <a:latin typeface="Arial" charset="0"/>
              </a:rPr>
              <a:t>    ЗАТРУДНЕНИЙ.</a:t>
            </a:r>
          </a:p>
        </p:txBody>
      </p:sp>
      <p:pic>
        <p:nvPicPr>
          <p:cNvPr id="24583" name="Picture 8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143000"/>
            <a:ext cx="11747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5608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5609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539750" y="609600"/>
            <a:ext cx="8064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000" b="1">
                <a:solidFill>
                  <a:srgbClr val="CC0000"/>
                </a:solidFill>
                <a:latin typeface="Arial" charset="0"/>
              </a:rPr>
              <a:t>УРОК ПОСТРОЕНИЯ СИСТЕМЫ ЗНАНИЙ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Arial" charset="0"/>
              </a:rPr>
              <a:t>ОСНОВНЫЕ ЦЕЛИ:</a:t>
            </a:r>
            <a:endParaRPr lang="ru-RU" sz="2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066800" y="4362450"/>
            <a:ext cx="7466013" cy="784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>
                <a:latin typeface="Arial" charset="0"/>
              </a:rPr>
              <a:t>2) ФОРМИРОВАНИЕ УМЕНИЯ СИСТЕМАТИЗИРОВАТЬ И</a:t>
            </a:r>
          </a:p>
          <a:p>
            <a:pPr>
              <a:spcBef>
                <a:spcPts val="600"/>
              </a:spcBef>
            </a:pPr>
            <a:r>
              <a:rPr lang="ru-RU" sz="2000" b="1">
                <a:latin typeface="Arial" charset="0"/>
              </a:rPr>
              <a:t>    ОБОБЩАТЬ ИЗУЧЕННОЕ СОДЕРЖАНИЕ.</a:t>
            </a:r>
          </a:p>
        </p:txBody>
      </p:sp>
      <p:pic>
        <p:nvPicPr>
          <p:cNvPr id="25606" name="Picture 7" descr="NA0144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524000"/>
            <a:ext cx="108743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042988" y="3068638"/>
            <a:ext cx="7200900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ru-RU" sz="400" b="1">
              <a:latin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>
                <a:latin typeface="Arial" charset="0"/>
              </a:rPr>
              <a:t>1) СИСТЕМАТИЗАЦИЯ И ОБОБЩЕНИЕ УЧЕБНОГО</a:t>
            </a:r>
          </a:p>
          <a:p>
            <a:r>
              <a:rPr lang="ru-RU" sz="2000" b="1">
                <a:latin typeface="Arial" charset="0"/>
              </a:rPr>
              <a:t>    МАТЕРИАЛА. </a:t>
            </a:r>
            <a:endParaRPr lang="ru-RU" sz="4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6632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26633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>
                <a:solidFill>
                  <a:srgbClr val="CC0000"/>
                </a:solidFill>
                <a:latin typeface="Arial" charset="0"/>
              </a:rPr>
              <a:t>УРОК РАЗВИВАЮЩЕГО КОНТРОЛЯ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Arial" charset="0"/>
              </a:rPr>
              <a:t>ОСНОВНЫЕ ЦЕЛИ:</a:t>
            </a:r>
            <a:endParaRPr lang="ru-RU" sz="2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187450" y="4437063"/>
            <a:ext cx="7353300" cy="11699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>
                <a:latin typeface="Arial" charset="0"/>
              </a:rPr>
              <a:t>2) ФОРМИРОВАНИЕ УМЕНИЯ ОСУЩЕСТВЛЯТЬ</a:t>
            </a:r>
          </a:p>
          <a:p>
            <a:pPr>
              <a:spcBef>
                <a:spcPts val="600"/>
              </a:spcBef>
            </a:pPr>
            <a:r>
              <a:rPr lang="ru-RU" sz="2000" b="1">
                <a:latin typeface="Arial" charset="0"/>
              </a:rPr>
              <a:t>     КОНТРОЛЬНУЮ ФУНКЦИЮ И РЕФЛЕКСИЮ</a:t>
            </a:r>
          </a:p>
          <a:p>
            <a:pPr>
              <a:spcBef>
                <a:spcPts val="600"/>
              </a:spcBef>
            </a:pPr>
            <a:r>
              <a:rPr lang="ru-RU" sz="2000" b="1">
                <a:latin typeface="Arial" charset="0"/>
              </a:rPr>
              <a:t>     СОБСТВЕННОЙ ДЕТЕЛЬНОСТИ.</a:t>
            </a:r>
          </a:p>
        </p:txBody>
      </p:sp>
      <p:pic>
        <p:nvPicPr>
          <p:cNvPr id="26630" name="Picture 7" descr="BS020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600200"/>
            <a:ext cx="1219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1187450" y="3141663"/>
            <a:ext cx="7353300" cy="400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1) САМОКОНТРОЛЬ И КОНТРОЛЬ УСВОЕНИЯ ЗУНов.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857232"/>
            <a:ext cx="728667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внедрения ФГОС (из Письма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март 2012)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«… авторы учебников часто ПО-СВОЕМУ внутри одного УМК трактуют положения ФГОС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«Разгневанный Бог смешал их язык так, что они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перестали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понимать друг друга, и наступил хаос...» </a:t>
            </a:r>
            <a:endParaRPr lang="ru-RU" sz="20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Выражение “Вавилонское столпотворение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употребляется в значении: суматоха,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беспорядок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бестолковщина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неорганизованность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429000"/>
            <a:ext cx="25963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827088" y="3240088"/>
            <a:ext cx="7489825" cy="2060575"/>
          </a:xfrm>
          <a:prstGeom prst="rect">
            <a:avLst/>
          </a:prstGeom>
          <a:solidFill>
            <a:srgbClr val="FFFFCC"/>
          </a:solidFill>
          <a:ln w="19050">
            <a:solidFill>
              <a:srgbClr val="FF99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D60000"/>
                </a:solidFill>
                <a:latin typeface="Tahoma" pitchFamily="34" charset="0"/>
              </a:rPr>
              <a:t>«</a:t>
            </a:r>
            <a:r>
              <a:rPr lang="ru-RU" sz="3200" b="1">
                <a:solidFill>
                  <a:srgbClr val="D60000"/>
                </a:solidFill>
                <a:latin typeface="Arial" charset="0"/>
              </a:rPr>
              <a:t>Решающее значение</a:t>
            </a:r>
            <a:r>
              <a:rPr lang="ru-RU" sz="3200" b="1">
                <a:solidFill>
                  <a:srgbClr val="376092"/>
                </a:solidFill>
                <a:latin typeface="Tahoma" pitchFamily="34" charset="0"/>
              </a:rPr>
              <a:t> для качества системы образования имеет качество подготовки работающих в ней </a:t>
            </a:r>
            <a:r>
              <a:rPr lang="ru-RU" sz="3200" b="1">
                <a:solidFill>
                  <a:srgbClr val="D60000"/>
                </a:solidFill>
                <a:latin typeface="Arial" charset="0"/>
              </a:rPr>
              <a:t>учителей</a:t>
            </a:r>
            <a:r>
              <a:rPr lang="ru-RU" sz="3200" b="1">
                <a:solidFill>
                  <a:srgbClr val="D60000"/>
                </a:solidFill>
                <a:latin typeface="Tahoma" pitchFamily="34" charset="0"/>
              </a:rPr>
              <a:t>»</a:t>
            </a:r>
            <a:endParaRPr lang="ru-RU" sz="3200" b="1">
              <a:solidFill>
                <a:srgbClr val="D60000"/>
              </a:solidFill>
              <a:latin typeface="Arial" charset="0"/>
            </a:endParaRPr>
          </a:p>
        </p:txBody>
      </p:sp>
      <p:sp>
        <p:nvSpPr>
          <p:cNvPr id="18435" name="Заголовок 7"/>
          <p:cNvSpPr>
            <a:spLocks/>
          </p:cNvSpPr>
          <p:nvPr/>
        </p:nvSpPr>
        <p:spPr bwMode="auto">
          <a:xfrm>
            <a:off x="815975" y="912813"/>
            <a:ext cx="7500938" cy="1657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40000"/>
              </a:spcAft>
            </a:pPr>
            <a:r>
              <a:rPr lang="ru-RU" sz="2800" b="1">
                <a:solidFill>
                  <a:schemeClr val="accent2"/>
                </a:solidFill>
                <a:latin typeface="Arial" charset="0"/>
              </a:rPr>
              <a:t>Доклад МакКинзи:</a:t>
            </a:r>
            <a:br>
              <a:rPr lang="ru-RU" sz="2800" b="1">
                <a:solidFill>
                  <a:schemeClr val="accent2"/>
                </a:solidFill>
                <a:latin typeface="Arial" charset="0"/>
              </a:rPr>
            </a:br>
            <a:r>
              <a:rPr lang="ru-RU" sz="900" b="1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900" b="1">
                <a:solidFill>
                  <a:srgbClr val="FF0000"/>
                </a:solidFill>
                <a:latin typeface="Arial" charset="0"/>
              </a:rPr>
            </a:br>
            <a:r>
              <a:rPr lang="ru-RU" sz="3200" b="1">
                <a:solidFill>
                  <a:srgbClr val="D60000"/>
                </a:solidFill>
                <a:latin typeface="Arial" charset="0"/>
              </a:rPr>
              <a:t>«Уроки анализа лучших </a:t>
            </a:r>
            <a:br>
              <a:rPr lang="ru-RU" sz="3200" b="1">
                <a:solidFill>
                  <a:srgbClr val="D60000"/>
                </a:solidFill>
                <a:latin typeface="Arial" charset="0"/>
              </a:rPr>
            </a:br>
            <a:r>
              <a:rPr lang="ru-RU" sz="3200" b="1">
                <a:solidFill>
                  <a:srgbClr val="D60000"/>
                </a:solidFill>
                <a:latin typeface="Arial" charset="0"/>
              </a:rPr>
              <a:t>образовательных систем мира»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914400" y="609600"/>
            <a:ext cx="7924800" cy="4525963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</a:t>
            </a:r>
          </a:p>
          <a:p>
            <a:pPr algn="r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приказом Министерства образования</a:t>
            </a:r>
          </a:p>
          <a:p>
            <a:pPr algn="r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науки Российской Федерации</a:t>
            </a:r>
          </a:p>
          <a:p>
            <a:pPr algn="r"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«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октября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2009 г. №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373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b="1" dirty="0" smtClean="0"/>
              <a:t>   </a:t>
            </a:r>
            <a:r>
              <a:rPr lang="ru-RU" sz="2800" b="1" dirty="0" smtClean="0"/>
              <a:t>ФЕДЕРАЛЬНЫЙ ГОСУДАРСТВЕННЫЙ ОБРАЗОВАТЕЛЬНЫЙ СТАНДАРТ</a:t>
            </a: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b="1" dirty="0" smtClean="0"/>
              <a:t>   НАЧАЛЬНОГО ОБЩЕГО ОБРАЗОВАНИЯ</a:t>
            </a:r>
            <a:endParaRPr lang="ru-RU" sz="2800" dirty="0" smtClean="0"/>
          </a:p>
          <a:p>
            <a:pPr eaLnBrk="1" hangingPunct="1"/>
            <a:endParaRPr lang="ru-RU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075738" cy="6861175"/>
            <a:chOff x="6" y="1"/>
            <a:chExt cx="5717" cy="4322"/>
          </a:xfrm>
        </p:grpSpPr>
        <p:sp>
          <p:nvSpPr>
            <p:cNvPr id="25606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186" y="181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2643187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84213" y="3860800"/>
            <a:ext cx="80010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 smtClean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Стандарт устанавливает требования к результатам обучающихся:</a:t>
            </a:r>
          </a:p>
          <a:p>
            <a:pPr marL="514350" indent="-514350" algn="l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Предметным…</a:t>
            </a:r>
          </a:p>
          <a:p>
            <a:pPr marL="514350" indent="-514350" algn="l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err="1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Метапредметным</a:t>
            </a: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514350" indent="-514350" algn="l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Личностным…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2643187" cy="72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357188"/>
            <a:ext cx="80010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Стандарт устанавливает требования к результатам обучающихся: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>
          <a:xfrm>
            <a:off x="428625" y="1285875"/>
            <a:ext cx="8286750" cy="54292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b="1" dirty="0" smtClean="0"/>
              <a:t>  </a:t>
            </a:r>
            <a:r>
              <a:rPr lang="ru-RU" sz="28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включающим освоенные обучающимися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обеспечивающие овладение ключевыми компетенциями, составляющими основу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умения учиться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понятиями.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включающим освоенные обучающимися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понятия и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действия…,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</a:t>
            </a:r>
            <a:endParaRPr lang="ru-RU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262" y="-3175"/>
            <a:ext cx="9075738" cy="6861175"/>
            <a:chOff x="6" y="1"/>
            <a:chExt cx="5717" cy="4322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28679" name="Rectangle 6"/>
            <p:cNvSpPr>
              <a:spLocks noChangeArrowheads="1"/>
            </p:cNvSpPr>
            <p:nvPr/>
          </p:nvSpPr>
          <p:spPr bwMode="auto">
            <a:xfrm>
              <a:off x="186" y="181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0"/>
          <p:cNvSpPr>
            <a:spLocks noChangeArrowheads="1"/>
          </p:cNvSpPr>
          <p:nvPr/>
        </p:nvSpPr>
        <p:spPr bwMode="auto">
          <a:xfrm>
            <a:off x="4389438" y="2636838"/>
            <a:ext cx="185737" cy="334962"/>
          </a:xfrm>
          <a:prstGeom prst="downArrow">
            <a:avLst>
              <a:gd name="adj1" fmla="val 50000"/>
              <a:gd name="adj2" fmla="val 45086"/>
            </a:avLst>
          </a:prstGeom>
          <a:solidFill>
            <a:srgbClr val="3399FF"/>
          </a:solidFill>
          <a:ln w="12700" cap="sq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3" name="Text Box 27"/>
          <p:cNvSpPr txBox="1">
            <a:spLocks noChangeArrowheads="1"/>
          </p:cNvSpPr>
          <p:nvPr/>
        </p:nvSpPr>
        <p:spPr bwMode="auto">
          <a:xfrm>
            <a:off x="792163" y="476250"/>
            <a:ext cx="7504112" cy="488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ru-RU" sz="2600" b="1">
                <a:solidFill>
                  <a:schemeClr val="accent2"/>
                </a:solidFill>
                <a:latin typeface="Arial" charset="0"/>
              </a:rPr>
              <a:t>Ключевые изменения ФГОС−2</a:t>
            </a:r>
            <a:r>
              <a:rPr lang="ru-RU" sz="2600">
                <a:solidFill>
                  <a:srgbClr val="D60000"/>
                </a:solidFill>
                <a:latin typeface="Arial" charset="0"/>
              </a:rPr>
              <a:t> </a:t>
            </a:r>
          </a:p>
        </p:txBody>
      </p:sp>
      <p:sp>
        <p:nvSpPr>
          <p:cNvPr id="30724" name="Text Box 28"/>
          <p:cNvSpPr txBox="1">
            <a:spLocks noChangeArrowheads="1"/>
          </p:cNvSpPr>
          <p:nvPr/>
        </p:nvSpPr>
        <p:spPr bwMode="auto">
          <a:xfrm>
            <a:off x="827088" y="1125538"/>
            <a:ext cx="7489825" cy="1527175"/>
          </a:xfrm>
          <a:prstGeom prst="rect">
            <a:avLst/>
          </a:prstGeom>
          <a:solidFill>
            <a:schemeClr val="bg1"/>
          </a:solidFill>
          <a:ln w="28575">
            <a:solidFill>
              <a:srgbClr val="078CE7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ru-RU" sz="2200">
                <a:latin typeface="Arial" charset="0"/>
              </a:rPr>
              <a:t>1) Ориентация на</a:t>
            </a:r>
            <a:r>
              <a:rPr lang="ru-RU" sz="2200" b="1" i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2200" b="1">
                <a:solidFill>
                  <a:srgbClr val="E20000"/>
                </a:solidFill>
                <a:latin typeface="Arial" charset="0"/>
              </a:rPr>
              <a:t>результаты образования.</a:t>
            </a:r>
          </a:p>
          <a:p>
            <a:pPr>
              <a:spcAft>
                <a:spcPct val="20000"/>
              </a:spcAft>
            </a:pPr>
            <a:r>
              <a:rPr lang="ru-RU" sz="2200">
                <a:latin typeface="Arial" charset="0"/>
              </a:rPr>
              <a:t>2) Объектами итогового контроля и аттестации являются: </a:t>
            </a:r>
            <a:r>
              <a:rPr lang="ru-RU" sz="2200" b="1">
                <a:solidFill>
                  <a:srgbClr val="E20000"/>
                </a:solidFill>
                <a:latin typeface="Arial" charset="0"/>
              </a:rPr>
              <a:t>личностные, метапредметные </a:t>
            </a:r>
            <a:r>
              <a:rPr lang="ru-RU" sz="2200">
                <a:latin typeface="Arial" charset="0"/>
              </a:rPr>
              <a:t>и</a:t>
            </a:r>
            <a:r>
              <a:rPr lang="ru-RU" sz="2200">
                <a:solidFill>
                  <a:srgbClr val="E20000"/>
                </a:solidFill>
                <a:latin typeface="Arial" charset="0"/>
              </a:rPr>
              <a:t> </a:t>
            </a:r>
            <a:r>
              <a:rPr lang="ru-RU" sz="2200" b="1">
                <a:solidFill>
                  <a:srgbClr val="E20000"/>
                </a:solidFill>
                <a:latin typeface="Arial" charset="0"/>
              </a:rPr>
              <a:t>предметные</a:t>
            </a:r>
            <a:r>
              <a:rPr lang="ru-RU" sz="2200" b="1" i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2200">
                <a:latin typeface="Arial" charset="0"/>
              </a:rPr>
              <a:t>результаты .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30729" name="Rectangle 30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30730" name="Rectangle 31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30726" name="Text Box 11"/>
          <p:cNvSpPr txBox="1">
            <a:spLocks noChangeArrowheads="1"/>
          </p:cNvSpPr>
          <p:nvPr/>
        </p:nvSpPr>
        <p:spPr bwMode="auto">
          <a:xfrm>
            <a:off x="835025" y="2997200"/>
            <a:ext cx="7472363" cy="439738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1. </a:t>
            </a:r>
            <a:r>
              <a:rPr lang="ru-RU" sz="2200" b="1">
                <a:latin typeface="Arial" charset="0"/>
              </a:rPr>
              <a:t>Как учить?</a:t>
            </a:r>
          </a:p>
        </p:txBody>
      </p:sp>
      <p:sp>
        <p:nvSpPr>
          <p:cNvPr id="30727" name="Text Box 12"/>
          <p:cNvSpPr txBox="1">
            <a:spLocks noChangeArrowheads="1"/>
          </p:cNvSpPr>
          <p:nvPr/>
        </p:nvSpPr>
        <p:spPr bwMode="auto">
          <a:xfrm>
            <a:off x="828675" y="3544888"/>
            <a:ext cx="7485063" cy="439737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latin typeface="Arial" charset="0"/>
              </a:rPr>
              <a:t>2. </a:t>
            </a:r>
            <a:r>
              <a:rPr lang="ru-RU" sz="2200" b="1">
                <a:latin typeface="Arial" charset="0"/>
              </a:rPr>
              <a:t>С помощью чего учить?</a:t>
            </a:r>
          </a:p>
        </p:txBody>
      </p:sp>
      <p:sp>
        <p:nvSpPr>
          <p:cNvPr id="30728" name="Text Box 33"/>
          <p:cNvSpPr txBox="1">
            <a:spLocks noChangeArrowheads="1"/>
          </p:cNvSpPr>
          <p:nvPr/>
        </p:nvSpPr>
        <p:spPr bwMode="auto">
          <a:xfrm>
            <a:off x="827088" y="4094163"/>
            <a:ext cx="7485062" cy="774700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>
                <a:latin typeface="Arial" charset="0"/>
              </a:rPr>
              <a:t>3</a:t>
            </a:r>
            <a:r>
              <a:rPr lang="en-US" sz="2200" b="1">
                <a:latin typeface="Arial" charset="0"/>
              </a:rPr>
              <a:t>. </a:t>
            </a:r>
            <a:r>
              <a:rPr lang="ru-RU" sz="2200" b="1">
                <a:latin typeface="Arial" charset="0"/>
              </a:rPr>
              <a:t>Как проверить соответствие полученных результатов ФГОС?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684213" y="1147763"/>
            <a:ext cx="7704137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D60000"/>
                </a:solidFill>
                <a:latin typeface="Arial" charset="0"/>
              </a:rPr>
              <a:t>МЕХАНИЗМ 1</a:t>
            </a: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642938" y="2143125"/>
            <a:ext cx="7794625" cy="2486025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chemeClr val="accent2"/>
                </a:solidFill>
                <a:latin typeface="Arial" charset="0"/>
              </a:rPr>
              <a:t>ИЗМЕНЕНИЕ МЕТОДИК:</a:t>
            </a:r>
          </a:p>
          <a:p>
            <a:pPr>
              <a:spcBef>
                <a:spcPct val="50000"/>
              </a:spcBef>
            </a:pPr>
            <a:r>
              <a:rPr lang="ru-RU" sz="2600" b="1">
                <a:latin typeface="Arial" charset="0"/>
              </a:rPr>
              <a:t>1. Использование специальных заданий, в</a:t>
            </a:r>
          </a:p>
          <a:p>
            <a:r>
              <a:rPr lang="ru-RU" sz="2600" b="1">
                <a:latin typeface="Arial" charset="0"/>
              </a:rPr>
              <a:t>    которых дети выполняют те или иные УУД.</a:t>
            </a:r>
          </a:p>
          <a:p>
            <a:pPr>
              <a:spcBef>
                <a:spcPct val="50000"/>
              </a:spcBef>
            </a:pPr>
            <a:r>
              <a:rPr lang="ru-RU" sz="2600" b="1">
                <a:latin typeface="Arial" charset="0"/>
              </a:rPr>
              <a:t>2. Введение специальной системы</a:t>
            </a:r>
          </a:p>
          <a:p>
            <a:r>
              <a:rPr lang="ru-RU" sz="2600" b="1">
                <a:latin typeface="Arial" charset="0"/>
              </a:rPr>
              <a:t>    обозначений.</a:t>
            </a:r>
          </a:p>
        </p:txBody>
      </p:sp>
      <p:sp>
        <p:nvSpPr>
          <p:cNvPr id="31748" name="Rectangle 31"/>
          <p:cNvSpPr>
            <a:spLocks noChangeArrowheads="1"/>
          </p:cNvSpPr>
          <p:nvPr/>
        </p:nvSpPr>
        <p:spPr bwMode="auto">
          <a:xfrm>
            <a:off x="280988" y="288925"/>
            <a:ext cx="8532812" cy="6286500"/>
          </a:xfrm>
          <a:prstGeom prst="rect">
            <a:avLst/>
          </a:prstGeom>
          <a:noFill/>
          <a:ln w="57150">
            <a:solidFill>
              <a:srgbClr val="558EC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latin typeface="Arial" charset="0"/>
            </a:endParaRPr>
          </a:p>
        </p:txBody>
      </p:sp>
      <p:sp>
        <p:nvSpPr>
          <p:cNvPr id="31749" name="Rectangle 30"/>
          <p:cNvSpPr>
            <a:spLocks noChangeArrowheads="1"/>
          </p:cNvSpPr>
          <p:nvPr/>
        </p:nvSpPr>
        <p:spPr bwMode="auto">
          <a:xfrm>
            <a:off x="9525" y="1588"/>
            <a:ext cx="9075738" cy="6861175"/>
          </a:xfrm>
          <a:prstGeom prst="rect">
            <a:avLst/>
          </a:prstGeom>
          <a:noFill/>
          <a:ln w="190500">
            <a:solidFill>
              <a:srgbClr val="558EC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8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ЧТО ТАКОЕ «учебник нового поколения»?</a:t>
            </a:r>
            <a:r>
              <a:rPr lang="ru-RU" sz="37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-107950" y="2438400"/>
            <a:ext cx="135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chemeClr val="accent2"/>
                </a:solidFill>
                <a:latin typeface="Arial" charset="0"/>
              </a:rPr>
              <a:t>цель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-109538" y="5003800"/>
            <a:ext cx="1350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chemeClr val="accent2"/>
                </a:solidFill>
                <a:latin typeface="Arial" charset="0"/>
              </a:rPr>
              <a:t>Методи-ческий аппарат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-107950" y="3563938"/>
            <a:ext cx="13509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chemeClr val="accent2"/>
                </a:solidFill>
                <a:latin typeface="Arial" charset="0"/>
              </a:rPr>
              <a:t>Подача матери-ала (текст)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196975" y="2168525"/>
            <a:ext cx="3074988" cy="73025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Arial" charset="0"/>
              </a:rPr>
              <a:t>СТАРЫЙ РЕЗУЛЬТАТ: </a:t>
            </a:r>
          </a:p>
          <a:p>
            <a:r>
              <a:rPr lang="ru-RU" sz="2000" b="1">
                <a:latin typeface="Arial" charset="0"/>
              </a:rPr>
              <a:t>Передача </a:t>
            </a:r>
            <a:r>
              <a:rPr lang="ru-RU" sz="2000" b="1">
                <a:solidFill>
                  <a:srgbClr val="FF3300"/>
                </a:solidFill>
                <a:latin typeface="Arial" charset="0"/>
              </a:rPr>
              <a:t>знаний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212850" y="3519488"/>
            <a:ext cx="3159125" cy="103505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Arial" charset="0"/>
              </a:rPr>
              <a:t>Объяснить все так, </a:t>
            </a:r>
          </a:p>
          <a:p>
            <a:r>
              <a:rPr lang="ru-RU" sz="2000" b="1">
                <a:latin typeface="Arial" charset="0"/>
              </a:rPr>
              <a:t>чтобы ученик понял  и </a:t>
            </a:r>
          </a:p>
          <a:p>
            <a:r>
              <a:rPr lang="ru-RU" sz="2000" b="1">
                <a:solidFill>
                  <a:srgbClr val="FF3300"/>
                </a:solidFill>
                <a:latin typeface="Arial" charset="0"/>
              </a:rPr>
              <a:t>запомнил</a:t>
            </a:r>
            <a:endParaRPr lang="ru-RU" sz="2000" b="1">
              <a:latin typeface="Arial" charset="0"/>
            </a:endParaRP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1196975" y="4824413"/>
            <a:ext cx="3149600" cy="194945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Основа: репродуктивные задания – </a:t>
            </a:r>
          </a:p>
          <a:p>
            <a:r>
              <a:rPr lang="ru-RU" sz="2000" b="1">
                <a:solidFill>
                  <a:srgbClr val="FF3300"/>
                </a:solidFill>
                <a:latin typeface="Arial" charset="0"/>
              </a:rPr>
              <a:t>повторение</a:t>
            </a:r>
            <a:r>
              <a:rPr lang="ru-RU" sz="2000" b="1">
                <a:latin typeface="Arial" charset="0"/>
              </a:rPr>
              <a:t> и запоминание важных, но чужих мыслей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566738" y="1314450"/>
            <a:ext cx="3590925" cy="4572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Традиционный учебник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5021263" y="1268413"/>
            <a:ext cx="4122737" cy="457200"/>
          </a:xfrm>
          <a:prstGeom prst="rect">
            <a:avLst/>
          </a:prstGeom>
          <a:solidFill>
            <a:srgbClr val="8DF07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Учебник нового поколения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4976813" y="2168525"/>
            <a:ext cx="4167187" cy="1035050"/>
          </a:xfrm>
          <a:prstGeom prst="rect">
            <a:avLst/>
          </a:prstGeom>
          <a:solidFill>
            <a:srgbClr val="FFFFCC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НОВЫЙ РЕЗУЛЬТАТ: </a:t>
            </a:r>
          </a:p>
          <a:p>
            <a:r>
              <a:rPr lang="ru-RU" sz="2000" b="1">
                <a:latin typeface="Arial" charset="0"/>
              </a:rPr>
              <a:t>Развитие </a:t>
            </a:r>
            <a:r>
              <a:rPr lang="ru-RU" sz="2000" b="1">
                <a:solidFill>
                  <a:srgbClr val="008000"/>
                </a:solidFill>
                <a:latin typeface="Arial" charset="0"/>
              </a:rPr>
              <a:t>умений</a:t>
            </a:r>
            <a:r>
              <a:rPr lang="ru-RU" sz="2000" b="1">
                <a:latin typeface="Arial" charset="0"/>
              </a:rPr>
              <a:t>, способов действий, личностных качеств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4995863" y="3519488"/>
            <a:ext cx="4167187" cy="1035050"/>
          </a:xfrm>
          <a:prstGeom prst="rect">
            <a:avLst/>
          </a:prstGeom>
          <a:solidFill>
            <a:srgbClr val="FFFFCC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Дать возможность для </a:t>
            </a:r>
            <a:r>
              <a:rPr lang="ru-RU" sz="2000" b="1">
                <a:solidFill>
                  <a:srgbClr val="008000"/>
                </a:solidFill>
                <a:latin typeface="Arial" charset="0"/>
              </a:rPr>
              <a:t>самостоятельного открытия</a:t>
            </a:r>
            <a:r>
              <a:rPr lang="ru-RU" sz="2000" b="1">
                <a:latin typeface="Arial" charset="0"/>
              </a:rPr>
              <a:t> нового знания учениками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5021263" y="4868863"/>
            <a:ext cx="4051300" cy="1708150"/>
          </a:xfrm>
          <a:prstGeom prst="rect">
            <a:avLst/>
          </a:prstGeom>
          <a:solidFill>
            <a:srgbClr val="FFFFCC"/>
          </a:solidFill>
          <a:ln w="28575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>
                <a:latin typeface="Arial" charset="0"/>
              </a:rPr>
              <a:t>Продуктивные задания –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>
                <a:solidFill>
                  <a:srgbClr val="008000"/>
                </a:solidFill>
                <a:latin typeface="Arial" charset="0"/>
              </a:rPr>
              <a:t>получение нового</a:t>
            </a:r>
            <a:r>
              <a:rPr lang="ru-RU" sz="2000" b="1">
                <a:latin typeface="Arial" charset="0"/>
              </a:rPr>
              <a:t> продукта – своего вывода, оценки.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2000" b="1">
                <a:solidFill>
                  <a:srgbClr val="008000"/>
                </a:solidFill>
                <a:latin typeface="Arial" charset="0"/>
              </a:rPr>
              <a:t>Активные технологии:</a:t>
            </a:r>
            <a:r>
              <a:rPr lang="ru-RU" sz="2000" b="1">
                <a:latin typeface="Arial" charset="0"/>
              </a:rPr>
              <a:t> ученик и учитель – партнеры в деятельности</a:t>
            </a:r>
            <a:endParaRPr lang="ru-RU" sz="2000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87053" name="Text Box 14"/>
          <p:cNvSpPr txBox="1">
            <a:spLocks noChangeArrowheads="1"/>
          </p:cNvSpPr>
          <p:nvPr/>
        </p:nvSpPr>
        <p:spPr bwMode="auto">
          <a:xfrm>
            <a:off x="0" y="684213"/>
            <a:ext cx="39862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solidFill>
                  <a:srgbClr val="0000FF"/>
                </a:solidFill>
                <a:latin typeface="Arial" charset="0"/>
              </a:rPr>
              <a:t>Новая развивающая цель</a:t>
            </a:r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3851275" y="684213"/>
            <a:ext cx="2700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 err="1">
                <a:solidFill>
                  <a:srgbClr val="0000FF"/>
                </a:solidFill>
                <a:latin typeface="Arial" charset="0"/>
              </a:rPr>
              <a:t>Диагностичность</a:t>
            </a:r>
            <a:endParaRPr lang="ru-RU" sz="2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7055" name="Text Box 16"/>
          <p:cNvSpPr txBox="1">
            <a:spLocks noChangeArrowheads="1"/>
          </p:cNvSpPr>
          <p:nvPr/>
        </p:nvSpPr>
        <p:spPr bwMode="auto">
          <a:xfrm>
            <a:off x="6462713" y="684213"/>
            <a:ext cx="2681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solidFill>
                  <a:srgbClr val="0000FF"/>
                </a:solidFill>
                <a:latin typeface="Arial" charset="0"/>
              </a:rPr>
              <a:t>Технологичность</a:t>
            </a:r>
          </a:p>
        </p:txBody>
      </p:sp>
      <p:sp>
        <p:nvSpPr>
          <p:cNvPr id="87056" name="Line 17"/>
          <p:cNvSpPr>
            <a:spLocks noChangeShapeType="1"/>
          </p:cNvSpPr>
          <p:nvPr/>
        </p:nvSpPr>
        <p:spPr bwMode="auto">
          <a:xfrm flipV="1">
            <a:off x="0" y="1179513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298" name="Line 18"/>
          <p:cNvSpPr>
            <a:spLocks noChangeShapeType="1"/>
          </p:cNvSpPr>
          <p:nvPr/>
        </p:nvSpPr>
        <p:spPr bwMode="auto">
          <a:xfrm>
            <a:off x="4751388" y="2663825"/>
            <a:ext cx="0" cy="3240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299" name="Line 19"/>
          <p:cNvSpPr>
            <a:spLocks noChangeShapeType="1"/>
          </p:cNvSpPr>
          <p:nvPr/>
        </p:nvSpPr>
        <p:spPr bwMode="auto">
          <a:xfrm>
            <a:off x="4751388" y="5903913"/>
            <a:ext cx="40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00" name="Line 20"/>
          <p:cNvSpPr>
            <a:spLocks noChangeShapeType="1"/>
          </p:cNvSpPr>
          <p:nvPr/>
        </p:nvSpPr>
        <p:spPr bwMode="auto">
          <a:xfrm>
            <a:off x="4751388" y="5364163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01" name="Line 21"/>
          <p:cNvSpPr>
            <a:spLocks noChangeShapeType="1"/>
          </p:cNvSpPr>
          <p:nvPr/>
        </p:nvSpPr>
        <p:spPr bwMode="auto">
          <a:xfrm flipH="1">
            <a:off x="4751388" y="2663825"/>
            <a:ext cx="2698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02" name="Line 22"/>
          <p:cNvSpPr>
            <a:spLocks noChangeShapeType="1"/>
          </p:cNvSpPr>
          <p:nvPr/>
        </p:nvSpPr>
        <p:spPr bwMode="auto">
          <a:xfrm flipV="1">
            <a:off x="8893175" y="3654425"/>
            <a:ext cx="0" cy="1484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03" name="Line 23"/>
          <p:cNvSpPr>
            <a:spLocks noChangeShapeType="1"/>
          </p:cNvSpPr>
          <p:nvPr/>
        </p:nvSpPr>
        <p:spPr bwMode="auto">
          <a:xfrm flipH="1">
            <a:off x="8216900" y="3654425"/>
            <a:ext cx="676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04" name="Line 24"/>
          <p:cNvSpPr>
            <a:spLocks noChangeShapeType="1"/>
          </p:cNvSpPr>
          <p:nvPr/>
        </p:nvSpPr>
        <p:spPr bwMode="auto">
          <a:xfrm>
            <a:off x="2006600" y="2889250"/>
            <a:ext cx="0" cy="765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05" name="Line 25"/>
          <p:cNvSpPr>
            <a:spLocks noChangeShapeType="1"/>
          </p:cNvSpPr>
          <p:nvPr/>
        </p:nvSpPr>
        <p:spPr bwMode="auto">
          <a:xfrm>
            <a:off x="2006600" y="4464050"/>
            <a:ext cx="0" cy="450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65" name="Line 26"/>
          <p:cNvSpPr>
            <a:spLocks noChangeShapeType="1"/>
          </p:cNvSpPr>
          <p:nvPr/>
        </p:nvSpPr>
        <p:spPr bwMode="auto">
          <a:xfrm>
            <a:off x="3716338" y="908050"/>
            <a:ext cx="180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66" name="Line 27"/>
          <p:cNvSpPr>
            <a:spLocks noChangeShapeType="1"/>
          </p:cNvSpPr>
          <p:nvPr/>
        </p:nvSpPr>
        <p:spPr bwMode="auto">
          <a:xfrm>
            <a:off x="6372225" y="908050"/>
            <a:ext cx="17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  <p:bldP spid="225286" grpId="0" animBg="1"/>
      <p:bldP spid="225287" grpId="0" animBg="1"/>
      <p:bldP spid="225288" grpId="0" animBg="1"/>
      <p:bldP spid="225289" grpId="0" animBg="1"/>
      <p:bldP spid="225290" grpId="0" animBg="1"/>
      <p:bldP spid="225291" grpId="0" animBg="1"/>
      <p:bldP spid="225292" grpId="0" animBg="1"/>
      <p:bldP spid="225293" grpId="0" animBg="1"/>
      <p:bldP spid="225298" grpId="0" animBg="1"/>
      <p:bldP spid="225299" grpId="0" animBg="1"/>
      <p:bldP spid="225300" grpId="0" animBg="1"/>
      <p:bldP spid="225301" grpId="0" animBg="1"/>
      <p:bldP spid="225302" grpId="0" animBg="1"/>
      <p:bldP spid="225303" grpId="0" animBg="1"/>
      <p:bldP spid="225304" grpId="0" animBg="1"/>
      <p:bldP spid="225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827088" y="1412875"/>
            <a:ext cx="7561262" cy="882650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600" b="1">
                <a:solidFill>
                  <a:schemeClr val="accent2"/>
                </a:solidFill>
                <a:latin typeface="Arial" charset="0"/>
              </a:rPr>
              <a:t>ИЗМЕНЕНИЕ МЕТОДА:</a:t>
            </a:r>
          </a:p>
          <a:p>
            <a:pPr algn="ctr">
              <a:spcBef>
                <a:spcPct val="25000"/>
              </a:spcBef>
            </a:pPr>
            <a:r>
              <a:rPr lang="ru-RU" sz="2000">
                <a:latin typeface="Arial" charset="0"/>
              </a:rPr>
              <a:t>с объяснительно-демонстрационного на деятельностный</a:t>
            </a:r>
            <a:endParaRPr lang="ru-RU" sz="2000" b="1">
              <a:latin typeface="Arial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827088" y="692150"/>
            <a:ext cx="75612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D00000"/>
                </a:solidFill>
                <a:latin typeface="Arial" charset="0"/>
              </a:rPr>
              <a:t>МЕХАНИЗМ 2</a:t>
            </a:r>
          </a:p>
        </p:txBody>
      </p:sp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235575" cy="3003550"/>
          </a:xfrm>
          <a:prstGeom prst="rect">
            <a:avLst/>
          </a:prstGeom>
          <a:solidFill>
            <a:schemeClr val="bg1"/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ru-RU" sz="1800" b="1">
                <a:solidFill>
                  <a:schemeClr val="accent2"/>
                </a:solidFill>
                <a:latin typeface="Arial" charset="0"/>
              </a:rPr>
              <a:t>Технология деятельностного метода «Школа 2000...» (ТДМ)</a:t>
            </a:r>
            <a:r>
              <a:rPr lang="ru-RU" sz="1800">
                <a:latin typeface="Arial" charset="0"/>
              </a:rPr>
              <a:t> − это педагогический инструмент, который разрабатывался, исходя из следующих требований: </a:t>
            </a:r>
          </a:p>
          <a:p>
            <a:pPr>
              <a:spcAft>
                <a:spcPct val="25000"/>
              </a:spcAft>
            </a:pPr>
            <a:r>
              <a:rPr lang="ru-RU" sz="1800">
                <a:latin typeface="Arial" charset="0"/>
              </a:rPr>
              <a:t>1) создать условия для того, чтобы дети на каждом уроке </a:t>
            </a:r>
            <a:r>
              <a:rPr lang="ru-RU" sz="1800" b="1">
                <a:solidFill>
                  <a:srgbClr val="D00000"/>
                </a:solidFill>
                <a:latin typeface="Arial" charset="0"/>
              </a:rPr>
              <a:t>выполняли весь комплекс УУД,</a:t>
            </a:r>
            <a:r>
              <a:rPr lang="ru-RU" sz="1800">
                <a:latin typeface="Arial" charset="0"/>
              </a:rPr>
              <a:t> входящих в структуру учебной деятельности;</a:t>
            </a:r>
          </a:p>
          <a:p>
            <a:r>
              <a:rPr lang="ru-RU" sz="1800">
                <a:latin typeface="Arial" charset="0"/>
              </a:rPr>
              <a:t>2) обеспечить при этом </a:t>
            </a:r>
            <a:r>
              <a:rPr lang="ru-RU" sz="1800" b="1">
                <a:solidFill>
                  <a:srgbClr val="D00000"/>
                </a:solidFill>
                <a:latin typeface="Arial" charset="0"/>
              </a:rPr>
              <a:t>глубокое и прочное усвоение знаний.</a:t>
            </a:r>
          </a:p>
        </p:txBody>
      </p:sp>
      <p:pic>
        <p:nvPicPr>
          <p:cNvPr id="36869" name="Picture 27" descr="структура"/>
          <p:cNvPicPr>
            <a:picLocks noChangeAspect="1" noChangeArrowheads="1"/>
          </p:cNvPicPr>
          <p:nvPr/>
        </p:nvPicPr>
        <p:blipFill>
          <a:blip r:embed="rId2">
            <a:lum bright="12000" contrast="24000"/>
          </a:blip>
          <a:srcRect/>
          <a:stretch>
            <a:fillRect/>
          </a:stretch>
        </p:blipFill>
        <p:spPr bwMode="auto">
          <a:xfrm>
            <a:off x="939800" y="3095625"/>
            <a:ext cx="187325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31"/>
          <p:cNvSpPr>
            <a:spLocks noChangeArrowheads="1"/>
          </p:cNvSpPr>
          <p:nvPr/>
        </p:nvSpPr>
        <p:spPr bwMode="auto">
          <a:xfrm>
            <a:off x="280988" y="288925"/>
            <a:ext cx="8532812" cy="6286500"/>
          </a:xfrm>
          <a:prstGeom prst="rect">
            <a:avLst/>
          </a:prstGeom>
          <a:noFill/>
          <a:ln w="57150">
            <a:solidFill>
              <a:srgbClr val="558EC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latin typeface="Arial" charset="0"/>
            </a:endParaRPr>
          </a:p>
        </p:txBody>
      </p:sp>
      <p:sp>
        <p:nvSpPr>
          <p:cNvPr id="36871" name="Rectangle 30"/>
          <p:cNvSpPr>
            <a:spLocks noChangeArrowheads="1"/>
          </p:cNvSpPr>
          <p:nvPr/>
        </p:nvSpPr>
        <p:spPr bwMode="auto">
          <a:xfrm>
            <a:off x="9525" y="1588"/>
            <a:ext cx="9075738" cy="6861175"/>
          </a:xfrm>
          <a:prstGeom prst="rect">
            <a:avLst/>
          </a:prstGeom>
          <a:noFill/>
          <a:ln w="190500">
            <a:solidFill>
              <a:srgbClr val="558EC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37907" name="Rectangle 3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37908" name="Rectangle 4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</p:grp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755650" y="527050"/>
            <a:ext cx="7704138" cy="1219200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DA0000"/>
                </a:solidFill>
                <a:latin typeface="Arial" charset="0"/>
              </a:rPr>
              <a:t>ДЕЯТЕЛЬНОСТНЫЙ ПОДХОД −</a:t>
            </a:r>
            <a:r>
              <a:rPr lang="ru-RU" sz="1800">
                <a:latin typeface="Arial" charset="0"/>
              </a:rPr>
              <a:t> позиция, взгляд, точка зрения на способ преподавания, при котором учащийся осваивает культуру не путем простой передачи информации, а в процессе собственной учебной деятельности.</a:t>
            </a:r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755650" y="1916113"/>
            <a:ext cx="7704138" cy="669925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DA0000"/>
                </a:solidFill>
                <a:latin typeface="Arial" charset="0"/>
              </a:rPr>
              <a:t>СИСТЕМНО-ДЕЯТЕЛЬНОСТНЫЙ ПОДХОД −</a:t>
            </a:r>
            <a:r>
              <a:rPr lang="ru-RU" sz="1800">
                <a:latin typeface="Arial" charset="0"/>
              </a:rPr>
              <a:t> деятельностный подход, основывающийся на общих законах теории деятельности.</a:t>
            </a:r>
          </a:p>
        </p:txBody>
      </p:sp>
      <p:sp>
        <p:nvSpPr>
          <p:cNvPr id="37893" name="Line 8"/>
          <p:cNvSpPr>
            <a:spLocks noChangeShapeType="1"/>
          </p:cNvSpPr>
          <p:nvPr/>
        </p:nvSpPr>
        <p:spPr bwMode="auto">
          <a:xfrm>
            <a:off x="2262188" y="3644900"/>
            <a:ext cx="12700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7894" name="Line 9"/>
          <p:cNvSpPr>
            <a:spLocks noChangeShapeType="1"/>
          </p:cNvSpPr>
          <p:nvPr/>
        </p:nvSpPr>
        <p:spPr bwMode="auto">
          <a:xfrm flipV="1">
            <a:off x="1047750" y="4076700"/>
            <a:ext cx="2803525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5" name="Oval 10"/>
          <p:cNvSpPr>
            <a:spLocks noChangeArrowheads="1"/>
          </p:cNvSpPr>
          <p:nvPr/>
        </p:nvSpPr>
        <p:spPr bwMode="auto">
          <a:xfrm>
            <a:off x="904875" y="4308475"/>
            <a:ext cx="2735263" cy="1184275"/>
          </a:xfrm>
          <a:prstGeom prst="ellipse">
            <a:avLst/>
          </a:prstGeom>
          <a:solidFill>
            <a:srgbClr val="FFFF99"/>
          </a:solidFill>
          <a:ln w="1905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1185863" y="4294188"/>
            <a:ext cx="2222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ru-RU" sz="400">
              <a:solidFill>
                <a:srgbClr val="1D1D75"/>
              </a:solidFill>
              <a:latin typeface="Arial" charset="0"/>
            </a:endParaRPr>
          </a:p>
          <a:p>
            <a:pPr marL="457200" indent="-457200" algn="ctr"/>
            <a:r>
              <a:rPr lang="ru-RU" sz="2400">
                <a:solidFill>
                  <a:srgbClr val="1D1D75"/>
                </a:solidFill>
                <a:latin typeface="Arial" charset="0"/>
              </a:rPr>
              <a:t> </a:t>
            </a:r>
            <a:r>
              <a:rPr lang="ru-RU" sz="1400" b="1">
                <a:solidFill>
                  <a:srgbClr val="0000CC"/>
                </a:solidFill>
                <a:latin typeface="Arial" charset="0"/>
              </a:rPr>
              <a:t>Теория учебной </a:t>
            </a:r>
            <a:endParaRPr lang="en-US" sz="1400" b="1">
              <a:solidFill>
                <a:srgbClr val="0000CC"/>
              </a:solidFill>
              <a:latin typeface="Arial" charset="0"/>
            </a:endParaRPr>
          </a:p>
          <a:p>
            <a:pPr marL="457200" indent="-457200" algn="ctr"/>
            <a:r>
              <a:rPr lang="ru-RU" sz="1400" b="1">
                <a:solidFill>
                  <a:srgbClr val="0000CC"/>
                </a:solidFill>
                <a:latin typeface="Arial" charset="0"/>
              </a:rPr>
              <a:t>деятельности </a:t>
            </a:r>
          </a:p>
          <a:p>
            <a:pPr marL="457200" indent="-457200" algn="ctr"/>
            <a:r>
              <a:rPr lang="ru-RU" sz="1400" b="1">
                <a:solidFill>
                  <a:srgbClr val="0000CC"/>
                </a:solidFill>
                <a:latin typeface="Arial" charset="0"/>
              </a:rPr>
              <a:t>В.В. Давыдова</a:t>
            </a:r>
          </a:p>
        </p:txBody>
      </p:sp>
      <p:sp>
        <p:nvSpPr>
          <p:cNvPr id="37897" name="Line 12"/>
          <p:cNvSpPr>
            <a:spLocks noChangeShapeType="1"/>
          </p:cNvSpPr>
          <p:nvPr/>
        </p:nvSpPr>
        <p:spPr bwMode="auto">
          <a:xfrm>
            <a:off x="6804025" y="3592513"/>
            <a:ext cx="0" cy="400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 rot="-2688022">
            <a:off x="4160838" y="2855913"/>
            <a:ext cx="592137" cy="2243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1073150" y="2886075"/>
            <a:ext cx="2566988" cy="1055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ru-RU" sz="400">
              <a:solidFill>
                <a:srgbClr val="1D1D75"/>
              </a:solidFill>
              <a:latin typeface="Arial" charset="0"/>
            </a:endParaRP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Теория деятельности 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Л.С. Выготского, 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А.Н. Леонтьева и др.</a:t>
            </a:r>
          </a:p>
          <a:p>
            <a:pPr marL="457200" indent="-457200" algn="ctr">
              <a:spcBef>
                <a:spcPct val="20000"/>
              </a:spcBef>
            </a:pPr>
            <a:r>
              <a:rPr lang="ru-RU" sz="1200" b="1">
                <a:solidFill>
                  <a:srgbClr val="1D1D75"/>
                </a:solidFill>
                <a:latin typeface="Arial" charset="0"/>
              </a:rPr>
              <a:t>(психологическая версия</a:t>
            </a:r>
            <a:r>
              <a:rPr lang="ru-RU" sz="1400" b="1">
                <a:solidFill>
                  <a:srgbClr val="1D1D75"/>
                </a:solidFill>
                <a:latin typeface="Arial" charset="0"/>
              </a:rPr>
              <a:t>)</a:t>
            </a:r>
            <a:endParaRPr lang="ru-RU" sz="600" b="1">
              <a:solidFill>
                <a:srgbClr val="1D1D75"/>
              </a:solidFill>
              <a:latin typeface="Arial" charset="0"/>
            </a:endParaRPr>
          </a:p>
        </p:txBody>
      </p: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5418138" y="2873375"/>
            <a:ext cx="2738437" cy="877888"/>
          </a:xfrm>
          <a:prstGeom prst="rect">
            <a:avLst/>
          </a:prstGeom>
          <a:solidFill>
            <a:srgbClr val="66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ru-RU" sz="400">
              <a:solidFill>
                <a:srgbClr val="1D1D75"/>
              </a:solidFill>
              <a:latin typeface="Arial" charset="0"/>
            </a:endParaRP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Теория деятельности 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Г.П. Щедровицкого</a:t>
            </a:r>
            <a:r>
              <a:rPr lang="ru-RU" sz="1800" b="1">
                <a:solidFill>
                  <a:srgbClr val="1D1D75"/>
                </a:solidFill>
                <a:latin typeface="Arial" charset="0"/>
              </a:rPr>
              <a:t> </a:t>
            </a:r>
          </a:p>
          <a:p>
            <a:pPr marL="457200" indent="-457200" algn="ctr">
              <a:spcBef>
                <a:spcPct val="25000"/>
              </a:spcBef>
            </a:pPr>
            <a:r>
              <a:rPr lang="ru-RU" sz="1200" b="1">
                <a:solidFill>
                  <a:srgbClr val="1D1D75"/>
                </a:solidFill>
                <a:latin typeface="Arial" charset="0"/>
              </a:rPr>
              <a:t>(социотехническая версия)</a:t>
            </a: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5448300" y="3983038"/>
            <a:ext cx="2663825" cy="1022350"/>
          </a:xfrm>
          <a:prstGeom prst="rect">
            <a:avLst/>
          </a:prstGeom>
          <a:solidFill>
            <a:srgbClr val="66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ru-RU" sz="400">
              <a:solidFill>
                <a:srgbClr val="1D1D75"/>
              </a:solidFill>
              <a:latin typeface="Arial" charset="0"/>
            </a:endParaRP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Общая теория 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деятельности 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Г.П. Щедровицкого,</a:t>
            </a:r>
          </a:p>
          <a:p>
            <a:pPr marL="457200" indent="-457200" algn="ctr"/>
            <a:r>
              <a:rPr lang="ru-RU" sz="1400" b="1">
                <a:solidFill>
                  <a:srgbClr val="1D1D75"/>
                </a:solidFill>
                <a:latin typeface="Arial" charset="0"/>
              </a:rPr>
              <a:t> О.С. Анисимова 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292725" y="4937125"/>
            <a:ext cx="3035300" cy="1433513"/>
            <a:chOff x="3508" y="3110"/>
            <a:chExt cx="1912" cy="903"/>
          </a:xfrm>
        </p:grpSpPr>
        <p:sp>
          <p:nvSpPr>
            <p:cNvPr id="37903" name="Oval 18"/>
            <p:cNvSpPr>
              <a:spLocks noChangeArrowheads="1"/>
            </p:cNvSpPr>
            <p:nvPr/>
          </p:nvSpPr>
          <p:spPr bwMode="auto">
            <a:xfrm>
              <a:off x="3742" y="3333"/>
              <a:ext cx="1482" cy="680"/>
            </a:xfrm>
            <a:prstGeom prst="ellipse">
              <a:avLst/>
            </a:prstGeom>
            <a:solidFill>
              <a:srgbClr val="66FF99"/>
            </a:solidFill>
            <a:ln w="28575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4" name="Text Box 19"/>
            <p:cNvSpPr txBox="1">
              <a:spLocks noChangeArrowheads="1"/>
            </p:cNvSpPr>
            <p:nvPr/>
          </p:nvSpPr>
          <p:spPr bwMode="auto">
            <a:xfrm>
              <a:off x="3633" y="3378"/>
              <a:ext cx="17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endParaRPr lang="ru-RU" sz="400">
                <a:latin typeface="Arial" charset="0"/>
              </a:endParaRPr>
            </a:p>
            <a:p>
              <a:pPr marL="457200" indent="-457200" algn="ctr"/>
              <a:r>
                <a:rPr lang="ru-RU" sz="1400" b="1">
                  <a:solidFill>
                    <a:srgbClr val="1D1D75"/>
                  </a:solidFill>
                  <a:latin typeface="Arial" charset="0"/>
                </a:rPr>
                <a:t>СД-педагогика</a:t>
              </a:r>
            </a:p>
            <a:p>
              <a:pPr marL="457200" indent="-457200" algn="ctr"/>
              <a:r>
                <a:rPr lang="ru-RU" sz="1400" b="1">
                  <a:solidFill>
                    <a:srgbClr val="1D1D75"/>
                  </a:solidFill>
                  <a:latin typeface="Arial" charset="0"/>
                </a:rPr>
                <a:t>«Школа 2000...»</a:t>
              </a:r>
            </a:p>
            <a:p>
              <a:pPr marL="457200" indent="-457200" algn="ctr"/>
              <a:r>
                <a:rPr lang="ru-RU" sz="1400" b="1">
                  <a:solidFill>
                    <a:srgbClr val="1D1D75"/>
                  </a:solidFill>
                  <a:latin typeface="Arial" charset="0"/>
                </a:rPr>
                <a:t>(Л.Г. Петерсон)</a:t>
              </a:r>
              <a:r>
                <a:rPr lang="ru-RU" sz="1600" b="1">
                  <a:solidFill>
                    <a:srgbClr val="1D1D75"/>
                  </a:solidFill>
                  <a:latin typeface="Arial" charset="0"/>
                </a:rPr>
                <a:t> </a:t>
              </a:r>
              <a:r>
                <a:rPr lang="ru-RU" sz="1600" b="1">
                  <a:latin typeface="Arial" charset="0"/>
                </a:rPr>
                <a:t> </a:t>
              </a:r>
            </a:p>
          </p:txBody>
        </p:sp>
        <p:sp>
          <p:nvSpPr>
            <p:cNvPr id="37905" name="Line 20"/>
            <p:cNvSpPr>
              <a:spLocks noChangeShapeType="1"/>
            </p:cNvSpPr>
            <p:nvPr/>
          </p:nvSpPr>
          <p:spPr bwMode="auto">
            <a:xfrm flipV="1">
              <a:off x="3508" y="3223"/>
              <a:ext cx="186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6" name="Line 21"/>
            <p:cNvSpPr>
              <a:spLocks noChangeShapeType="1"/>
            </p:cNvSpPr>
            <p:nvPr/>
          </p:nvSpPr>
          <p:spPr bwMode="auto">
            <a:xfrm flipH="1">
              <a:off x="4468" y="3110"/>
              <a:ext cx="0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970</Words>
  <Application>Microsoft Office PowerPoint</Application>
  <PresentationFormat>Экран (4:3)</PresentationFormat>
  <Paragraphs>175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Типология уроков деятельностной направленности</vt:lpstr>
      <vt:lpstr>Слайд 2</vt:lpstr>
      <vt:lpstr>Слайд 3</vt:lpstr>
      <vt:lpstr> Стандарт устанавливает требования к результатам обучающихся: </vt:lpstr>
      <vt:lpstr>Слайд 5</vt:lpstr>
      <vt:lpstr>Слайд 6</vt:lpstr>
      <vt:lpstr>ЧТО ТАКОЕ «учебник нового поколения»? </vt:lpstr>
      <vt:lpstr>Слайд 8</vt:lpstr>
      <vt:lpstr>Слайд 9</vt:lpstr>
      <vt:lpstr>Технология деятельностного метода – инструмент для формирования универсальных учебных действий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2013-01-09T12:54:09Z</dcterms:created>
  <dcterms:modified xsi:type="dcterms:W3CDTF">2013-01-09T15:00:02Z</dcterms:modified>
</cp:coreProperties>
</file>