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56" r:id="rId2"/>
    <p:sldId id="257" r:id="rId3"/>
    <p:sldId id="265" r:id="rId4"/>
    <p:sldId id="264" r:id="rId5"/>
    <p:sldId id="266" r:id="rId6"/>
    <p:sldId id="260" r:id="rId7"/>
    <p:sldId id="259" r:id="rId8"/>
    <p:sldId id="261" r:id="rId9"/>
    <p:sldId id="262" r:id="rId10"/>
    <p:sldId id="267" r:id="rId11"/>
    <p:sldId id="268" r:id="rId12"/>
    <p:sldId id="269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494FE-8975-4F23-9188-DD3508AC4F46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3DA46-CFC2-467A-A5C4-762DA45B2C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54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493974-94CC-4CC1-9969-F017C2A6D0E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FD7E-872D-4CA4-AA2D-AFCC2D03684D}" type="datetime1">
              <a:rPr lang="ru-RU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9D32-77E2-4855-BC4B-7564752BD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03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1%20&#1082;&#1083;&#1072;&#1089;&#1089;\&#1091;&#1088;&#1086;&#1082;%20&#1079;&#1085;&#1072;&#1085;&#1080;&#1081;\0021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1%20&#1082;&#1083;&#1072;&#1089;&#1089;\&#1091;&#1088;&#1086;&#1082;%20&#1079;&#1085;&#1072;&#1085;&#1080;&#1081;\0021.mp3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1%20&#1082;&#1083;&#1072;&#1089;&#1089;\&#1091;&#1088;&#1086;&#1082;%20&#1079;&#1085;&#1072;&#1085;&#1080;&#1081;\0021.mp3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 класс\18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6583363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" name="Прямоугольник 1"/>
          <p:cNvSpPr/>
          <p:nvPr/>
        </p:nvSpPr>
        <p:spPr>
          <a:xfrm>
            <a:off x="2987824" y="4997168"/>
            <a:ext cx="5769017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spc="50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Страна Знаний</a:t>
            </a:r>
          </a:p>
        </p:txBody>
      </p:sp>
      <p:pic>
        <p:nvPicPr>
          <p:cNvPr id="3" name="002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41894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56841" y="6378546"/>
            <a:ext cx="322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37414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3850" y="1341438"/>
            <a:ext cx="1511300" cy="1511300"/>
          </a:xfrm>
          <a:prstGeom prst="plaqu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solidFill>
                  <a:srgbClr val="00B050"/>
                </a:solidFill>
              </a:rPr>
              <a:t>8</a:t>
            </a:r>
          </a:p>
        </p:txBody>
      </p:sp>
      <p:sp>
        <p:nvSpPr>
          <p:cNvPr id="13" name="Табличка 12"/>
          <p:cNvSpPr/>
          <p:nvPr/>
        </p:nvSpPr>
        <p:spPr>
          <a:xfrm>
            <a:off x="2555875" y="188913"/>
            <a:ext cx="1511300" cy="1511300"/>
          </a:xfrm>
          <a:prstGeom prst="plaqu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Табличка 13"/>
          <p:cNvSpPr/>
          <p:nvPr/>
        </p:nvSpPr>
        <p:spPr>
          <a:xfrm>
            <a:off x="4500563" y="765175"/>
            <a:ext cx="1511300" cy="1511300"/>
          </a:xfrm>
          <a:prstGeom prst="plaqu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Табличка 14"/>
          <p:cNvSpPr/>
          <p:nvPr/>
        </p:nvSpPr>
        <p:spPr>
          <a:xfrm>
            <a:off x="6588125" y="1989138"/>
            <a:ext cx="1512888" cy="1511300"/>
          </a:xfrm>
          <a:prstGeom prst="plaqu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Табличка 15"/>
          <p:cNvSpPr/>
          <p:nvPr/>
        </p:nvSpPr>
        <p:spPr>
          <a:xfrm>
            <a:off x="6084888" y="4005263"/>
            <a:ext cx="1511300" cy="1511300"/>
          </a:xfrm>
          <a:prstGeom prst="plaqu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Табличка 16"/>
          <p:cNvSpPr/>
          <p:nvPr/>
        </p:nvSpPr>
        <p:spPr>
          <a:xfrm>
            <a:off x="4067175" y="4652963"/>
            <a:ext cx="1512888" cy="1512887"/>
          </a:xfrm>
          <a:prstGeom prst="plaqu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Табличка 17"/>
          <p:cNvSpPr/>
          <p:nvPr/>
        </p:nvSpPr>
        <p:spPr>
          <a:xfrm>
            <a:off x="2051050" y="5157788"/>
            <a:ext cx="1512888" cy="1511300"/>
          </a:xfrm>
          <a:prstGeom prst="plaqu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Стрелка углом 18"/>
          <p:cNvSpPr/>
          <p:nvPr/>
        </p:nvSpPr>
        <p:spPr>
          <a:xfrm>
            <a:off x="1692275" y="620713"/>
            <a:ext cx="812800" cy="868362"/>
          </a:xfrm>
          <a:prstGeom prst="ben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углом 19"/>
          <p:cNvSpPr/>
          <p:nvPr/>
        </p:nvSpPr>
        <p:spPr>
          <a:xfrm rot="5400000">
            <a:off x="3952082" y="161131"/>
            <a:ext cx="812800" cy="868363"/>
          </a:xfrm>
          <a:prstGeom prst="ben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 углом 20"/>
          <p:cNvSpPr/>
          <p:nvPr/>
        </p:nvSpPr>
        <p:spPr>
          <a:xfrm rot="5400000">
            <a:off x="6038850" y="1385888"/>
            <a:ext cx="814388" cy="868362"/>
          </a:xfrm>
          <a:prstGeom prst="ben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углом 21"/>
          <p:cNvSpPr/>
          <p:nvPr/>
        </p:nvSpPr>
        <p:spPr>
          <a:xfrm rot="10647572">
            <a:off x="7340600" y="3387725"/>
            <a:ext cx="814388" cy="868363"/>
          </a:xfrm>
          <a:prstGeom prst="ben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углом 22"/>
          <p:cNvSpPr/>
          <p:nvPr/>
        </p:nvSpPr>
        <p:spPr>
          <a:xfrm rot="10647572">
            <a:off x="5454650" y="5391150"/>
            <a:ext cx="814388" cy="868363"/>
          </a:xfrm>
          <a:prstGeom prst="ben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 углом 23"/>
          <p:cNvSpPr/>
          <p:nvPr/>
        </p:nvSpPr>
        <p:spPr>
          <a:xfrm rot="16200000" flipH="1">
            <a:off x="3405981" y="4595020"/>
            <a:ext cx="752475" cy="868362"/>
          </a:xfrm>
          <a:prstGeom prst="bentArrow">
            <a:avLst>
              <a:gd name="adj1" fmla="val 25000"/>
              <a:gd name="adj2" fmla="val 27675"/>
              <a:gd name="adj3" fmla="val 25000"/>
              <a:gd name="adj4" fmla="val 4375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16013" y="115888"/>
            <a:ext cx="8636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-2</a:t>
            </a:r>
          </a:p>
        </p:txBody>
      </p:sp>
      <p:sp>
        <p:nvSpPr>
          <p:cNvPr id="3088" name="TextBox 25"/>
          <p:cNvSpPr txBox="1">
            <a:spLocks noChangeArrowheads="1"/>
          </p:cNvSpPr>
          <p:nvPr/>
        </p:nvSpPr>
        <p:spPr bwMode="auto">
          <a:xfrm>
            <a:off x="4643438" y="0"/>
            <a:ext cx="6873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800">
                <a:solidFill>
                  <a:srgbClr val="0070C0"/>
                </a:solidFill>
                <a:latin typeface="Calibri" pitchFamily="34" charset="0"/>
              </a:rPr>
              <a:t>-3</a:t>
            </a:r>
          </a:p>
        </p:txBody>
      </p:sp>
      <p:sp>
        <p:nvSpPr>
          <p:cNvPr id="3089" name="TextBox 26"/>
          <p:cNvSpPr txBox="1">
            <a:spLocks noChangeArrowheads="1"/>
          </p:cNvSpPr>
          <p:nvPr/>
        </p:nvSpPr>
        <p:spPr bwMode="auto">
          <a:xfrm>
            <a:off x="6732588" y="1125538"/>
            <a:ext cx="7508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400">
                <a:solidFill>
                  <a:srgbClr val="C00000"/>
                </a:solidFill>
                <a:latin typeface="Calibri" pitchFamily="34" charset="0"/>
              </a:rPr>
              <a:t>+1</a:t>
            </a:r>
          </a:p>
        </p:txBody>
      </p:sp>
      <p:sp>
        <p:nvSpPr>
          <p:cNvPr id="3090" name="TextBox 27"/>
          <p:cNvSpPr txBox="1">
            <a:spLocks noChangeArrowheads="1"/>
          </p:cNvSpPr>
          <p:nvPr/>
        </p:nvSpPr>
        <p:spPr bwMode="auto">
          <a:xfrm>
            <a:off x="8243888" y="4005263"/>
            <a:ext cx="7508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400">
                <a:solidFill>
                  <a:srgbClr val="FF0000"/>
                </a:solidFill>
                <a:latin typeface="Calibri" pitchFamily="34" charset="0"/>
              </a:rPr>
              <a:t>+2</a:t>
            </a:r>
          </a:p>
        </p:txBody>
      </p:sp>
      <p:sp>
        <p:nvSpPr>
          <p:cNvPr id="3091" name="TextBox 28"/>
          <p:cNvSpPr txBox="1">
            <a:spLocks noChangeArrowheads="1"/>
          </p:cNvSpPr>
          <p:nvPr/>
        </p:nvSpPr>
        <p:spPr bwMode="auto">
          <a:xfrm>
            <a:off x="6372225" y="5805488"/>
            <a:ext cx="6429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400">
                <a:solidFill>
                  <a:srgbClr val="CC00CC"/>
                </a:solidFill>
                <a:latin typeface="Calibri" pitchFamily="34" charset="0"/>
              </a:rPr>
              <a:t>-3</a:t>
            </a:r>
          </a:p>
        </p:txBody>
      </p:sp>
      <p:sp>
        <p:nvSpPr>
          <p:cNvPr id="3092" name="TextBox 29"/>
          <p:cNvSpPr txBox="1">
            <a:spLocks noChangeArrowheads="1"/>
          </p:cNvSpPr>
          <p:nvPr/>
        </p:nvSpPr>
        <p:spPr bwMode="auto">
          <a:xfrm>
            <a:off x="3492500" y="3789363"/>
            <a:ext cx="6429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400">
                <a:solidFill>
                  <a:srgbClr val="6600CC"/>
                </a:solidFill>
                <a:latin typeface="Calibri" pitchFamily="34" charset="0"/>
              </a:rPr>
              <a:t>-3</a:t>
            </a:r>
          </a:p>
        </p:txBody>
      </p:sp>
      <p:sp>
        <p:nvSpPr>
          <p:cNvPr id="3093" name="TextBox 30"/>
          <p:cNvSpPr txBox="1">
            <a:spLocks noChangeArrowheads="1"/>
          </p:cNvSpPr>
          <p:nvPr/>
        </p:nvSpPr>
        <p:spPr bwMode="auto">
          <a:xfrm>
            <a:off x="2484438" y="5373688"/>
            <a:ext cx="6143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600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94" name="TextBox 25"/>
          <p:cNvSpPr txBox="1">
            <a:spLocks noChangeArrowheads="1"/>
          </p:cNvSpPr>
          <p:nvPr/>
        </p:nvSpPr>
        <p:spPr bwMode="auto">
          <a:xfrm>
            <a:off x="2961524" y="2924175"/>
            <a:ext cx="2374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dirty="0" smtClean="0">
                <a:solidFill>
                  <a:srgbClr val="FF0000"/>
                </a:solidFill>
              </a:rPr>
              <a:t>ПОСЧИТАЙ-КА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132138" y="549275"/>
            <a:ext cx="5683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54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003800" y="1052513"/>
            <a:ext cx="569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5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164388" y="2276475"/>
            <a:ext cx="569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54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588125" y="4221163"/>
            <a:ext cx="569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54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572000" y="4868863"/>
            <a:ext cx="569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540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1659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 класс\18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352482" cy="556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02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023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40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4975" y="1124744"/>
            <a:ext cx="7334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FF"/>
                </a:solidFill>
                <a:effectLst/>
              </a:rPr>
              <a:t>Остановка «Школьная»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FF"/>
              </a:solidFill>
              <a:effectLst/>
            </a:endParaRPr>
          </a:p>
        </p:txBody>
      </p:sp>
      <p:sp>
        <p:nvSpPr>
          <p:cNvPr id="3" name="AutoShape 2" descr="http://egorschool.hut4.ru/img/header-verh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egorschool.hut4.ru/img/header-verh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411451" cy="416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Число 0. Цифра 0.</a:t>
            </a:r>
          </a:p>
        </p:txBody>
      </p:sp>
      <p:pic>
        <p:nvPicPr>
          <p:cNvPr id="2052" name="Picture 3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51446">
            <a:off x="7842250" y="538163"/>
            <a:ext cx="725488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608">
            <a:off x="8194675" y="-28575"/>
            <a:ext cx="12811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93031">
            <a:off x="7816850" y="733425"/>
            <a:ext cx="157956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450"/>
            <a:ext cx="24193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1343">
            <a:off x="1412875" y="5283200"/>
            <a:ext cx="12811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093" flipH="1">
            <a:off x="4067175" y="5273675"/>
            <a:ext cx="221615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51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ь\Desktop\сказочные картинки\раду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6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94525" y="1208552"/>
            <a:ext cx="54053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000" dirty="0" smtClean="0"/>
              <a:t>9</a:t>
            </a:r>
            <a:endParaRPr lang="ru-RU" sz="50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27584" y="3068638"/>
            <a:ext cx="5693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dirty="0">
                <a:latin typeface="Times New Roman" pitchFamily="18" charset="0"/>
              </a:rPr>
              <a:t>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884368" y="2564904"/>
            <a:ext cx="5693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dirty="0">
                <a:latin typeface="Times New Roman" pitchFamily="18" charset="0"/>
              </a:rPr>
              <a:t>6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31840" y="4229100"/>
            <a:ext cx="5693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dirty="0">
                <a:latin typeface="Times New Roman" pitchFamily="18" charset="0"/>
              </a:rPr>
              <a:t>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02338" y="2776538"/>
            <a:ext cx="5693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dirty="0">
                <a:latin typeface="Times New Roman" pitchFamily="18" charset="0"/>
              </a:rPr>
              <a:t>4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49647" y="5385710"/>
            <a:ext cx="412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dirty="0">
                <a:latin typeface="Times New Roman" pitchFamily="18" charset="0"/>
              </a:rPr>
              <a:t>5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471618" y="3966245"/>
            <a:ext cx="5693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dirty="0">
                <a:latin typeface="Times New Roman" pitchFamily="18" charset="0"/>
              </a:rPr>
              <a:t>8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88024" y="4813300"/>
            <a:ext cx="5693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dirty="0">
                <a:latin typeface="Times New Roman" pitchFamily="18" charset="0"/>
              </a:rPr>
              <a:t>0</a:t>
            </a:r>
          </a:p>
        </p:txBody>
      </p:sp>
      <p:pic>
        <p:nvPicPr>
          <p:cNvPr id="14" name="Picture 25" descr="34259023_29465039_17286201_solnuyfk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22955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28993" y="469888"/>
            <a:ext cx="499790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Устный счет </a:t>
            </a:r>
            <a:endParaRPr lang="ru-RU" sz="7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33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04448" y="602128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0162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31E389-A722-4C89-8B37-25435251A986}" type="datetime1">
              <a:rPr lang="ru-RU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8E69F-EEEB-4417-B697-5410B6DAD16F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Расставь цифры по местам.</a:t>
            </a:r>
          </a:p>
        </p:txBody>
      </p:sp>
      <p:sp>
        <p:nvSpPr>
          <p:cNvPr id="3078" name="AutoShape 16"/>
          <p:cNvSpPr>
            <a:spLocks noChangeArrowheads="1"/>
          </p:cNvSpPr>
          <p:nvPr/>
        </p:nvSpPr>
        <p:spPr bwMode="auto">
          <a:xfrm>
            <a:off x="5795963" y="1557338"/>
            <a:ext cx="720725" cy="649287"/>
          </a:xfrm>
          <a:custGeom>
            <a:avLst/>
            <a:gdLst>
              <a:gd name="T0" fmla="*/ 360363 w 21600"/>
              <a:gd name="T1" fmla="*/ 0 h 21600"/>
              <a:gd name="T2" fmla="*/ 105539 w 21600"/>
              <a:gd name="T3" fmla="*/ 95078 h 21600"/>
              <a:gd name="T4" fmla="*/ 0 w 21600"/>
              <a:gd name="T5" fmla="*/ 324644 h 21600"/>
              <a:gd name="T6" fmla="*/ 105539 w 21600"/>
              <a:gd name="T7" fmla="*/ 554209 h 21600"/>
              <a:gd name="T8" fmla="*/ 360363 w 21600"/>
              <a:gd name="T9" fmla="*/ 649287 h 21600"/>
              <a:gd name="T10" fmla="*/ 615186 w 21600"/>
              <a:gd name="T11" fmla="*/ 554209 h 21600"/>
              <a:gd name="T12" fmla="*/ 720725 w 21600"/>
              <a:gd name="T13" fmla="*/ 324644 h 21600"/>
              <a:gd name="T14" fmla="*/ 615186 w 21600"/>
              <a:gd name="T15" fmla="*/ 9507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910" y="10800"/>
                </a:moveTo>
                <a:cubicBezTo>
                  <a:pt x="2910" y="15158"/>
                  <a:pt x="6442" y="18690"/>
                  <a:pt x="10800" y="18690"/>
                </a:cubicBezTo>
                <a:cubicBezTo>
                  <a:pt x="15158" y="18690"/>
                  <a:pt x="18690" y="15158"/>
                  <a:pt x="18690" y="10800"/>
                </a:cubicBezTo>
                <a:cubicBezTo>
                  <a:pt x="18690" y="6442"/>
                  <a:pt x="15158" y="2910"/>
                  <a:pt x="10800" y="2910"/>
                </a:cubicBezTo>
                <a:cubicBezTo>
                  <a:pt x="6442" y="2910"/>
                  <a:pt x="2910" y="6442"/>
                  <a:pt x="291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AutoShape 18"/>
          <p:cNvSpPr>
            <a:spLocks noChangeArrowheads="1"/>
          </p:cNvSpPr>
          <p:nvPr/>
        </p:nvSpPr>
        <p:spPr bwMode="auto">
          <a:xfrm>
            <a:off x="4859338" y="1557338"/>
            <a:ext cx="720725" cy="649287"/>
          </a:xfrm>
          <a:custGeom>
            <a:avLst/>
            <a:gdLst>
              <a:gd name="T0" fmla="*/ 360363 w 21600"/>
              <a:gd name="T1" fmla="*/ 0 h 21600"/>
              <a:gd name="T2" fmla="*/ 105539 w 21600"/>
              <a:gd name="T3" fmla="*/ 95078 h 21600"/>
              <a:gd name="T4" fmla="*/ 0 w 21600"/>
              <a:gd name="T5" fmla="*/ 324644 h 21600"/>
              <a:gd name="T6" fmla="*/ 105539 w 21600"/>
              <a:gd name="T7" fmla="*/ 554209 h 21600"/>
              <a:gd name="T8" fmla="*/ 360363 w 21600"/>
              <a:gd name="T9" fmla="*/ 649287 h 21600"/>
              <a:gd name="T10" fmla="*/ 615186 w 21600"/>
              <a:gd name="T11" fmla="*/ 554209 h 21600"/>
              <a:gd name="T12" fmla="*/ 720725 w 21600"/>
              <a:gd name="T13" fmla="*/ 324644 h 21600"/>
              <a:gd name="T14" fmla="*/ 615186 w 21600"/>
              <a:gd name="T15" fmla="*/ 9507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910" y="10800"/>
                </a:moveTo>
                <a:cubicBezTo>
                  <a:pt x="2910" y="15158"/>
                  <a:pt x="6442" y="18690"/>
                  <a:pt x="10800" y="18690"/>
                </a:cubicBezTo>
                <a:cubicBezTo>
                  <a:pt x="15158" y="18690"/>
                  <a:pt x="18690" y="15158"/>
                  <a:pt x="18690" y="10800"/>
                </a:cubicBezTo>
                <a:cubicBezTo>
                  <a:pt x="18690" y="6442"/>
                  <a:pt x="15158" y="2910"/>
                  <a:pt x="10800" y="2910"/>
                </a:cubicBezTo>
                <a:cubicBezTo>
                  <a:pt x="6442" y="2910"/>
                  <a:pt x="2910" y="6442"/>
                  <a:pt x="291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AutoShape 19"/>
          <p:cNvSpPr>
            <a:spLocks noChangeArrowheads="1"/>
          </p:cNvSpPr>
          <p:nvPr/>
        </p:nvSpPr>
        <p:spPr bwMode="auto">
          <a:xfrm>
            <a:off x="3995738" y="1557338"/>
            <a:ext cx="720725" cy="649287"/>
          </a:xfrm>
          <a:custGeom>
            <a:avLst/>
            <a:gdLst>
              <a:gd name="T0" fmla="*/ 360363 w 21600"/>
              <a:gd name="T1" fmla="*/ 0 h 21600"/>
              <a:gd name="T2" fmla="*/ 105539 w 21600"/>
              <a:gd name="T3" fmla="*/ 95078 h 21600"/>
              <a:gd name="T4" fmla="*/ 0 w 21600"/>
              <a:gd name="T5" fmla="*/ 324644 h 21600"/>
              <a:gd name="T6" fmla="*/ 105539 w 21600"/>
              <a:gd name="T7" fmla="*/ 554209 h 21600"/>
              <a:gd name="T8" fmla="*/ 360363 w 21600"/>
              <a:gd name="T9" fmla="*/ 649287 h 21600"/>
              <a:gd name="T10" fmla="*/ 615186 w 21600"/>
              <a:gd name="T11" fmla="*/ 554209 h 21600"/>
              <a:gd name="T12" fmla="*/ 720725 w 21600"/>
              <a:gd name="T13" fmla="*/ 324644 h 21600"/>
              <a:gd name="T14" fmla="*/ 615186 w 21600"/>
              <a:gd name="T15" fmla="*/ 9507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910" y="10800"/>
                </a:moveTo>
                <a:cubicBezTo>
                  <a:pt x="2910" y="15158"/>
                  <a:pt x="6442" y="18690"/>
                  <a:pt x="10800" y="18690"/>
                </a:cubicBezTo>
                <a:cubicBezTo>
                  <a:pt x="15158" y="18690"/>
                  <a:pt x="18690" y="15158"/>
                  <a:pt x="18690" y="10800"/>
                </a:cubicBezTo>
                <a:cubicBezTo>
                  <a:pt x="18690" y="6442"/>
                  <a:pt x="15158" y="2910"/>
                  <a:pt x="10800" y="2910"/>
                </a:cubicBezTo>
                <a:cubicBezTo>
                  <a:pt x="6442" y="2910"/>
                  <a:pt x="2910" y="6442"/>
                  <a:pt x="291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AutoShape 20"/>
          <p:cNvSpPr>
            <a:spLocks noChangeArrowheads="1"/>
          </p:cNvSpPr>
          <p:nvPr/>
        </p:nvSpPr>
        <p:spPr bwMode="auto">
          <a:xfrm>
            <a:off x="395288" y="1557338"/>
            <a:ext cx="720725" cy="649287"/>
          </a:xfrm>
          <a:custGeom>
            <a:avLst/>
            <a:gdLst>
              <a:gd name="T0" fmla="*/ 360363 w 21600"/>
              <a:gd name="T1" fmla="*/ 0 h 21600"/>
              <a:gd name="T2" fmla="*/ 105539 w 21600"/>
              <a:gd name="T3" fmla="*/ 95078 h 21600"/>
              <a:gd name="T4" fmla="*/ 0 w 21600"/>
              <a:gd name="T5" fmla="*/ 324644 h 21600"/>
              <a:gd name="T6" fmla="*/ 105539 w 21600"/>
              <a:gd name="T7" fmla="*/ 554209 h 21600"/>
              <a:gd name="T8" fmla="*/ 360363 w 21600"/>
              <a:gd name="T9" fmla="*/ 649287 h 21600"/>
              <a:gd name="T10" fmla="*/ 615186 w 21600"/>
              <a:gd name="T11" fmla="*/ 554209 h 21600"/>
              <a:gd name="T12" fmla="*/ 720725 w 21600"/>
              <a:gd name="T13" fmla="*/ 324644 h 21600"/>
              <a:gd name="T14" fmla="*/ 615186 w 21600"/>
              <a:gd name="T15" fmla="*/ 9507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910" y="10800"/>
                </a:moveTo>
                <a:cubicBezTo>
                  <a:pt x="2910" y="15158"/>
                  <a:pt x="6442" y="18690"/>
                  <a:pt x="10800" y="18690"/>
                </a:cubicBezTo>
                <a:cubicBezTo>
                  <a:pt x="15158" y="18690"/>
                  <a:pt x="18690" y="15158"/>
                  <a:pt x="18690" y="10800"/>
                </a:cubicBezTo>
                <a:cubicBezTo>
                  <a:pt x="18690" y="6442"/>
                  <a:pt x="15158" y="2910"/>
                  <a:pt x="10800" y="2910"/>
                </a:cubicBezTo>
                <a:cubicBezTo>
                  <a:pt x="6442" y="2910"/>
                  <a:pt x="2910" y="6442"/>
                  <a:pt x="291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AutoShape 21"/>
          <p:cNvSpPr>
            <a:spLocks noChangeArrowheads="1"/>
          </p:cNvSpPr>
          <p:nvPr/>
        </p:nvSpPr>
        <p:spPr bwMode="auto">
          <a:xfrm>
            <a:off x="3132138" y="1557338"/>
            <a:ext cx="720725" cy="649287"/>
          </a:xfrm>
          <a:custGeom>
            <a:avLst/>
            <a:gdLst>
              <a:gd name="T0" fmla="*/ 360363 w 21600"/>
              <a:gd name="T1" fmla="*/ 0 h 21600"/>
              <a:gd name="T2" fmla="*/ 105539 w 21600"/>
              <a:gd name="T3" fmla="*/ 95078 h 21600"/>
              <a:gd name="T4" fmla="*/ 0 w 21600"/>
              <a:gd name="T5" fmla="*/ 324644 h 21600"/>
              <a:gd name="T6" fmla="*/ 105539 w 21600"/>
              <a:gd name="T7" fmla="*/ 554209 h 21600"/>
              <a:gd name="T8" fmla="*/ 360363 w 21600"/>
              <a:gd name="T9" fmla="*/ 649287 h 21600"/>
              <a:gd name="T10" fmla="*/ 615186 w 21600"/>
              <a:gd name="T11" fmla="*/ 554209 h 21600"/>
              <a:gd name="T12" fmla="*/ 720725 w 21600"/>
              <a:gd name="T13" fmla="*/ 324644 h 21600"/>
              <a:gd name="T14" fmla="*/ 615186 w 21600"/>
              <a:gd name="T15" fmla="*/ 9507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910" y="10800"/>
                </a:moveTo>
                <a:cubicBezTo>
                  <a:pt x="2910" y="15158"/>
                  <a:pt x="6442" y="18690"/>
                  <a:pt x="10800" y="18690"/>
                </a:cubicBezTo>
                <a:cubicBezTo>
                  <a:pt x="15158" y="18690"/>
                  <a:pt x="18690" y="15158"/>
                  <a:pt x="18690" y="10800"/>
                </a:cubicBezTo>
                <a:cubicBezTo>
                  <a:pt x="18690" y="6442"/>
                  <a:pt x="15158" y="2910"/>
                  <a:pt x="10800" y="2910"/>
                </a:cubicBezTo>
                <a:cubicBezTo>
                  <a:pt x="6442" y="2910"/>
                  <a:pt x="2910" y="6442"/>
                  <a:pt x="291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AutoShape 22"/>
          <p:cNvSpPr>
            <a:spLocks noChangeArrowheads="1"/>
          </p:cNvSpPr>
          <p:nvPr/>
        </p:nvSpPr>
        <p:spPr bwMode="auto">
          <a:xfrm>
            <a:off x="2195513" y="1557338"/>
            <a:ext cx="720725" cy="649287"/>
          </a:xfrm>
          <a:custGeom>
            <a:avLst/>
            <a:gdLst>
              <a:gd name="T0" fmla="*/ 360363 w 21600"/>
              <a:gd name="T1" fmla="*/ 0 h 21600"/>
              <a:gd name="T2" fmla="*/ 105539 w 21600"/>
              <a:gd name="T3" fmla="*/ 95078 h 21600"/>
              <a:gd name="T4" fmla="*/ 0 w 21600"/>
              <a:gd name="T5" fmla="*/ 324644 h 21600"/>
              <a:gd name="T6" fmla="*/ 105539 w 21600"/>
              <a:gd name="T7" fmla="*/ 554209 h 21600"/>
              <a:gd name="T8" fmla="*/ 360363 w 21600"/>
              <a:gd name="T9" fmla="*/ 649287 h 21600"/>
              <a:gd name="T10" fmla="*/ 615186 w 21600"/>
              <a:gd name="T11" fmla="*/ 554209 h 21600"/>
              <a:gd name="T12" fmla="*/ 720725 w 21600"/>
              <a:gd name="T13" fmla="*/ 324644 h 21600"/>
              <a:gd name="T14" fmla="*/ 615186 w 21600"/>
              <a:gd name="T15" fmla="*/ 9507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910" y="10800"/>
                </a:moveTo>
                <a:cubicBezTo>
                  <a:pt x="2910" y="15158"/>
                  <a:pt x="6442" y="18690"/>
                  <a:pt x="10800" y="18690"/>
                </a:cubicBezTo>
                <a:cubicBezTo>
                  <a:pt x="15158" y="18690"/>
                  <a:pt x="18690" y="15158"/>
                  <a:pt x="18690" y="10800"/>
                </a:cubicBezTo>
                <a:cubicBezTo>
                  <a:pt x="18690" y="6442"/>
                  <a:pt x="15158" y="2910"/>
                  <a:pt x="10800" y="2910"/>
                </a:cubicBezTo>
                <a:cubicBezTo>
                  <a:pt x="6442" y="2910"/>
                  <a:pt x="2910" y="6442"/>
                  <a:pt x="291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AutoShape 23"/>
          <p:cNvSpPr>
            <a:spLocks noChangeArrowheads="1"/>
          </p:cNvSpPr>
          <p:nvPr/>
        </p:nvSpPr>
        <p:spPr bwMode="auto">
          <a:xfrm>
            <a:off x="1258888" y="1557338"/>
            <a:ext cx="720725" cy="649287"/>
          </a:xfrm>
          <a:custGeom>
            <a:avLst/>
            <a:gdLst>
              <a:gd name="T0" fmla="*/ 360363 w 21600"/>
              <a:gd name="T1" fmla="*/ 0 h 21600"/>
              <a:gd name="T2" fmla="*/ 105539 w 21600"/>
              <a:gd name="T3" fmla="*/ 95078 h 21600"/>
              <a:gd name="T4" fmla="*/ 0 w 21600"/>
              <a:gd name="T5" fmla="*/ 324644 h 21600"/>
              <a:gd name="T6" fmla="*/ 105539 w 21600"/>
              <a:gd name="T7" fmla="*/ 554209 h 21600"/>
              <a:gd name="T8" fmla="*/ 360363 w 21600"/>
              <a:gd name="T9" fmla="*/ 649287 h 21600"/>
              <a:gd name="T10" fmla="*/ 615186 w 21600"/>
              <a:gd name="T11" fmla="*/ 554209 h 21600"/>
              <a:gd name="T12" fmla="*/ 720725 w 21600"/>
              <a:gd name="T13" fmla="*/ 324644 h 21600"/>
              <a:gd name="T14" fmla="*/ 615186 w 21600"/>
              <a:gd name="T15" fmla="*/ 9507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910" y="10800"/>
                </a:moveTo>
                <a:cubicBezTo>
                  <a:pt x="2910" y="15158"/>
                  <a:pt x="6442" y="18690"/>
                  <a:pt x="10800" y="18690"/>
                </a:cubicBezTo>
                <a:cubicBezTo>
                  <a:pt x="15158" y="18690"/>
                  <a:pt x="18690" y="15158"/>
                  <a:pt x="18690" y="10800"/>
                </a:cubicBezTo>
                <a:cubicBezTo>
                  <a:pt x="18690" y="6442"/>
                  <a:pt x="15158" y="2910"/>
                  <a:pt x="10800" y="2910"/>
                </a:cubicBezTo>
                <a:cubicBezTo>
                  <a:pt x="6442" y="2910"/>
                  <a:pt x="2910" y="6442"/>
                  <a:pt x="291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5" name="AutoShape 24"/>
          <p:cNvSpPr>
            <a:spLocks noChangeArrowheads="1"/>
          </p:cNvSpPr>
          <p:nvPr/>
        </p:nvSpPr>
        <p:spPr bwMode="auto">
          <a:xfrm>
            <a:off x="7667625" y="1557338"/>
            <a:ext cx="720725" cy="649287"/>
          </a:xfrm>
          <a:custGeom>
            <a:avLst/>
            <a:gdLst>
              <a:gd name="T0" fmla="*/ 360363 w 21600"/>
              <a:gd name="T1" fmla="*/ 0 h 21600"/>
              <a:gd name="T2" fmla="*/ 105539 w 21600"/>
              <a:gd name="T3" fmla="*/ 95078 h 21600"/>
              <a:gd name="T4" fmla="*/ 0 w 21600"/>
              <a:gd name="T5" fmla="*/ 324644 h 21600"/>
              <a:gd name="T6" fmla="*/ 105539 w 21600"/>
              <a:gd name="T7" fmla="*/ 554209 h 21600"/>
              <a:gd name="T8" fmla="*/ 360363 w 21600"/>
              <a:gd name="T9" fmla="*/ 649287 h 21600"/>
              <a:gd name="T10" fmla="*/ 615186 w 21600"/>
              <a:gd name="T11" fmla="*/ 554209 h 21600"/>
              <a:gd name="T12" fmla="*/ 720725 w 21600"/>
              <a:gd name="T13" fmla="*/ 324644 h 21600"/>
              <a:gd name="T14" fmla="*/ 615186 w 21600"/>
              <a:gd name="T15" fmla="*/ 9507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910" y="10800"/>
                </a:moveTo>
                <a:cubicBezTo>
                  <a:pt x="2910" y="15158"/>
                  <a:pt x="6442" y="18690"/>
                  <a:pt x="10800" y="18690"/>
                </a:cubicBezTo>
                <a:cubicBezTo>
                  <a:pt x="15158" y="18690"/>
                  <a:pt x="18690" y="15158"/>
                  <a:pt x="18690" y="10800"/>
                </a:cubicBezTo>
                <a:cubicBezTo>
                  <a:pt x="18690" y="6442"/>
                  <a:pt x="15158" y="2910"/>
                  <a:pt x="10800" y="2910"/>
                </a:cubicBezTo>
                <a:cubicBezTo>
                  <a:pt x="6442" y="2910"/>
                  <a:pt x="2910" y="6442"/>
                  <a:pt x="291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AutoShape 25"/>
          <p:cNvSpPr>
            <a:spLocks noChangeArrowheads="1"/>
          </p:cNvSpPr>
          <p:nvPr/>
        </p:nvSpPr>
        <p:spPr bwMode="auto">
          <a:xfrm>
            <a:off x="6732588" y="1557338"/>
            <a:ext cx="720725" cy="649287"/>
          </a:xfrm>
          <a:custGeom>
            <a:avLst/>
            <a:gdLst>
              <a:gd name="T0" fmla="*/ 360363 w 21600"/>
              <a:gd name="T1" fmla="*/ 0 h 21600"/>
              <a:gd name="T2" fmla="*/ 105539 w 21600"/>
              <a:gd name="T3" fmla="*/ 95078 h 21600"/>
              <a:gd name="T4" fmla="*/ 0 w 21600"/>
              <a:gd name="T5" fmla="*/ 324644 h 21600"/>
              <a:gd name="T6" fmla="*/ 105539 w 21600"/>
              <a:gd name="T7" fmla="*/ 554209 h 21600"/>
              <a:gd name="T8" fmla="*/ 360363 w 21600"/>
              <a:gd name="T9" fmla="*/ 649287 h 21600"/>
              <a:gd name="T10" fmla="*/ 615186 w 21600"/>
              <a:gd name="T11" fmla="*/ 554209 h 21600"/>
              <a:gd name="T12" fmla="*/ 720725 w 21600"/>
              <a:gd name="T13" fmla="*/ 324644 h 21600"/>
              <a:gd name="T14" fmla="*/ 615186 w 21600"/>
              <a:gd name="T15" fmla="*/ 9507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910" y="10800"/>
                </a:moveTo>
                <a:cubicBezTo>
                  <a:pt x="2910" y="15158"/>
                  <a:pt x="6442" y="18690"/>
                  <a:pt x="10800" y="18690"/>
                </a:cubicBezTo>
                <a:cubicBezTo>
                  <a:pt x="15158" y="18690"/>
                  <a:pt x="18690" y="15158"/>
                  <a:pt x="18690" y="10800"/>
                </a:cubicBezTo>
                <a:cubicBezTo>
                  <a:pt x="18690" y="6442"/>
                  <a:pt x="15158" y="2910"/>
                  <a:pt x="10800" y="2910"/>
                </a:cubicBezTo>
                <a:cubicBezTo>
                  <a:pt x="6442" y="2910"/>
                  <a:pt x="2910" y="6442"/>
                  <a:pt x="291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7" name="Text Box 26"/>
          <p:cNvSpPr txBox="1">
            <a:spLocks noChangeArrowheads="1"/>
          </p:cNvSpPr>
          <p:nvPr/>
        </p:nvSpPr>
        <p:spPr bwMode="auto">
          <a:xfrm>
            <a:off x="539750" y="1557338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>
                <a:latin typeface="Times New Roman" pitchFamily="18" charset="0"/>
              </a:rPr>
              <a:t>1</a:t>
            </a:r>
          </a:p>
        </p:txBody>
      </p:sp>
      <p:sp>
        <p:nvSpPr>
          <p:cNvPr id="3101" name="Oval 29"/>
          <p:cNvSpPr>
            <a:spLocks noChangeArrowheads="1"/>
          </p:cNvSpPr>
          <p:nvPr/>
        </p:nvSpPr>
        <p:spPr bwMode="auto">
          <a:xfrm>
            <a:off x="900113" y="3213100"/>
            <a:ext cx="792162" cy="720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/>
              <a:t>7</a:t>
            </a:r>
          </a:p>
        </p:txBody>
      </p:sp>
      <p:sp>
        <p:nvSpPr>
          <p:cNvPr id="3102" name="Oval 30"/>
          <p:cNvSpPr>
            <a:spLocks noChangeArrowheads="1"/>
          </p:cNvSpPr>
          <p:nvPr/>
        </p:nvSpPr>
        <p:spPr bwMode="auto">
          <a:xfrm>
            <a:off x="7524750" y="2565400"/>
            <a:ext cx="792163" cy="720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/>
              <a:t>3</a:t>
            </a:r>
          </a:p>
        </p:txBody>
      </p:sp>
      <p:sp>
        <p:nvSpPr>
          <p:cNvPr id="3103" name="Oval 31"/>
          <p:cNvSpPr>
            <a:spLocks noChangeArrowheads="1"/>
          </p:cNvSpPr>
          <p:nvPr/>
        </p:nvSpPr>
        <p:spPr bwMode="auto">
          <a:xfrm>
            <a:off x="1979613" y="2636838"/>
            <a:ext cx="792162" cy="720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/>
              <a:t>9</a:t>
            </a:r>
          </a:p>
        </p:txBody>
      </p:sp>
      <p:sp>
        <p:nvSpPr>
          <p:cNvPr id="3104" name="Oval 32"/>
          <p:cNvSpPr>
            <a:spLocks noChangeArrowheads="1"/>
          </p:cNvSpPr>
          <p:nvPr/>
        </p:nvSpPr>
        <p:spPr bwMode="auto">
          <a:xfrm>
            <a:off x="2843213" y="3284538"/>
            <a:ext cx="792162" cy="720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/>
              <a:t>5</a:t>
            </a:r>
          </a:p>
        </p:txBody>
      </p:sp>
      <p:sp>
        <p:nvSpPr>
          <p:cNvPr id="3105" name="Oval 33"/>
          <p:cNvSpPr>
            <a:spLocks noChangeArrowheads="1"/>
          </p:cNvSpPr>
          <p:nvPr/>
        </p:nvSpPr>
        <p:spPr bwMode="auto">
          <a:xfrm>
            <a:off x="3851275" y="2492375"/>
            <a:ext cx="792163" cy="720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/>
              <a:t>6</a:t>
            </a:r>
          </a:p>
        </p:txBody>
      </p:sp>
      <p:sp>
        <p:nvSpPr>
          <p:cNvPr id="3106" name="Oval 34"/>
          <p:cNvSpPr>
            <a:spLocks noChangeArrowheads="1"/>
          </p:cNvSpPr>
          <p:nvPr/>
        </p:nvSpPr>
        <p:spPr bwMode="auto">
          <a:xfrm>
            <a:off x="4572000" y="3213100"/>
            <a:ext cx="792163" cy="720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/>
              <a:t>8</a:t>
            </a:r>
          </a:p>
        </p:txBody>
      </p:sp>
      <p:sp>
        <p:nvSpPr>
          <p:cNvPr id="3107" name="Oval 35"/>
          <p:cNvSpPr>
            <a:spLocks noChangeArrowheads="1"/>
          </p:cNvSpPr>
          <p:nvPr/>
        </p:nvSpPr>
        <p:spPr bwMode="auto">
          <a:xfrm>
            <a:off x="5724525" y="2565400"/>
            <a:ext cx="792163" cy="720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/>
              <a:t>4</a:t>
            </a:r>
          </a:p>
        </p:txBody>
      </p:sp>
      <p:sp>
        <p:nvSpPr>
          <p:cNvPr id="3108" name="Oval 36"/>
          <p:cNvSpPr>
            <a:spLocks noChangeArrowheads="1"/>
          </p:cNvSpPr>
          <p:nvPr/>
        </p:nvSpPr>
        <p:spPr bwMode="auto">
          <a:xfrm>
            <a:off x="6516688" y="3284538"/>
            <a:ext cx="792162" cy="720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/>
              <a:t>2</a:t>
            </a:r>
          </a:p>
        </p:txBody>
      </p:sp>
      <p:pic>
        <p:nvPicPr>
          <p:cNvPr id="3096" name="Picture 40" descr="11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76700"/>
            <a:ext cx="20161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92480" y="638132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3901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4798E-6 L -0.57882 -0.2517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41" y="-12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83237E-6 L -0.58664 -0.1470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0" y="-7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4624E-6 L -0.28351 -0.146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-7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4798E-6 L 0.12222 -0.2517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-12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32948E-6 L 0.10642 -0.1364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6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-2.42775E-6 L 0.5276 -0.2413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-12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42775E-6 L 0.23246 -0.2413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12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79191E-6 L 0.61823 -0.157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3" y="-7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101" grpId="0" animBg="1"/>
      <p:bldP spid="3102" grpId="0" animBg="1"/>
      <p:bldP spid="3103" grpId="0" animBg="1"/>
      <p:bldP spid="3104" grpId="0" animBg="1"/>
      <p:bldP spid="3105" grpId="0" animBg="1"/>
      <p:bldP spid="3106" grpId="0" animBg="1"/>
      <p:bldP spid="3107" grpId="0" animBg="1"/>
      <p:bldP spid="31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88640"/>
            <a:ext cx="76059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Станция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Любознательных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969207"/>
            <a:ext cx="2722844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Разгадай-ка</a:t>
            </a:r>
          </a:p>
          <a:p>
            <a:r>
              <a:rPr lang="ru-RU" sz="5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Р1А</a:t>
            </a:r>
            <a:r>
              <a:rPr lang="en-US" sz="5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</a:t>
            </a:r>
            <a:endParaRPr lang="ru-RU" sz="54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endParaRPr lang="en-US" sz="54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r>
              <a:rPr lang="ru-RU" sz="5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Па3от</a:t>
            </a:r>
          </a:p>
          <a:p>
            <a:endParaRPr lang="ru-RU" sz="5400" b="1" dirty="0">
              <a:latin typeface="+mj-lt"/>
              <a:cs typeface="Times New Roman" pitchFamily="18" charset="0"/>
            </a:endParaRPr>
          </a:p>
          <a:p>
            <a:r>
              <a:rPr lang="ru-RU" sz="5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100Л</a:t>
            </a: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3496" y="2060848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Родина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0052" y="3782490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Патриот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6321" y="5301208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Стол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36496" y="6316871"/>
            <a:ext cx="412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1650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 класс\18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6583363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" name="Прямоугольник 1"/>
          <p:cNvSpPr/>
          <p:nvPr/>
        </p:nvSpPr>
        <p:spPr>
          <a:xfrm>
            <a:off x="2987824" y="4997168"/>
            <a:ext cx="5769017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spc="50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Страна Знаний</a:t>
            </a:r>
          </a:p>
        </p:txBody>
      </p:sp>
      <p:pic>
        <p:nvPicPr>
          <p:cNvPr id="3" name="002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023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32440" y="630932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5937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14313"/>
            <a:ext cx="9753600" cy="728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3"/>
          <p:cNvSpPr>
            <a:spLocks noGrp="1"/>
          </p:cNvSpPr>
          <p:nvPr>
            <p:ph sz="quarter" idx="13"/>
          </p:nvPr>
        </p:nvSpPr>
        <p:spPr>
          <a:xfrm>
            <a:off x="457200" y="836712"/>
            <a:ext cx="4038600" cy="5289451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</a:rPr>
              <a:t>Могу назвать его мячом,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</a:rPr>
              <a:t>А хочешь, дыркой назовём,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</a:rPr>
              <a:t>А можно бубликом,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</a:rPr>
              <a:t>Почти что кругленьким.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</a:rPr>
              <a:t>Но как его не назовём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</a:rPr>
              <a:t>Он называется нулём!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</a:rPr>
              <a:t>                       (Ф. </a:t>
            </a:r>
            <a:r>
              <a:rPr lang="ru-RU" sz="2400" dirty="0" err="1" smtClean="0">
                <a:latin typeface="Times New Roman" pitchFamily="18" charset="0"/>
              </a:rPr>
              <a:t>Дагларджа</a:t>
            </a:r>
            <a:r>
              <a:rPr lang="ru-RU" sz="2400" dirty="0" smtClean="0">
                <a:latin typeface="Times New Roman" pitchFamily="18" charset="0"/>
              </a:rPr>
              <a:t>)</a:t>
            </a:r>
          </a:p>
          <a:p>
            <a:pPr eaLnBrk="1" hangingPunct="1">
              <a:buFont typeface="Arial" charset="0"/>
              <a:buNone/>
            </a:pPr>
            <a:endParaRPr lang="ru-RU" sz="2400" dirty="0" smtClean="0">
              <a:latin typeface="Times New Roman" pitchFamily="18" charset="0"/>
            </a:endParaRPr>
          </a:p>
        </p:txBody>
      </p:sp>
      <p:sp>
        <p:nvSpPr>
          <p:cNvPr id="21509" name="Rectangle 5"/>
          <p:cNvSpPr>
            <a:spLocks noGrp="1"/>
          </p:cNvSpPr>
          <p:nvPr>
            <p:ph sz="quarter" idx="14"/>
          </p:nvPr>
        </p:nvSpPr>
        <p:spPr>
          <a:xfrm>
            <a:off x="4648200" y="908720"/>
            <a:ext cx="4038600" cy="5217443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</a:rPr>
              <a:t>Цифра вроде буквы О –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</a:rPr>
              <a:t>Это ноль, иль ничего.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</a:rPr>
              <a:t>Круглый ноль такой хорошенький.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</a:rPr>
              <a:t>Но не значит ничегошеньки.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</a:rPr>
              <a:t>                             (С. Маршак)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dirty="0" smtClean="0">
                <a:latin typeface="Times New Roman" pitchFamily="18" charset="0"/>
              </a:rPr>
              <a:t>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9600" b="1" dirty="0" smtClean="0">
                <a:solidFill>
                  <a:srgbClr val="FF0066"/>
                </a:solidFill>
                <a:latin typeface="Times New Roman" pitchFamily="18" charset="0"/>
              </a:rPr>
              <a:t>  </a:t>
            </a:r>
            <a:r>
              <a:rPr lang="ru-RU" sz="7200" b="1" dirty="0" smtClean="0">
                <a:latin typeface="Times New Roman" pitchFamily="18" charset="0"/>
              </a:rPr>
              <a:t>  </a:t>
            </a:r>
            <a:r>
              <a:rPr lang="ru-RU" sz="6000" b="1" dirty="0" smtClean="0">
                <a:latin typeface="Times New Roman" pitchFamily="18" charset="0"/>
              </a:rPr>
              <a:t>        </a:t>
            </a:r>
            <a:r>
              <a:rPr lang="ru-RU" sz="1800" dirty="0" smtClean="0">
                <a:latin typeface="Times New Roman" pitchFamily="18" charset="0"/>
              </a:rPr>
              <a:t>      </a:t>
            </a:r>
            <a:endParaRPr lang="ru-RU" sz="60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30066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52963"/>
            <a:ext cx="12382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5364163" y="4508500"/>
            <a:ext cx="2376487" cy="1657350"/>
          </a:xfrm>
          <a:prstGeom prst="flowChartProcess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9600"/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60432" y="63093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6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9608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84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76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24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96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72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72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7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8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9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040"/>
                            </p:stCondLst>
                            <p:childTnLst>
                              <p:par>
                                <p:cTn id="10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080"/>
                            </p:stCondLst>
                            <p:childTnLst>
                              <p:par>
                                <p:cTn id="10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9" grpId="0" build="p" animBg="1"/>
      <p:bldP spid="215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250825" y="404813"/>
            <a:ext cx="4826000" cy="2432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6600CC"/>
                </a:solidFill>
              </a:rPr>
              <a:t>Ноль собой весьма хорош:</a:t>
            </a:r>
            <a:br>
              <a:rPr lang="ru-RU" sz="2800" b="1" i="1" dirty="0">
                <a:solidFill>
                  <a:srgbClr val="6600CC"/>
                </a:solidFill>
              </a:rPr>
            </a:br>
            <a:r>
              <a:rPr lang="ru-RU" sz="2800" b="1" i="1" dirty="0">
                <a:solidFill>
                  <a:srgbClr val="6600CC"/>
                </a:solidFill>
              </a:rPr>
              <a:t>На </a:t>
            </a:r>
            <a:r>
              <a:rPr lang="ru-RU" sz="2800" b="1" i="1" dirty="0" err="1">
                <a:solidFill>
                  <a:srgbClr val="6600CC"/>
                </a:solidFill>
              </a:rPr>
              <a:t>бараночку</a:t>
            </a:r>
            <a:r>
              <a:rPr lang="ru-RU" sz="2800" b="1" i="1" dirty="0">
                <a:solidFill>
                  <a:srgbClr val="6600CC"/>
                </a:solidFill>
              </a:rPr>
              <a:t> похож</a:t>
            </a:r>
            <a:br>
              <a:rPr lang="ru-RU" sz="2800" b="1" i="1" dirty="0">
                <a:solidFill>
                  <a:srgbClr val="6600CC"/>
                </a:solidFill>
              </a:rPr>
            </a:br>
            <a:r>
              <a:rPr lang="ru-RU" sz="2800" b="1" i="1" dirty="0">
                <a:solidFill>
                  <a:srgbClr val="6600CC"/>
                </a:solidFill>
              </a:rPr>
              <a:t>И на бублик, и на шар,</a:t>
            </a:r>
            <a:br>
              <a:rPr lang="ru-RU" sz="2800" b="1" i="1" dirty="0">
                <a:solidFill>
                  <a:srgbClr val="6600CC"/>
                </a:solidFill>
              </a:rPr>
            </a:br>
            <a:r>
              <a:rPr lang="ru-RU" sz="2800" b="1" i="1" dirty="0">
                <a:solidFill>
                  <a:srgbClr val="6600CC"/>
                </a:solidFill>
              </a:rPr>
              <a:t>И на круглый самовар.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133600"/>
            <a:ext cx="25828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41663"/>
            <a:ext cx="1989137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92600"/>
            <a:ext cx="1511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620713"/>
            <a:ext cx="18176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868863"/>
            <a:ext cx="22479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87900" y="4005263"/>
            <a:ext cx="4149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i="1">
                <a:solidFill>
                  <a:srgbClr val="7030A0"/>
                </a:solidFill>
              </a:rPr>
              <a:t>Очень этот ноль хорош!</a:t>
            </a:r>
          </a:p>
          <a:p>
            <a:pPr eaLnBrk="1" hangingPunct="1"/>
            <a:r>
              <a:rPr lang="ru-RU" sz="2400" b="1" i="1">
                <a:solidFill>
                  <a:srgbClr val="7030A0"/>
                </a:solidFill>
              </a:rPr>
              <a:t>На Смешариков похож!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20472" y="6309320"/>
            <a:ext cx="323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7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899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14313"/>
            <a:ext cx="9753600" cy="728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390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773238"/>
            <a:ext cx="2376488" cy="2376487"/>
          </a:xfrm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2411413" y="620713"/>
            <a:ext cx="45481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4400">
                <a:latin typeface="Times New Roman" pitchFamily="18" charset="0"/>
              </a:rPr>
              <a:t>Поймай зайчика.</a:t>
            </a:r>
          </a:p>
        </p:txBody>
      </p:sp>
      <p:pic>
        <p:nvPicPr>
          <p:cNvPr id="28683" name="Picture 11" descr="3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860800"/>
            <a:ext cx="23764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3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981075"/>
            <a:ext cx="23764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3" descr="3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221163"/>
            <a:ext cx="23764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 descr="3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628775"/>
            <a:ext cx="23764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8350" y="6412984"/>
            <a:ext cx="611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5608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14313"/>
            <a:ext cx="9753600" cy="728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0000" b="1" dirty="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  <a:p>
            <a:pPr algn="ctr" eaLnBrk="1" hangingPunct="1">
              <a:buFont typeface="Arial" charset="0"/>
              <a:buNone/>
            </a:pPr>
            <a:endParaRPr lang="ru-RU" sz="44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Число 0. Цифра 0.</a:t>
            </a:r>
          </a:p>
        </p:txBody>
      </p:sp>
      <p:sp>
        <p:nvSpPr>
          <p:cNvPr id="4" name="5-конечная звезда 3"/>
          <p:cNvSpPr/>
          <p:nvPr/>
        </p:nvSpPr>
        <p:spPr bwMode="auto">
          <a:xfrm>
            <a:off x="4464050" y="3375257"/>
            <a:ext cx="215900" cy="2159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 sz="200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60432" y="6453336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9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747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78035E-7 C -0.01025 0.0007 -0.02431 -0.00185 -0.03334 0.00833 C -0.04237 0.0185 -0.05 0.04162 -0.054 0.06127 C -0.05799 0.08093 -0.05782 0.10359 -0.05712 0.12671 C -0.05643 0.14983 -0.05382 0.18266 -0.04931 0.2007 C -0.0448 0.21873 -0.03976 0.22729 -0.03021 0.23468 C -0.02066 0.24208 -0.00139 0.24463 0.00781 0.24509 C 0.01701 0.24555 0.01944 0.24139 0.02534 0.23677 C 0.03125 0.23214 0.0375 0.22613 0.04288 0.21757 C 0.04826 0.20902 0.05416 0.19538 0.05711 0.1859 C 0.06006 0.17642 0.0592 0.17156 0.06024 0.1607 C 0.06128 0.14983 0.06388 0.13711 0.06336 0.12047 C 0.06284 0.10382 0.0618 0.07815 0.05711 0.06127 C 0.05243 0.0444 0.03958 0.02844 0.03489 0.01896 C 0.0302 0.00948 0.03402 0.00879 0.02847 0.00416 C 0.02291 -0.00046 0.01024 -0.00069 1.94444E-6 5.78035E-7 Z " pathEditMode="relative" ptsTypes="aaaaaa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790</TotalTime>
  <Words>170</Words>
  <Application>Microsoft Office PowerPoint</Application>
  <PresentationFormat>Экран (4:3)</PresentationFormat>
  <Paragraphs>84</Paragraphs>
  <Slides>13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Презентация PowerPoint</vt:lpstr>
      <vt:lpstr>Презентация PowerPoint</vt:lpstr>
      <vt:lpstr>Расставь цифры по местам.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Число 0. Цифра 0.</vt:lpstr>
      <vt:lpstr>Презентация PowerPoint</vt:lpstr>
      <vt:lpstr>Презентация PowerPoint</vt:lpstr>
      <vt:lpstr>Презентация PowerPoint</vt:lpstr>
      <vt:lpstr>Число 0. Цифра 0.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20</cp:revision>
  <dcterms:created xsi:type="dcterms:W3CDTF">2014-10-16T18:23:11Z</dcterms:created>
  <dcterms:modified xsi:type="dcterms:W3CDTF">2014-10-19T17:52:48Z</dcterms:modified>
</cp:coreProperties>
</file>