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3" r:id="rId2"/>
    <p:sldId id="291" r:id="rId3"/>
    <p:sldId id="292" r:id="rId4"/>
    <p:sldId id="261" r:id="rId5"/>
    <p:sldId id="262" r:id="rId6"/>
    <p:sldId id="263" r:id="rId7"/>
    <p:sldId id="264" r:id="rId8"/>
    <p:sldId id="265" r:id="rId9"/>
    <p:sldId id="294" r:id="rId10"/>
    <p:sldId id="267" r:id="rId11"/>
    <p:sldId id="268" r:id="rId12"/>
    <p:sldId id="270" r:id="rId13"/>
    <p:sldId id="271" r:id="rId14"/>
    <p:sldId id="295" r:id="rId15"/>
    <p:sldId id="272" r:id="rId16"/>
    <p:sldId id="290" r:id="rId17"/>
    <p:sldId id="275" r:id="rId18"/>
    <p:sldId id="276" r:id="rId19"/>
    <p:sldId id="277" r:id="rId20"/>
    <p:sldId id="287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CC"/>
    <a:srgbClr val="FFFFCC"/>
    <a:srgbClr val="009900"/>
    <a:srgbClr val="CC3300"/>
    <a:srgbClr val="FF33CC"/>
    <a:srgbClr val="0033CC"/>
    <a:srgbClr val="CCFF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369" autoAdjust="0"/>
  </p:normalViewPr>
  <p:slideViewPr>
    <p:cSldViewPr>
      <p:cViewPr>
        <p:scale>
          <a:sx n="66" d="100"/>
          <a:sy n="66" d="100"/>
        </p:scale>
        <p:origin x="-12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ED88-93C5-4641-9BF9-1904E007A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07184-05A2-434A-AFCD-9BE4F6FFA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C689-DEBA-424A-B993-47A84E5C9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A919-8637-4608-9E91-8681FF539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E8F4-7599-49AB-A4CD-4F0A5DD99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B3427-FE62-4FF0-A6BF-7A733A3E7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4458-9779-49CD-AE63-C31F0ADB8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9A8AA-84E0-4F87-A568-A891150A5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57F5-DBC4-4163-9DB3-326073864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923E-C805-4F04-95F1-5AC44619B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BEB4-696F-4351-992E-ED8F7550E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E39D-3517-4DA1-BB1C-BFF71D636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4BDBE9-7406-47F7-956C-90C7C29BB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rusarlicles.com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azved.ru/" TargetMode="External"/><Relationship Id="rId5" Type="http://schemas.openxmlformats.org/officeDocument/2006/relationships/hyperlink" Target="http://www.officemart.ru/" TargetMode="External"/><Relationship Id="rId4" Type="http://schemas.openxmlformats.org/officeDocument/2006/relationships/hyperlink" Target="http://skola.iviindex.php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00174"/>
            <a:ext cx="3767134" cy="2825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0" y="5214938"/>
            <a:ext cx="9144000" cy="1357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уб 3"/>
          <p:cNvSpPr/>
          <p:nvPr/>
        </p:nvSpPr>
        <p:spPr>
          <a:xfrm rot="655611">
            <a:off x="778283" y="917709"/>
            <a:ext cx="711252" cy="764873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</a:p>
        </p:txBody>
      </p:sp>
      <p:sp>
        <p:nvSpPr>
          <p:cNvPr id="6" name="Куб 5"/>
          <p:cNvSpPr/>
          <p:nvPr/>
        </p:nvSpPr>
        <p:spPr>
          <a:xfrm rot="341114">
            <a:off x="5895727" y="796108"/>
            <a:ext cx="711252" cy="764874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8" name="Куб 7"/>
          <p:cNvSpPr/>
          <p:nvPr/>
        </p:nvSpPr>
        <p:spPr>
          <a:xfrm rot="21057848">
            <a:off x="1592306" y="997800"/>
            <a:ext cx="711252" cy="764873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0" name="Куб 9"/>
          <p:cNvSpPr/>
          <p:nvPr/>
        </p:nvSpPr>
        <p:spPr>
          <a:xfrm rot="197207">
            <a:off x="4011688" y="4291912"/>
            <a:ext cx="804740" cy="751521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1" name="Куб 10"/>
          <p:cNvSpPr/>
          <p:nvPr/>
        </p:nvSpPr>
        <p:spPr>
          <a:xfrm rot="963488">
            <a:off x="5919578" y="4175788"/>
            <a:ext cx="804740" cy="751521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Куб 11"/>
          <p:cNvSpPr/>
          <p:nvPr/>
        </p:nvSpPr>
        <p:spPr>
          <a:xfrm rot="235563">
            <a:off x="2456661" y="849415"/>
            <a:ext cx="711252" cy="764873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</a:p>
        </p:txBody>
      </p:sp>
      <p:sp>
        <p:nvSpPr>
          <p:cNvPr id="14" name="Куб 13"/>
          <p:cNvSpPr/>
          <p:nvPr/>
        </p:nvSpPr>
        <p:spPr>
          <a:xfrm rot="21177302">
            <a:off x="4982333" y="4293751"/>
            <a:ext cx="804740" cy="751521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15" name="Куб 14"/>
          <p:cNvSpPr/>
          <p:nvPr/>
        </p:nvSpPr>
        <p:spPr>
          <a:xfrm rot="21203102">
            <a:off x="6785134" y="915031"/>
            <a:ext cx="711252" cy="76487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16" name="Куб 15"/>
          <p:cNvSpPr/>
          <p:nvPr/>
        </p:nvSpPr>
        <p:spPr>
          <a:xfrm rot="768778">
            <a:off x="1978319" y="4151818"/>
            <a:ext cx="804740" cy="751521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 rot="771623">
            <a:off x="7573037" y="1220447"/>
            <a:ext cx="711252" cy="764873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</a:p>
        </p:txBody>
      </p:sp>
      <p:sp>
        <p:nvSpPr>
          <p:cNvPr id="19" name="Куб 18"/>
          <p:cNvSpPr/>
          <p:nvPr/>
        </p:nvSpPr>
        <p:spPr>
          <a:xfrm>
            <a:off x="7215206" y="3929066"/>
            <a:ext cx="804740" cy="751521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7" name="Куб 6"/>
          <p:cNvSpPr/>
          <p:nvPr/>
        </p:nvSpPr>
        <p:spPr>
          <a:xfrm rot="538400">
            <a:off x="3341008" y="685388"/>
            <a:ext cx="711252" cy="764873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</p:txBody>
      </p:sp>
      <p:sp>
        <p:nvSpPr>
          <p:cNvPr id="5" name="Куб 4"/>
          <p:cNvSpPr/>
          <p:nvPr/>
        </p:nvSpPr>
        <p:spPr>
          <a:xfrm rot="21393800">
            <a:off x="3017794" y="4200674"/>
            <a:ext cx="804740" cy="751521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" y="5429250"/>
            <a:ext cx="9358346" cy="677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«весит» </a:t>
            </a:r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ученика…</a:t>
            </a:r>
          </a:p>
        </p:txBody>
      </p:sp>
      <p:sp>
        <p:nvSpPr>
          <p:cNvPr id="22" name="Куб 21"/>
          <p:cNvSpPr/>
          <p:nvPr/>
        </p:nvSpPr>
        <p:spPr>
          <a:xfrm rot="21203102">
            <a:off x="6735056" y="900630"/>
            <a:ext cx="711252" cy="76487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3" name="Куб 22"/>
          <p:cNvSpPr/>
          <p:nvPr/>
        </p:nvSpPr>
        <p:spPr>
          <a:xfrm rot="771623">
            <a:off x="7522959" y="1206046"/>
            <a:ext cx="711252" cy="764873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</a:p>
        </p:txBody>
      </p:sp>
      <p:sp>
        <p:nvSpPr>
          <p:cNvPr id="2070" name="Rectangle 1"/>
          <p:cNvSpPr>
            <a:spLocks noChangeArrowheads="1"/>
          </p:cNvSpPr>
          <p:nvPr/>
        </p:nvSpPr>
        <p:spPr bwMode="auto">
          <a:xfrm>
            <a:off x="2571750" y="0"/>
            <a:ext cx="62150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600" b="1" dirty="0">
                <a:ea typeface="Calibri" pitchFamily="34" charset="0"/>
                <a:cs typeface="Arial" charset="0"/>
              </a:rPr>
              <a:t>Автор</a:t>
            </a:r>
            <a:r>
              <a:rPr lang="ru-RU" sz="1600" b="1" dirty="0" smtClean="0">
                <a:ea typeface="Calibri" pitchFamily="34" charset="0"/>
                <a:cs typeface="Arial" charset="0"/>
              </a:rPr>
              <a:t>: ученики 2-б класса, </a:t>
            </a:r>
            <a:endParaRPr lang="ru-RU" sz="1600" b="1" dirty="0">
              <a:ea typeface="Calibri" pitchFamily="34" charset="0"/>
              <a:cs typeface="Arial" charset="0"/>
            </a:endParaRPr>
          </a:p>
          <a:p>
            <a:pPr algn="r"/>
            <a:r>
              <a:rPr lang="ru-RU" sz="1600" b="1" dirty="0">
                <a:ea typeface="Calibri" pitchFamily="34" charset="0"/>
                <a:cs typeface="Arial" charset="0"/>
              </a:rPr>
              <a:t>руководитель проекта Лисовая О. П.</a:t>
            </a:r>
          </a:p>
          <a:p>
            <a:pPr algn="r"/>
            <a:r>
              <a:rPr lang="ru-RU" sz="1600" b="1" dirty="0">
                <a:ea typeface="Calibri" pitchFamily="34" charset="0"/>
                <a:cs typeface="Arial" charset="0"/>
              </a:rPr>
              <a:t>МОУ СОШ №5 п. Печенга </a:t>
            </a:r>
          </a:p>
          <a:p>
            <a:pPr algn="r" eaLnBrk="0" hangingPunct="0"/>
            <a:r>
              <a:rPr lang="ru-RU" sz="1600" b="1" dirty="0">
                <a:ea typeface="Calibri" pitchFamily="34" charset="0"/>
                <a:cs typeface="Arial" charset="0"/>
              </a:rPr>
              <a:t>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6643688"/>
            <a:ext cx="1357313" cy="214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28625" y="214313"/>
            <a:ext cx="850106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     </a:t>
            </a:r>
            <a:r>
              <a:rPr lang="ru-RU" sz="2800" b="1"/>
              <a:t>Если ученик будет носить портфель, </a:t>
            </a:r>
            <a:r>
              <a:rPr lang="ru-RU" sz="2800" b="1">
                <a:solidFill>
                  <a:srgbClr val="FF3300"/>
                </a:solidFill>
              </a:rPr>
              <a:t>а его носят в</a:t>
            </a:r>
            <a:r>
              <a:rPr lang="ru-RU" sz="2800" b="1"/>
              <a:t> </a:t>
            </a:r>
            <a:r>
              <a:rPr lang="ru-RU" sz="2800" b="1">
                <a:solidFill>
                  <a:srgbClr val="FF3300"/>
                </a:solidFill>
              </a:rPr>
              <a:t>одной руке,</a:t>
            </a:r>
            <a:r>
              <a:rPr lang="ru-RU" sz="2800" b="1"/>
              <a:t> то неравномерно распределенная нагрузка вполне может привести к искривлению позвоночника, будут уставать мышцы.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78606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85750" y="357188"/>
            <a:ext cx="83581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     </a:t>
            </a:r>
            <a:r>
              <a:rPr lang="ru-RU" sz="2800" b="1"/>
              <a:t>Напротив, когда ученик идет в школу с ранцем за спиной – </a:t>
            </a:r>
            <a:r>
              <a:rPr lang="ru-RU" sz="2800" b="1">
                <a:solidFill>
                  <a:srgbClr val="FF3300"/>
                </a:solidFill>
              </a:rPr>
              <a:t>пусть даже и тяжелым –</a:t>
            </a:r>
            <a:r>
              <a:rPr lang="ru-RU" sz="2800" b="1"/>
              <a:t> нагрузка на тело распределяется </a:t>
            </a:r>
            <a:r>
              <a:rPr lang="ru-RU" sz="2800" b="1">
                <a:solidFill>
                  <a:srgbClr val="FF3300"/>
                </a:solidFill>
              </a:rPr>
              <a:t>равномерно,</a:t>
            </a:r>
            <a:r>
              <a:rPr lang="ru-RU" sz="2800" b="1"/>
              <a:t> важно также, что у ребенка руки остаются </a:t>
            </a:r>
            <a:r>
              <a:rPr lang="ru-RU" sz="2800" b="1">
                <a:solidFill>
                  <a:srgbClr val="FF3300"/>
                </a:solidFill>
              </a:rPr>
              <a:t>свободными.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928938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2" name="Picture 4" descr="C:\Users\Teacher\Desktop\photwheel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13453">
            <a:off x="5751896" y="4548266"/>
            <a:ext cx="1428760" cy="173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7188" y="214313"/>
            <a:ext cx="878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00000"/>
                </a:solidFill>
              </a:rPr>
              <a:t>При покупке ранца специалисты дают советы:</a:t>
            </a:r>
          </a:p>
        </p:txBody>
      </p:sp>
      <p:sp>
        <p:nvSpPr>
          <p:cNvPr id="12293" name="Прямоугольник 3"/>
          <p:cNvSpPr>
            <a:spLocks noChangeArrowheads="1"/>
          </p:cNvSpPr>
          <p:nvPr/>
        </p:nvSpPr>
        <p:spPr bwMode="auto">
          <a:xfrm>
            <a:off x="357188" y="785813"/>
            <a:ext cx="8786812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 b="1"/>
              <a:t>ранец должен быть легким, прочным, из водоотталкивающих материалов;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 b="1"/>
              <a:t>ремни на ранце должны быть яркими, бросаться в глаза, чтобы их замечали водители;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 b="1"/>
              <a:t>должен хорошо держать форму;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 b="1"/>
              <a:t>ширина ранца не должна быть больше, чем ширина плеч ребенка;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 b="1"/>
              <a:t>школьник должен располагать ранец на спине, используя обе лямки;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 b="1"/>
              <a:t>так как мы проживаем на Крайнем Севере, то ранец должен быть морозоустойчивым, иначе при снижении температуры превратится в ледяную корку.</a:t>
            </a:r>
          </a:p>
        </p:txBody>
      </p:sp>
      <p:pic>
        <p:nvPicPr>
          <p:cNvPr id="3" name="Picture 5" descr="C:\Users\Teacher\Desktop\wl12840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5672">
            <a:off x="7152234" y="4451226"/>
            <a:ext cx="1351998" cy="168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7188" y="2143125"/>
            <a:ext cx="857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проанализировав с медработником мед. карты учеников нашего класса: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286248" y="4000504"/>
            <a:ext cx="4500594" cy="928694"/>
          </a:xfrm>
          <a:prstGeom prst="rightArrow">
            <a:avLst>
              <a:gd name="adj1" fmla="val 50000"/>
              <a:gd name="adj2" fmla="val 262864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</a:rPr>
              <a:t>Вывод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214688"/>
            <a:ext cx="18843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рямоугольник 5"/>
          <p:cNvSpPr>
            <a:spLocks noChangeArrowheads="1"/>
          </p:cNvSpPr>
          <p:nvPr/>
        </p:nvSpPr>
        <p:spPr bwMode="auto">
          <a:xfrm>
            <a:off x="428625" y="1500188"/>
            <a:ext cx="1835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00000"/>
                </a:solidFill>
              </a:rPr>
              <a:t>Вывод: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нашем классе 16 человек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FontTx/>
              <a:buChar char="•"/>
            </a:pPr>
            <a:r>
              <a:rPr lang="ru-RU" b="1" dirty="0" smtClean="0"/>
              <a:t> с нарушением осанки – </a:t>
            </a:r>
            <a:r>
              <a:rPr lang="ru-RU" b="1" dirty="0" smtClean="0">
                <a:solidFill>
                  <a:srgbClr val="FF3300"/>
                </a:solidFill>
              </a:rPr>
              <a:t>3</a:t>
            </a:r>
            <a:r>
              <a:rPr lang="ru-RU" b="1" dirty="0" smtClean="0"/>
              <a:t> человека</a:t>
            </a:r>
          </a:p>
          <a:p>
            <a:pPr>
              <a:buFontTx/>
              <a:buChar char="•"/>
            </a:pPr>
            <a:endParaRPr lang="ru-RU" b="1" dirty="0" smtClean="0"/>
          </a:p>
          <a:p>
            <a:pPr>
              <a:buFontTx/>
              <a:buChar char="•"/>
            </a:pPr>
            <a:r>
              <a:rPr lang="ru-RU" b="1" dirty="0" smtClean="0"/>
              <a:t> с другими заболеваниями – </a:t>
            </a:r>
            <a:r>
              <a:rPr lang="ru-RU" b="1" dirty="0" smtClean="0">
                <a:solidFill>
                  <a:srgbClr val="FF3300"/>
                </a:solidFill>
              </a:rPr>
              <a:t>6 </a:t>
            </a:r>
            <a:r>
              <a:rPr lang="ru-RU" b="1" dirty="0" smtClean="0"/>
              <a:t>человек</a:t>
            </a:r>
          </a:p>
          <a:p>
            <a:pPr>
              <a:buFontTx/>
              <a:buChar char="•"/>
            </a:pPr>
            <a:endParaRPr lang="ru-RU" b="1" dirty="0" smtClean="0"/>
          </a:p>
          <a:p>
            <a:pPr>
              <a:buFontTx/>
              <a:buChar char="•"/>
            </a:pPr>
            <a:r>
              <a:rPr lang="ru-RU" b="1" dirty="0" smtClean="0"/>
              <a:t> здоровых – </a:t>
            </a:r>
            <a:r>
              <a:rPr lang="ru-RU" b="1" dirty="0" smtClean="0">
                <a:solidFill>
                  <a:srgbClr val="FF3300"/>
                </a:solidFill>
              </a:rPr>
              <a:t>7 </a:t>
            </a:r>
            <a:r>
              <a:rPr lang="ru-RU" b="1" dirty="0" smtClean="0"/>
              <a:t>человек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9854" name="Group 398"/>
          <p:cNvGraphicFramePr>
            <a:graphicFrameLocks noGrp="1"/>
          </p:cNvGraphicFramePr>
          <p:nvPr/>
        </p:nvGraphicFramePr>
        <p:xfrm>
          <a:off x="285750" y="428625"/>
          <a:ext cx="8713788" cy="45720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5188"/>
                <a:gridCol w="4176712"/>
                <a:gridCol w="1493838"/>
                <a:gridCol w="217805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Фамилия, имя ученика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ранца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Вывод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Алиференко Анастасия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620 г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тяжелый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Андрущак Богдан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610 г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тяжелый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Бережной Павел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554 г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норма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Лаптев 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Евгений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700 г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супер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тяжелый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Рамазанова Мадина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415 г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</a:t>
                      </a:r>
                    </a:p>
                  </a:txBody>
                  <a:tcPr horzOverflow="overflow"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Трофименко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Владислав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г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супер</a:t>
                      </a:r>
                      <a:r>
                        <a:rPr kumimoji="0" lang="ru-R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тяжелый</a:t>
                      </a:r>
                    </a:p>
                  </a:txBody>
                  <a:tcPr horzOverflow="overflow"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Яремчук Диана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 г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</a:t>
                      </a: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орма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428625" y="5143500"/>
            <a:ext cx="84296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800" b="1" dirty="0">
                <a:solidFill>
                  <a:srgbClr val="FF3300"/>
                </a:solidFill>
              </a:rPr>
              <a:t>Вывод: </a:t>
            </a:r>
          </a:p>
          <a:p>
            <a:pPr lvl="1" eaLnBrk="0" hangingPunct="0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вес ранца соответствует гигиеническим нормам у 3 учеников, а у 4 учеников - превысил норму.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9750" y="500063"/>
            <a:ext cx="813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		</a:t>
            </a:r>
          </a:p>
        </p:txBody>
      </p:sp>
      <p:graphicFrame>
        <p:nvGraphicFramePr>
          <p:cNvPr id="49461" name="Group 309"/>
          <p:cNvGraphicFramePr>
            <a:graphicFrameLocks noGrp="1"/>
          </p:cNvGraphicFramePr>
          <p:nvPr>
            <p:ph/>
          </p:nvPr>
        </p:nvGraphicFramePr>
        <p:xfrm>
          <a:off x="179388" y="188913"/>
          <a:ext cx="8785225" cy="633348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3700"/>
                <a:gridCol w="2703512"/>
                <a:gridCol w="1009648"/>
                <a:gridCol w="1438277"/>
                <a:gridCol w="1511300"/>
                <a:gridCol w="1728788"/>
              </a:tblGrid>
              <a:tr h="128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№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п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/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Фамилия, имя ученика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Вес тела учен.    (кг)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Правиль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ный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вес ранца (кг)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Реальный вес ранца (кг)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Выводы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67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Алиференко А.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1,9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тяжелый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20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Андрущак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Б.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норма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20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Бережной П.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32,4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3,24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норма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58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Лаптев Е.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1,85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норма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39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Рамазанова М.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3,06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норма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80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Трофименко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тяжелый</a:t>
                      </a:r>
                    </a:p>
                  </a:txBody>
                  <a:tcPr horzOverflow="overflow"/>
                </a:tc>
              </a:tr>
              <a:tr h="8044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Яремчук Д.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3,25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тяжелый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785813" y="0"/>
            <a:ext cx="785812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учитывать то, что в классе находится: 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ru-RU" sz="2800" b="1" dirty="0"/>
              <a:t>папка по трудам – вес </a:t>
            </a:r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500 - 600 г</a:t>
            </a:r>
            <a:r>
              <a:rPr lang="ru-RU" sz="2800" b="1" dirty="0"/>
              <a:t>;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ru-RU" sz="2800" b="1" dirty="0"/>
              <a:t>альбом, краски, стаканчик – </a:t>
            </a:r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</a:t>
            </a: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г- 350г</a:t>
            </a:r>
            <a:r>
              <a:rPr lang="ru-RU" sz="2800" b="1" dirty="0"/>
              <a:t>;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ru-RU" sz="2800" b="1" dirty="0"/>
              <a:t>книга для чтения в период обучения грамоте – </a:t>
            </a:r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г.</a:t>
            </a:r>
          </a:p>
          <a:p>
            <a:pPr>
              <a:spcBef>
                <a:spcPct val="50000"/>
              </a:spcBef>
              <a:defRPr/>
            </a:pPr>
            <a:endParaRPr lang="ru-RU" sz="2800" b="1" dirty="0">
              <a:solidFill>
                <a:srgbClr val="FF3300"/>
              </a:solidFill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3786188"/>
            <a:ext cx="3946525" cy="260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0" name="Text Box 1529"/>
          <p:cNvSpPr txBox="1">
            <a:spLocks noChangeArrowheads="1"/>
          </p:cNvSpPr>
          <p:nvPr/>
        </p:nvSpPr>
        <p:spPr bwMode="auto">
          <a:xfrm>
            <a:off x="428596" y="214290"/>
            <a:ext cx="850112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/>
              <a:t>По гигиеническим требованиям вес учебников регламентирован для каждой весовой группы. В 1-4 классах – 300 г.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/>
              <a:t>Мы записали вес всех учебных пособий:</a:t>
            </a:r>
          </a:p>
          <a:p>
            <a:pPr lvl="5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00000"/>
                </a:solidFill>
              </a:rPr>
              <a:t>«Азбука» </a:t>
            </a:r>
            <a:r>
              <a:rPr lang="ru-RU" sz="2400" b="1" dirty="0"/>
              <a:t>– 370 г</a:t>
            </a:r>
          </a:p>
          <a:p>
            <a:pPr lvl="5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00000"/>
                </a:solidFill>
              </a:rPr>
              <a:t>«Книга для чтения» </a:t>
            </a:r>
            <a:r>
              <a:rPr lang="ru-RU" sz="2400" b="1" dirty="0"/>
              <a:t>- 300 г</a:t>
            </a:r>
          </a:p>
          <a:p>
            <a:pPr lvl="5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00000"/>
                </a:solidFill>
              </a:rPr>
              <a:t>«Математика» – </a:t>
            </a:r>
            <a:r>
              <a:rPr lang="ru-RU" sz="2400" b="1" dirty="0"/>
              <a:t>350 г</a:t>
            </a:r>
          </a:p>
          <a:p>
            <a:pPr lvl="5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00000"/>
                </a:solidFill>
              </a:rPr>
              <a:t>«Мир и человек» </a:t>
            </a:r>
            <a:r>
              <a:rPr lang="ru-RU" sz="2400" b="1" dirty="0"/>
              <a:t>– 450 г.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642938" y="6143625"/>
            <a:ext cx="8501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00000"/>
                </a:solidFill>
              </a:rPr>
              <a:t>Так что проблема не только в ранцах, но и в учебных пособиях!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9092">
            <a:off x="6089650" y="3876675"/>
            <a:ext cx="1633538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54811">
            <a:off x="1560513" y="3713163"/>
            <a:ext cx="17145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4750"/>
            <a:ext cx="1700213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4593">
            <a:off x="2995613" y="3735388"/>
            <a:ext cx="16637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428625" y="285750"/>
            <a:ext cx="850106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</a:t>
            </a:r>
            <a:endParaRPr lang="en-US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ru-RU" sz="2600" b="1" dirty="0"/>
              <a:t>вес </a:t>
            </a:r>
            <a:r>
              <a:rPr lang="ru-RU" sz="2600" b="1"/>
              <a:t>ранца </a:t>
            </a:r>
            <a:r>
              <a:rPr lang="ru-RU" sz="2600" b="1" smtClean="0"/>
              <a:t>со </a:t>
            </a:r>
            <a:r>
              <a:rPr lang="ru-RU" sz="2600" b="1" dirty="0"/>
              <a:t>школьными принадлежностями не всегда соответствует гигиеническим нормам, а это может испортить осанку ученика. В детей все чаще встречаются «взрослые» болезни.</a:t>
            </a:r>
          </a:p>
          <a:p>
            <a:pPr>
              <a:spcBef>
                <a:spcPct val="50000"/>
              </a:spcBef>
              <a:defRPr/>
            </a:pPr>
            <a:endParaRPr lang="ru-RU" sz="2800" b="1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2857500"/>
            <a:ext cx="3833812" cy="287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Прямоугольник 3"/>
          <p:cNvSpPr>
            <a:spLocks noChangeArrowheads="1"/>
          </p:cNvSpPr>
          <p:nvPr/>
        </p:nvSpPr>
        <p:spPr bwMode="auto">
          <a:xfrm>
            <a:off x="428625" y="5715000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00000"/>
                </a:solidFill>
              </a:rPr>
              <a:t>Поэтому наша гипотеза подтвердилась!..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500063" y="1357313"/>
            <a:ext cx="81438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Цель: 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ru-RU" sz="2800" b="1">
                <a:solidFill>
                  <a:srgbClr val="002060"/>
                </a:solidFill>
              </a:rPr>
              <a:t>с</a:t>
            </a:r>
            <a:r>
              <a:rPr lang="ru-RU" sz="2800" b="1"/>
              <a:t>бережение здоровья обучающихся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ru-RU" sz="2800" b="1">
                <a:solidFill>
                  <a:srgbClr val="FF0000"/>
                </a:solidFill>
              </a:rPr>
              <a:t>Задачи: 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/>
              <a:t>- </a:t>
            </a:r>
            <a:r>
              <a:rPr lang="ru-RU" sz="2800" b="1"/>
              <a:t>описать влияние тяжелого ранца</a:t>
            </a:r>
          </a:p>
          <a:p>
            <a:r>
              <a:rPr lang="ru-RU" sz="2800" b="1"/>
              <a:t>на растущий организм;</a:t>
            </a:r>
          </a:p>
          <a:p>
            <a:r>
              <a:rPr lang="ru-RU" sz="2800" b="1"/>
              <a:t>- проанализировать данные в медицинской литературе по теме исследования;</a:t>
            </a:r>
          </a:p>
          <a:p>
            <a:r>
              <a:rPr lang="ru-RU" sz="2800" b="1"/>
              <a:t>- путем исследования доказать, что тяжелый портфель вредит здоровью</a:t>
            </a:r>
          </a:p>
          <a:p>
            <a:r>
              <a:rPr lang="ru-RU" sz="2800" b="1"/>
              <a:t>ребенка;</a:t>
            </a:r>
          </a:p>
          <a:p>
            <a:r>
              <a:rPr lang="ru-RU" sz="2800" b="1"/>
              <a:t>- свои способы решения проблемы.</a:t>
            </a:r>
          </a:p>
          <a:p>
            <a:endParaRPr lang="ru-RU" sz="2800" b="1"/>
          </a:p>
        </p:txBody>
      </p:sp>
      <p:sp>
        <p:nvSpPr>
          <p:cNvPr id="3" name="Прямоугольник 2"/>
          <p:cNvSpPr/>
          <p:nvPr/>
        </p:nvSpPr>
        <p:spPr>
          <a:xfrm>
            <a:off x="0" y="6643688"/>
            <a:ext cx="1357313" cy="214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Teacher\Desktop\alt_wpap08t550_11big.jpg"/>
          <p:cNvPicPr>
            <a:picLocks noChangeAspect="1" noChangeArrowheads="1"/>
          </p:cNvPicPr>
          <p:nvPr/>
        </p:nvPicPr>
        <p:blipFill>
          <a:blip r:embed="rId3" cstate="print">
            <a:lum bright="17000"/>
          </a:blip>
          <a:srcRect/>
          <a:stretch>
            <a:fillRect/>
          </a:stretch>
        </p:blipFill>
        <p:spPr bwMode="auto">
          <a:xfrm>
            <a:off x="6429388" y="4788806"/>
            <a:ext cx="2357454" cy="178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00063" y="142875"/>
            <a:ext cx="8143875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Рекомендации для родителей и администрации школы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800" b="1">
                <a:solidFill>
                  <a:srgbClr val="C00000"/>
                </a:solidFill>
              </a:rPr>
              <a:t>родители, отправляя ребенка в школу, должны проверять, нет ли лишних предметов в ранце;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800" b="1">
                <a:solidFill>
                  <a:srgbClr val="C00000"/>
                </a:solidFill>
              </a:rPr>
              <a:t>родители, покупайте детям легкие ранцы;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800" b="1">
                <a:solidFill>
                  <a:srgbClr val="C00000"/>
                </a:solidFill>
              </a:rPr>
              <a:t>найти возможность администрации школы (в начальной школе) иметь 2 комплекта учебников: один в школе, другой – дома;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800" b="1">
                <a:solidFill>
                  <a:srgbClr val="C00000"/>
                </a:solidFill>
              </a:rPr>
              <a:t>хранить сменную обувь в помещении школы.</a:t>
            </a:r>
          </a:p>
          <a:p>
            <a:pPr>
              <a:spcBef>
                <a:spcPct val="50000"/>
              </a:spcBef>
            </a:pPr>
            <a:endParaRPr lang="ru-RU" sz="2800" b="1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3688"/>
            <a:ext cx="1357313" cy="214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000375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14313" y="4929188"/>
            <a:ext cx="7286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C00000"/>
                </a:solidFill>
              </a:rPr>
              <a:t>Литература:</a:t>
            </a:r>
          </a:p>
          <a:p>
            <a:pPr>
              <a:buFontTx/>
              <a:buBlip>
                <a:blip r:embed="rId3"/>
              </a:buBlip>
            </a:pPr>
            <a:r>
              <a:rPr lang="en-US" sz="1200">
                <a:hlinkClick r:id="rId4"/>
              </a:rPr>
              <a:t>http://images.google.ru</a:t>
            </a:r>
            <a:endParaRPr lang="ru-RU" sz="1200">
              <a:hlinkClick r:id="rId4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1200">
                <a:hlinkClick r:id="rId4"/>
              </a:rPr>
              <a:t>http://skola.IvIindex.php</a:t>
            </a:r>
            <a:endParaRPr lang="en-US" sz="1200"/>
          </a:p>
          <a:p>
            <a:pPr>
              <a:buFontTx/>
              <a:buBlip>
                <a:blip r:embed="rId3"/>
              </a:buBlip>
            </a:pPr>
            <a:r>
              <a:rPr lang="en-US" sz="1200">
                <a:hlinkClick r:id="rId5"/>
              </a:rPr>
              <a:t>http://www.officemart.ru</a:t>
            </a:r>
            <a:endParaRPr lang="en-US" sz="1200"/>
          </a:p>
          <a:p>
            <a:pPr>
              <a:buFontTx/>
              <a:buBlip>
                <a:blip r:embed="rId3"/>
              </a:buBlip>
            </a:pPr>
            <a:r>
              <a:rPr lang="en-US" sz="1200">
                <a:hlinkClick r:id="rId6"/>
              </a:rPr>
              <a:t>http://kazved.ru</a:t>
            </a:r>
            <a:endParaRPr lang="en-US" sz="1200"/>
          </a:p>
          <a:p>
            <a:pPr>
              <a:buFontTx/>
              <a:buBlip>
                <a:blip r:embed="rId3"/>
              </a:buBlip>
            </a:pPr>
            <a:r>
              <a:rPr lang="en-US" sz="1200">
                <a:hlinkClick r:id="rId7"/>
              </a:rPr>
              <a:t>http://www.rusarlicles.com</a:t>
            </a:r>
            <a:endParaRPr lang="ru-RU" sz="1200"/>
          </a:p>
          <a:p>
            <a:pPr>
              <a:buFontTx/>
              <a:buBlip>
                <a:blip r:embed="rId3"/>
              </a:buBlip>
            </a:pPr>
            <a:r>
              <a:rPr lang="en-US" sz="1200">
                <a:hlinkClick r:id="rId8"/>
              </a:rPr>
              <a:t>http://images.yandex.ru</a:t>
            </a:r>
            <a:endParaRPr lang="en-US" sz="1200"/>
          </a:p>
          <a:p>
            <a:pPr>
              <a:buFontTx/>
              <a:buBlip>
                <a:blip r:embed="rId3"/>
              </a:buBlip>
            </a:pPr>
            <a:r>
              <a:rPr lang="ru-RU" sz="1200"/>
              <a:t>Начальная школа. 2008. №5.Проекты и исследования. Стрельцова И. В.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571500" y="1857375"/>
            <a:ext cx="78755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2714625" y="214313"/>
            <a:ext cx="62150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600" b="1">
                <a:ea typeface="Calibri" pitchFamily="34" charset="0"/>
                <a:cs typeface="Arial" charset="0"/>
              </a:rPr>
              <a:t>Автор: Наумушкина Валерия, 2-б класс, </a:t>
            </a:r>
          </a:p>
          <a:p>
            <a:pPr algn="r"/>
            <a:r>
              <a:rPr lang="ru-RU" sz="1600" b="1">
                <a:ea typeface="Calibri" pitchFamily="34" charset="0"/>
                <a:cs typeface="Arial" charset="0"/>
              </a:rPr>
              <a:t>руководитель проекта Лисовая О. П.</a:t>
            </a:r>
          </a:p>
          <a:p>
            <a:pPr algn="r"/>
            <a:r>
              <a:rPr lang="ru-RU" sz="1600" b="1">
                <a:ea typeface="Calibri" pitchFamily="34" charset="0"/>
                <a:cs typeface="Arial" charset="0"/>
              </a:rPr>
              <a:t>МОУ СОШ №5 п. Печенга </a:t>
            </a:r>
          </a:p>
          <a:p>
            <a:pPr algn="r" eaLnBrk="0" hangingPunct="0"/>
            <a:r>
              <a:rPr lang="ru-RU" sz="1600" b="1">
                <a:ea typeface="Calibri" pitchFamily="34" charset="0"/>
                <a:cs typeface="Arial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643688"/>
            <a:ext cx="1357313" cy="214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Teacher\Desktop\photwheel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7788" y="3786188"/>
            <a:ext cx="271621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00050" y="1428750"/>
            <a:ext cx="85725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Объект исследования</a:t>
            </a:r>
            <a:r>
              <a:rPr lang="ru-RU" sz="3200"/>
              <a:t>: </a:t>
            </a:r>
            <a:r>
              <a:rPr lang="ru-RU" sz="2800" b="1"/>
              <a:t>человек</a:t>
            </a:r>
          </a:p>
          <a:p>
            <a:r>
              <a:rPr lang="ru-RU" sz="3200" b="1">
                <a:solidFill>
                  <a:srgbClr val="C00000"/>
                </a:solidFill>
              </a:rPr>
              <a:t>Предмет исследования: </a:t>
            </a:r>
            <a:r>
              <a:rPr lang="ru-RU" sz="2800" b="1"/>
              <a:t>осанка школьника </a:t>
            </a:r>
          </a:p>
          <a:p>
            <a:r>
              <a:rPr lang="ru-RU" sz="3200" b="1">
                <a:solidFill>
                  <a:srgbClr val="C00000"/>
                </a:solidFill>
              </a:rPr>
              <a:t>Гипотеза исследования: </a:t>
            </a:r>
            <a:r>
              <a:rPr lang="ru-RU" sz="2800" b="1"/>
              <a:t>мы предполагаем,</a:t>
            </a:r>
          </a:p>
          <a:p>
            <a:r>
              <a:rPr lang="ru-RU" sz="2800" b="1"/>
              <a:t>что тяжелый ранец вредит здоровью. </a:t>
            </a:r>
          </a:p>
          <a:p>
            <a:endParaRPr lang="ru-RU" sz="2800" b="1">
              <a:solidFill>
                <a:srgbClr val="FF0000"/>
              </a:solidFill>
            </a:endParaRPr>
          </a:p>
          <a:p>
            <a:r>
              <a:rPr lang="ru-RU" sz="3200" b="1">
                <a:solidFill>
                  <a:srgbClr val="C00000"/>
                </a:solidFill>
              </a:rPr>
              <a:t>Методы исследования:</a:t>
            </a:r>
          </a:p>
          <a:p>
            <a:pPr>
              <a:buFontTx/>
              <a:buChar char="-"/>
            </a:pPr>
            <a:r>
              <a:rPr lang="ru-RU" sz="2800" b="1"/>
              <a:t>сбор информации из книг, журналов;</a:t>
            </a:r>
          </a:p>
          <a:p>
            <a:pPr>
              <a:buFontTx/>
              <a:buChar char="-"/>
            </a:pPr>
            <a:r>
              <a:rPr lang="ru-RU" sz="2800" b="1"/>
              <a:t> Интернет;</a:t>
            </a:r>
          </a:p>
          <a:p>
            <a:pPr>
              <a:buFontTx/>
              <a:buChar char="-"/>
            </a:pPr>
            <a:r>
              <a:rPr lang="ru-RU" sz="2800" b="1"/>
              <a:t> анализ;</a:t>
            </a:r>
          </a:p>
          <a:p>
            <a:pPr>
              <a:buFontTx/>
              <a:buChar char="-"/>
            </a:pPr>
            <a:r>
              <a:rPr lang="ru-RU" sz="2800" b="1"/>
              <a:t> эксперимент.</a:t>
            </a:r>
          </a:p>
          <a:p>
            <a:pPr>
              <a:buFontTx/>
              <a:buChar char="-"/>
            </a:pPr>
            <a:endParaRPr lang="ru-RU" sz="2800" b="1"/>
          </a:p>
          <a:p>
            <a:pPr>
              <a:buFontTx/>
              <a:buChar char="-"/>
            </a:pPr>
            <a:endParaRPr lang="ru-RU" sz="2800" b="1"/>
          </a:p>
          <a:p>
            <a:pPr>
              <a:buFontTx/>
              <a:buChar char="-"/>
            </a:pP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85750" y="357188"/>
            <a:ext cx="885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Сколько весит здоровье ученика…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688"/>
            <a:ext cx="1357313" cy="214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7"/>
          <p:cNvSpPr>
            <a:spLocks noChangeArrowheads="1" noChangeShapeType="1" noTextEdit="1"/>
          </p:cNvSpPr>
          <p:nvPr/>
        </p:nvSpPr>
        <p:spPr bwMode="auto">
          <a:xfrm>
            <a:off x="3929063" y="3429000"/>
            <a:ext cx="1071562" cy="1403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 Black"/>
              </a:rPr>
              <a:t>?</a:t>
            </a:r>
          </a:p>
        </p:txBody>
      </p:sp>
      <p:sp>
        <p:nvSpPr>
          <p:cNvPr id="5123" name="TextBox 8"/>
          <p:cNvSpPr txBox="1">
            <a:spLocks noChangeArrowheads="1"/>
          </p:cNvSpPr>
          <p:nvPr/>
        </p:nvSpPr>
        <p:spPr bwMode="auto">
          <a:xfrm>
            <a:off x="357188" y="357188"/>
            <a:ext cx="87868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Готовя ребёнка к школе, родители задают себе вопрос: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</a:rPr>
              <a:t>«Что лучше приобрести – ранец или портфель?»</a:t>
            </a:r>
          </a:p>
        </p:txBody>
      </p:sp>
      <p:pic>
        <p:nvPicPr>
          <p:cNvPr id="5126" name="Picture 6" descr="C:\Users\Teacher\Desktop\alt_wpap08t550_11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500306"/>
            <a:ext cx="287167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357438"/>
            <a:ext cx="35718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643688"/>
            <a:ext cx="1357313" cy="214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71500" y="214313"/>
            <a:ext cx="8358188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</a:rPr>
              <a:t>     </a:t>
            </a:r>
            <a:r>
              <a:rPr lang="ru-RU" sz="3200" b="1" dirty="0"/>
              <a:t>Ответ прост: </a:t>
            </a: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dirty="0"/>
              <a:t>все зависит от возраста ученика </a:t>
            </a:r>
            <a:r>
              <a:rPr lang="ru-RU" sz="2800" b="1" dirty="0" smtClean="0"/>
              <a:t>- младшему </a:t>
            </a:r>
            <a:r>
              <a:rPr lang="ru-RU" sz="2800" b="1" dirty="0"/>
              <a:t>школьнику или ученику среднего школьного возраста лучше купить ранец.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28625" y="3071813"/>
            <a:ext cx="8501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Ученику старших классов можно купить и </a:t>
            </a:r>
            <a:r>
              <a:rPr lang="ru-RU" sz="2800" b="1">
                <a:solidFill>
                  <a:srgbClr val="FF3300"/>
                </a:solidFill>
              </a:rPr>
              <a:t>портфель.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929063"/>
            <a:ext cx="2470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3857625"/>
            <a:ext cx="1625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4143375"/>
            <a:ext cx="20478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28625" y="214313"/>
            <a:ext cx="842962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 </a:t>
            </a:r>
            <a:r>
              <a:rPr lang="ru-RU" sz="2800" b="1"/>
              <a:t>И вот почему…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     В школах даже для малышей сейчас нагрузка </a:t>
            </a:r>
            <a:r>
              <a:rPr lang="ru-RU" sz="2800" b="1">
                <a:solidFill>
                  <a:srgbClr val="FF3300"/>
                </a:solidFill>
              </a:rPr>
              <a:t>нешуточная.</a:t>
            </a:r>
            <a:r>
              <a:rPr lang="ru-RU" sz="2800" b="1"/>
              <a:t> Поэтому вместе с учебниками, сменной обувью, физкультурной формой надо умудриться впихнуть в ранец и домашний завтрак.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500063" y="500063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</a:rPr>
              <a:t>     </a:t>
            </a:r>
            <a:r>
              <a:rPr lang="ru-RU" sz="3200" b="1">
                <a:solidFill>
                  <a:srgbClr val="FF3300"/>
                </a:solidFill>
              </a:rPr>
              <a:t>Родитель</a:t>
            </a:r>
            <a:r>
              <a:rPr lang="ru-RU" sz="3200" b="1"/>
              <a:t> сам с трудом отрывает портфель от пола.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857375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85750" y="214313"/>
            <a:ext cx="88582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/>
              <a:t>     </a:t>
            </a:r>
            <a:r>
              <a:rPr lang="ru-RU" sz="2800" b="1"/>
              <a:t>По мнению специалистов, правильная осанка формируется в период от</a:t>
            </a:r>
            <a:r>
              <a:rPr lang="ru-RU" sz="2800" b="1">
                <a:solidFill>
                  <a:srgbClr val="FF3300"/>
                </a:solidFill>
              </a:rPr>
              <a:t> 4 </a:t>
            </a:r>
            <a:r>
              <a:rPr lang="ru-RU" sz="2800" b="1"/>
              <a:t>до</a:t>
            </a:r>
            <a:r>
              <a:rPr lang="ru-RU" sz="2800" b="1">
                <a:solidFill>
                  <a:srgbClr val="FF3300"/>
                </a:solidFill>
              </a:rPr>
              <a:t> 10</a:t>
            </a:r>
            <a:r>
              <a:rPr lang="ru-RU" sz="2800" b="1"/>
              <a:t> лет.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40%</a:t>
            </a:r>
            <a:r>
              <a:rPr lang="ru-RU" sz="2800" b="1"/>
              <a:t> детей уже приходят в школу с нарушением осанки, а за годы учебы этот показатель удваивается.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00232" y="2928934"/>
            <a:ext cx="235745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237489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00042"/>
            <a:ext cx="87154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/>
              <a:t>На формирование неправильной осанки влияют –</a:t>
            </a:r>
            <a:endParaRPr lang="ru-RU" sz="2000" b="1" dirty="0" smtClean="0"/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хронические заболевания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отсутствие достаточных физических нагрузок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не правильное сидение за партой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и конечно, ношение тяжелых портфелей</a:t>
            </a:r>
            <a:endParaRPr lang="ru-RU" sz="2000" b="1" dirty="0"/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429000"/>
            <a:ext cx="4194164" cy="31132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"/>
</p:tagLst>
</file>

<file path=ppt/theme/theme1.xml><?xml version="1.0" encoding="utf-8"?>
<a:theme xmlns:a="http://schemas.openxmlformats.org/drawingml/2006/main" name="хочу всё знать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хочу всё знать!</Template>
  <TotalTime>1694</TotalTime>
  <Words>893</Words>
  <Application>Microsoft Office PowerPoint</Application>
  <PresentationFormat>Экран (4:3)</PresentationFormat>
  <Paragraphs>192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хочу всё знать!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 нашем классе 16 человек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ПЕЧЕНГА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--</cp:lastModifiedBy>
  <cp:revision>95</cp:revision>
  <dcterms:created xsi:type="dcterms:W3CDTF">2009-01-08T11:34:02Z</dcterms:created>
  <dcterms:modified xsi:type="dcterms:W3CDTF">2010-04-15T12:54:38Z</dcterms:modified>
</cp:coreProperties>
</file>