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72" r:id="rId2"/>
    <p:sldId id="259" r:id="rId3"/>
    <p:sldId id="273" r:id="rId4"/>
    <p:sldId id="267" r:id="rId5"/>
    <p:sldId id="257" r:id="rId6"/>
    <p:sldId id="260" r:id="rId7"/>
    <p:sldId id="261" r:id="rId8"/>
    <p:sldId id="268" r:id="rId9"/>
    <p:sldId id="262" r:id="rId10"/>
    <p:sldId id="263" r:id="rId11"/>
    <p:sldId id="264" r:id="rId12"/>
    <p:sldId id="265" r:id="rId13"/>
    <p:sldId id="269" r:id="rId14"/>
    <p:sldId id="266" r:id="rId15"/>
    <p:sldId id="275" r:id="rId16"/>
    <p:sldId id="282" r:id="rId17"/>
    <p:sldId id="276" r:id="rId18"/>
    <p:sldId id="277" r:id="rId19"/>
    <p:sldId id="278" r:id="rId20"/>
    <p:sldId id="279" r:id="rId21"/>
    <p:sldId id="280" r:id="rId22"/>
    <p:sldId id="281" r:id="rId23"/>
    <p:sldId id="28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DBAA2-7259-4DCD-BCD4-5334CE6346B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DFCDF-51C4-4C37-BA0F-0777E1A20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DFCDF-51C4-4C37-BA0F-0777E1A203E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2AED0F-BA19-4412-AA8C-7FA9FC30EEC9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F09184-D6CA-467A-937C-7429066D97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2AED0F-BA19-4412-AA8C-7FA9FC30EEC9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F09184-D6CA-467A-937C-7429066D9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2AED0F-BA19-4412-AA8C-7FA9FC30EEC9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F09184-D6CA-467A-937C-7429066D9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2AED0F-BA19-4412-AA8C-7FA9FC30EEC9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F09184-D6CA-467A-937C-7429066D9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2AED0F-BA19-4412-AA8C-7FA9FC30EEC9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F09184-D6CA-467A-937C-7429066D97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2AED0F-BA19-4412-AA8C-7FA9FC30EEC9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F09184-D6CA-467A-937C-7429066D9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2AED0F-BA19-4412-AA8C-7FA9FC30EEC9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F09184-D6CA-467A-937C-7429066D9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2AED0F-BA19-4412-AA8C-7FA9FC30EEC9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F09184-D6CA-467A-937C-7429066D9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2AED0F-BA19-4412-AA8C-7FA9FC30EEC9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F09184-D6CA-467A-937C-7429066D97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2AED0F-BA19-4412-AA8C-7FA9FC30EEC9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F09184-D6CA-467A-937C-7429066D9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2AED0F-BA19-4412-AA8C-7FA9FC30EEC9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F09184-D6CA-467A-937C-7429066D97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82AED0F-BA19-4412-AA8C-7FA9FC30EEC9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FF09184-D6CA-467A-937C-7429066D97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j00903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640" y="2204864"/>
            <a:ext cx="6629400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>
                <a:solidFill>
                  <a:srgbClr val="3333CC"/>
                </a:solidFill>
              </a:rPr>
              <a:t>Трудности адаптации первоклассников</a:t>
            </a:r>
            <a:r>
              <a:rPr lang="ru-RU" sz="3600" dirty="0">
                <a:solidFill>
                  <a:srgbClr val="3333CC"/>
                </a:solidFill>
              </a:rPr>
              <a:t> </a:t>
            </a:r>
            <a:r>
              <a:rPr lang="ru-RU" sz="4800" dirty="0">
                <a:solidFill>
                  <a:srgbClr val="3333CC"/>
                </a:solidFill>
              </a:rPr>
              <a:t>в </a:t>
            </a:r>
            <a:r>
              <a:rPr lang="ru-RU" sz="4800" dirty="0" smtClean="0">
                <a:solidFill>
                  <a:srgbClr val="3333CC"/>
                </a:solidFill>
              </a:rPr>
              <a:t>школе</a:t>
            </a:r>
            <a:br>
              <a:rPr lang="ru-RU" sz="4800" dirty="0" smtClean="0">
                <a:solidFill>
                  <a:srgbClr val="3333CC"/>
                </a:solidFill>
              </a:rPr>
            </a:br>
            <a:r>
              <a:rPr lang="ru-RU" sz="4800" dirty="0" smtClean="0">
                <a:solidFill>
                  <a:srgbClr val="3333CC"/>
                </a:solidFill>
              </a:rPr>
              <a:t/>
            </a:r>
            <a:br>
              <a:rPr lang="ru-RU" sz="4800" dirty="0" smtClean="0">
                <a:solidFill>
                  <a:srgbClr val="3333CC"/>
                </a:solidFill>
              </a:rPr>
            </a:br>
            <a:r>
              <a:rPr lang="ru-RU" sz="2800" dirty="0" smtClean="0">
                <a:solidFill>
                  <a:srgbClr val="3333CC"/>
                </a:solidFill>
              </a:rPr>
              <a:t>Кузьмина И.В., учитель начальных классов</a:t>
            </a:r>
            <a:br>
              <a:rPr lang="ru-RU" sz="2800" dirty="0" smtClean="0">
                <a:solidFill>
                  <a:srgbClr val="3333CC"/>
                </a:solidFill>
              </a:rPr>
            </a:br>
            <a:r>
              <a:rPr lang="ru-RU" sz="2800" dirty="0" smtClean="0">
                <a:solidFill>
                  <a:srgbClr val="3333CC"/>
                </a:solidFill>
              </a:rPr>
              <a:t>НОУ Гимназия «Мастер-класс» </a:t>
            </a:r>
            <a:r>
              <a:rPr lang="ru-RU" sz="2800" dirty="0" err="1" smtClean="0">
                <a:solidFill>
                  <a:srgbClr val="3333CC"/>
                </a:solidFill>
              </a:rPr>
              <a:t>пос.Огниково</a:t>
            </a:r>
            <a:r>
              <a:rPr lang="ru-RU" sz="2800" dirty="0" smtClean="0">
                <a:solidFill>
                  <a:srgbClr val="3333CC"/>
                </a:solidFill>
              </a:rPr>
              <a:t/>
            </a:r>
            <a:br>
              <a:rPr lang="ru-RU" sz="2800" dirty="0" smtClean="0">
                <a:solidFill>
                  <a:srgbClr val="3333CC"/>
                </a:solidFill>
              </a:rPr>
            </a:br>
            <a:r>
              <a:rPr lang="ru-RU" sz="2800" dirty="0" smtClean="0">
                <a:solidFill>
                  <a:srgbClr val="3333CC"/>
                </a:solidFill>
              </a:rPr>
              <a:t>27.09.2010 год</a:t>
            </a:r>
            <a:endParaRPr lang="ru-RU" sz="48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1680" y="5013176"/>
            <a:ext cx="6156920" cy="154002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>
                <a:solidFill>
                  <a:srgbClr val="008000"/>
                </a:solidFill>
              </a:rPr>
              <a:t>Штурмуйте каждую проблему с энтузиазмом…как если бы от этого зависела Ваша жизнь.</a:t>
            </a:r>
          </a:p>
          <a:p>
            <a:pPr algn="r">
              <a:lnSpc>
                <a:spcPct val="90000"/>
              </a:lnSpc>
            </a:pPr>
            <a:r>
              <a:rPr lang="ru-RU" sz="2400" dirty="0" err="1">
                <a:solidFill>
                  <a:srgbClr val="008000"/>
                </a:solidFill>
              </a:rPr>
              <a:t>Л.Кьюби</a:t>
            </a:r>
            <a:endParaRPr lang="ru-RU" sz="2400" dirty="0">
              <a:solidFill>
                <a:srgbClr val="008000"/>
              </a:solidFill>
            </a:endParaRPr>
          </a:p>
        </p:txBody>
      </p:sp>
      <p:pic>
        <p:nvPicPr>
          <p:cNvPr id="5125" name="Picture 5" descr="j02819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88640"/>
            <a:ext cx="1584177" cy="14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40"/>
                            </p:stCondLst>
                            <p:childTnLst>
                              <p:par>
                                <p:cTn id="18" presetID="3" presetClass="emph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4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4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88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2" grpId="1"/>
      <p:bldP spid="512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Психологические условия адаптации ребенка к школе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Обязательное проявление родителями интереса к школе, классу, в котором учится ребенок, к каждому прожитому им школьному дню.</a:t>
            </a:r>
          </a:p>
          <a:p>
            <a:pPr lvl="0"/>
            <a:r>
              <a:rPr lang="ru-RU" dirty="0" smtClean="0"/>
              <a:t>Неформальное общение со своим ребенком после пройденного школьного дня.</a:t>
            </a:r>
          </a:p>
          <a:p>
            <a:pPr lvl="0"/>
            <a:r>
              <a:rPr lang="ru-RU" dirty="0" smtClean="0"/>
              <a:t>Обязательное знакомство с его одноклассниками и возможность общения с ними после школы.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Психологические условия адаптации ребенка к школе</a:t>
            </a:r>
            <a:br>
              <a:rPr lang="ru-RU" sz="3600" b="1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Недопустимость физических мер воздействия, запугивания, критики в адрес ребенка, особенно в присутствии других людей (бабушек, дедушек, </a:t>
            </a:r>
            <a:r>
              <a:rPr lang="ru-RU" dirty="0" err="1" smtClean="0"/>
              <a:t>сврстников</a:t>
            </a:r>
            <a:r>
              <a:rPr lang="ru-RU" dirty="0" smtClean="0"/>
              <a:t>).</a:t>
            </a:r>
          </a:p>
          <a:p>
            <a:pPr lvl="0"/>
            <a:r>
              <a:rPr lang="ru-RU" dirty="0" smtClean="0"/>
              <a:t>Исключение таких мер наказания, как лишение удовольствий, физические и психические наказания.</a:t>
            </a:r>
          </a:p>
          <a:p>
            <a:pPr lvl="0"/>
            <a:r>
              <a:rPr lang="ru-RU" dirty="0" smtClean="0"/>
              <a:t>Учет темперамента ребенка в период адаптации к школьному обучению. Медлительные и малообщительные дети гораздо труднее привыкают к школе, быстро теряют к ней интерес, если чувствуют со стороны взрослых насилие, сарказм и жестокость.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Психологические условия адаптации ребенка к школе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/>
          <a:lstStyle/>
          <a:p>
            <a:pPr lvl="0"/>
            <a:r>
              <a:rPr lang="ru-RU" dirty="0" smtClean="0"/>
              <a:t>Предоставление ребенку самостоятельности в учебной работе  и организация обоснованного контроля за его учебной деятельностью.</a:t>
            </a:r>
          </a:p>
          <a:p>
            <a:pPr lvl="0"/>
            <a:r>
              <a:rPr lang="ru-RU" dirty="0" smtClean="0"/>
              <a:t>Поощрение ребенка и не только за учебные успехи. Моральное стимулирование достижений ребенка. Развитие самоконтроля самооценки, самодостаточности ребенка.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4653136"/>
            <a:ext cx="8153400" cy="1473027"/>
          </a:xfrm>
        </p:spPr>
        <p:txBody>
          <a:bodyPr/>
          <a:lstStyle/>
          <a:p>
            <a:r>
              <a:rPr lang="ru-RU" dirty="0" smtClean="0"/>
              <a:t>Адаптация – привыкание, «вливание» человека в какую-то среду. </a:t>
            </a:r>
            <a:endParaRPr lang="ru-RU" dirty="0"/>
          </a:p>
        </p:txBody>
      </p:sp>
      <p:pic>
        <p:nvPicPr>
          <p:cNvPr id="28676" name="Picture 4" descr="http://www.hr-portal.ru/files/styles/500px/public/mini/adapt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620688"/>
            <a:ext cx="5534025" cy="385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Три основные этапа адаптации: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/>
          <a:lstStyle/>
          <a:p>
            <a:r>
              <a:rPr lang="ru-RU" dirty="0" smtClean="0"/>
              <a:t>Ориентировочный,</a:t>
            </a:r>
          </a:p>
          <a:p>
            <a:r>
              <a:rPr lang="ru-RU" dirty="0" smtClean="0"/>
              <a:t>Неустойчивое приспособление,</a:t>
            </a:r>
          </a:p>
          <a:p>
            <a:r>
              <a:rPr lang="ru-RU" dirty="0" smtClean="0"/>
              <a:t>Устойчивое приспособление.</a:t>
            </a:r>
            <a:endParaRPr lang="ru-RU" dirty="0"/>
          </a:p>
        </p:txBody>
      </p:sp>
      <p:pic>
        <p:nvPicPr>
          <p:cNvPr id="4" name="Picture 2" descr="http://www.patee.ru/r/x4/8a/e1/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890690"/>
            <a:ext cx="4283968" cy="29673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67544" y="2852936"/>
            <a:ext cx="8153400" cy="363326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Для успешной адаптации первоклассников очень важна мотивация учения.</a:t>
            </a:r>
          </a:p>
          <a:p>
            <a:r>
              <a:rPr lang="ru-RU" dirty="0" smtClean="0"/>
              <a:t> На первом году она в основном обеспечивается </a:t>
            </a:r>
            <a:r>
              <a:rPr lang="ru-RU" b="1" dirty="0" smtClean="0"/>
              <a:t>взрослыми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От того, как они реагируют на попытки малышей освоить или узнать что-то новое, во многом зависит, захотят ли первоклашки учиться. </a:t>
            </a:r>
            <a:endParaRPr lang="ru-RU" dirty="0"/>
          </a:p>
        </p:txBody>
      </p:sp>
      <p:pic>
        <p:nvPicPr>
          <p:cNvPr id="31746" name="Picture 2" descr="http://www.progimnazia.caduk.ru/images/adaptaciy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2266950" cy="2400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852936"/>
            <a:ext cx="8153400" cy="327322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5600" b="1" dirty="0" smtClean="0"/>
              <a:t>Правила, которые помогут родителям развивать интерес и желание учиться</a:t>
            </a:r>
            <a:endParaRPr lang="ru-RU" sz="5600" dirty="0"/>
          </a:p>
        </p:txBody>
      </p:sp>
      <p:pic>
        <p:nvPicPr>
          <p:cNvPr id="35842" name="Picture 2" descr="http://www.upt.edu.pe/upload/pub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37744"/>
            <a:ext cx="3289176" cy="36198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ED0001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32000" cy="1782763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6629400" cy="1143000"/>
          </a:xfrm>
        </p:spPr>
        <p:txBody>
          <a:bodyPr/>
          <a:lstStyle/>
          <a:p>
            <a:r>
              <a:rPr lang="ru-RU" sz="32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Взаимоотношения с ребёнком в семье.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257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>
                <a:latin typeface="Comic Sans MS" pitchFamily="66" charset="0"/>
              </a:rPr>
              <a:t>           </a:t>
            </a:r>
            <a:r>
              <a:rPr lang="ru-RU" sz="2400" b="1">
                <a:solidFill>
                  <a:srgbClr val="3333CC"/>
                </a:solidFill>
                <a:latin typeface="Comic Sans MS" pitchFamily="66" charset="0"/>
              </a:rPr>
              <a:t>Шкала общения родителей с ребёнком: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>
                <a:latin typeface="Comic Sans MS" pitchFamily="66" charset="0"/>
              </a:rPr>
              <a:t>Положительные эмоции    отрицательные эмоции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>
                <a:latin typeface="Comic Sans MS" pitchFamily="66" charset="0"/>
              </a:rPr>
              <a:t>-хвалили                                   -упрекали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>
                <a:latin typeface="Comic Sans MS" pitchFamily="66" charset="0"/>
              </a:rPr>
              <a:t>-поощряли                                -подавляли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>
                <a:latin typeface="Comic Sans MS" pitchFamily="66" charset="0"/>
              </a:rPr>
              <a:t>-одобряли                                 -унижали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>
                <a:latin typeface="Comic Sans MS" pitchFamily="66" charset="0"/>
              </a:rPr>
              <a:t>-целовали                                 -обвиняли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>
                <a:latin typeface="Comic Sans MS" pitchFamily="66" charset="0"/>
              </a:rPr>
              <a:t>-обнимали                                -осуждали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>
                <a:latin typeface="Comic Sans MS" pitchFamily="66" charset="0"/>
              </a:rPr>
              <a:t>-ласкали                                   -отвергали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>
                <a:latin typeface="Comic Sans MS" pitchFamily="66" charset="0"/>
              </a:rPr>
              <a:t>-сопереживали                         -позорили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>
                <a:latin typeface="Comic Sans MS" pitchFamily="66" charset="0"/>
              </a:rPr>
              <a:t>-улыбались                               -читали нотации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>
                <a:latin typeface="Comic Sans MS" pitchFamily="66" charset="0"/>
              </a:rPr>
              <a:t>-восхищались                           -лишали чего-то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>
                <a:latin typeface="Comic Sans MS" pitchFamily="66" charset="0"/>
              </a:rPr>
              <a:t>-делали подарки                      -ставили  в угол</a:t>
            </a:r>
          </a:p>
        </p:txBody>
      </p:sp>
      <p:pic>
        <p:nvPicPr>
          <p:cNvPr id="7173" name="Picture 5" descr="AG00315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590800"/>
            <a:ext cx="1485900" cy="1676400"/>
          </a:xfrm>
          <a:prstGeom prst="rect">
            <a:avLst/>
          </a:prstGeom>
          <a:noFill/>
        </p:spPr>
      </p:pic>
      <p:pic>
        <p:nvPicPr>
          <p:cNvPr id="7174" name="Picture 6" descr="AG00316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752600"/>
            <a:ext cx="1519238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8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84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6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36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8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84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60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360"/>
                            </p:stCondLst>
                            <p:childTnLst>
                              <p:par>
                                <p:cTn id="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280"/>
                            </p:stCondLst>
                            <p:childTnLst>
                              <p:par>
                                <p:cTn id="6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280"/>
                            </p:stCondLst>
                            <p:childTnLst>
                              <p:par>
                                <p:cTn id="7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360"/>
                            </p:stCondLst>
                            <p:childTnLst>
                              <p:par>
                                <p:cTn id="7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480"/>
                            </p:stCondLst>
                            <p:childTnLst>
                              <p:par>
                                <p:cTn id="8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0"/>
            <a:ext cx="8991600" cy="6705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latin typeface="Comic Sans MS" pitchFamily="66" charset="0"/>
              </a:rPr>
              <a:t> </a:t>
            </a:r>
            <a:endParaRPr lang="ru-RU" sz="2400" b="1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Правила</a:t>
            </a:r>
            <a:r>
              <a:rPr lang="ru-RU" sz="2400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которые помогут ребёнку в общении: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400" dirty="0" smtClean="0">
                <a:latin typeface="Comic Sans MS" pitchFamily="66" charset="0"/>
              </a:rPr>
              <a:t>Не </a:t>
            </a:r>
            <a:r>
              <a:rPr lang="ru-RU" sz="2400" dirty="0">
                <a:latin typeface="Comic Sans MS" pitchFamily="66" charset="0"/>
              </a:rPr>
              <a:t>отнимай чужого, но и своё не отдавай.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400" dirty="0">
                <a:latin typeface="Comic Sans MS" pitchFamily="66" charset="0"/>
              </a:rPr>
              <a:t>Попросили - дай, пытаются отнять - защищайся.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400" dirty="0">
                <a:latin typeface="Comic Sans MS" pitchFamily="66" charset="0"/>
              </a:rPr>
              <a:t>Не дерись без причины.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400" dirty="0">
                <a:latin typeface="Comic Sans MS" pitchFamily="66" charset="0"/>
              </a:rPr>
              <a:t>Зовут играть – иди, не зовут – спроси разрешения играть вместе, это не стыдно.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400" dirty="0">
                <a:latin typeface="Comic Sans MS" pitchFamily="66" charset="0"/>
              </a:rPr>
              <a:t>Играй честно, не подводи своих товарищей.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400" dirty="0">
                <a:latin typeface="Comic Sans MS" pitchFamily="66" charset="0"/>
              </a:rPr>
              <a:t>Не дразни никого, не канючь, не выпрашивай ничего.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400" dirty="0">
                <a:latin typeface="Comic Sans MS" pitchFamily="66" charset="0"/>
              </a:rPr>
              <a:t>Из-за отметок не плачь, будь гордым. С учителем из-за отметок не спорь и не обижайся.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400" dirty="0">
                <a:latin typeface="Comic Sans MS" pitchFamily="66" charset="0"/>
              </a:rPr>
              <a:t>Старайся всё делать вовремя и думай о хороших результатах. Они обязательно у тебя будут.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400" dirty="0">
                <a:latin typeface="Comic Sans MS" pitchFamily="66" charset="0"/>
              </a:rPr>
              <a:t>Не ябедничай и не наговаривай ни на кого.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400" dirty="0">
                <a:latin typeface="Comic Sans MS" pitchFamily="66" charset="0"/>
              </a:rPr>
              <a:t>Старайся быть аккуратным.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400" dirty="0">
                <a:latin typeface="Comic Sans MS" pitchFamily="66" charset="0"/>
              </a:rPr>
              <a:t>Почаще говори: давай дружить, давай играть.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400" dirty="0">
                <a:latin typeface="Comic Sans MS" pitchFamily="66" charset="0"/>
              </a:rPr>
              <a:t>Помни! Ты не лучше всех, ты не хуже всех! Ты – неповторимый для самого себя, родителей, учителей, друзей!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8198" name="Picture 6" descr="j033691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135938" y="0"/>
            <a:ext cx="88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6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6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36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48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240"/>
                            </p:stCondLst>
                            <p:childTnLst>
                              <p:par>
                                <p:cTn id="5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120"/>
                            </p:stCondLst>
                            <p:childTnLst>
                              <p:par>
                                <p:cTn id="5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160"/>
                            </p:stCondLst>
                            <p:childTnLst>
                              <p:par>
                                <p:cTn id="6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560"/>
                            </p:stCondLst>
                            <p:childTnLst>
                              <p:par>
                                <p:cTn id="7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520"/>
                            </p:stCondLst>
                            <p:childTnLst>
                              <p:par>
                                <p:cTn id="7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1080"/>
                            </p:stCondLst>
                            <p:childTnLst>
                              <p:par>
                                <p:cTn id="8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Tx/>
              <a:buNone/>
            </a:pPr>
            <a:r>
              <a:rPr lang="ru-RU" b="1" i="1">
                <a:solidFill>
                  <a:srgbClr val="3333CC"/>
                </a:solidFill>
                <a:latin typeface="Comic Sans MS" pitchFamily="66" charset="0"/>
              </a:rPr>
              <a:t>Не рекомендуемые фразы для общения:</a:t>
            </a:r>
          </a:p>
          <a:p>
            <a:pPr>
              <a:buFontTx/>
              <a:buNone/>
            </a:pPr>
            <a:r>
              <a:rPr lang="ru-RU" b="1">
                <a:latin typeface="Comic Sans MS" pitchFamily="66" charset="0"/>
              </a:rPr>
              <a:t>-Я тысячу раз говорил тебе, что…</a:t>
            </a:r>
          </a:p>
          <a:p>
            <a:pPr>
              <a:buFontTx/>
              <a:buNone/>
            </a:pPr>
            <a:r>
              <a:rPr lang="ru-RU" b="1">
                <a:latin typeface="Comic Sans MS" pitchFamily="66" charset="0"/>
              </a:rPr>
              <a:t>-Сколько раз надо повторять…</a:t>
            </a:r>
          </a:p>
          <a:p>
            <a:pPr>
              <a:buFontTx/>
              <a:buNone/>
            </a:pPr>
            <a:r>
              <a:rPr lang="ru-RU" b="1">
                <a:latin typeface="Comic Sans MS" pitchFamily="66" charset="0"/>
              </a:rPr>
              <a:t>-О чём ты только думаешь…</a:t>
            </a:r>
          </a:p>
          <a:p>
            <a:pPr>
              <a:buFontTx/>
              <a:buNone/>
            </a:pPr>
            <a:r>
              <a:rPr lang="ru-RU" b="1">
                <a:latin typeface="Comic Sans MS" pitchFamily="66" charset="0"/>
              </a:rPr>
              <a:t>-Неужели тебе трудно запомнить, что…</a:t>
            </a:r>
          </a:p>
          <a:p>
            <a:pPr>
              <a:buFontTx/>
              <a:buNone/>
            </a:pPr>
            <a:r>
              <a:rPr lang="ru-RU" b="1">
                <a:latin typeface="Comic Sans MS" pitchFamily="66" charset="0"/>
              </a:rPr>
              <a:t>-Ты становишься…</a:t>
            </a:r>
          </a:p>
          <a:p>
            <a:pPr>
              <a:buFontTx/>
              <a:buNone/>
            </a:pPr>
            <a:r>
              <a:rPr lang="ru-RU" b="1">
                <a:latin typeface="Comic Sans MS" pitchFamily="66" charset="0"/>
              </a:rPr>
              <a:t>-Ты такой же как,…</a:t>
            </a:r>
          </a:p>
          <a:p>
            <a:pPr>
              <a:buFontTx/>
              <a:buNone/>
            </a:pPr>
            <a:r>
              <a:rPr lang="ru-RU" b="1">
                <a:latin typeface="Comic Sans MS" pitchFamily="66" charset="0"/>
              </a:rPr>
              <a:t>-Отстань, некогда мне…</a:t>
            </a:r>
          </a:p>
          <a:p>
            <a:pPr>
              <a:buFontTx/>
              <a:buNone/>
            </a:pPr>
            <a:r>
              <a:rPr lang="ru-RU" b="1">
                <a:latin typeface="Comic Sans MS" pitchFamily="66" charset="0"/>
              </a:rPr>
              <a:t>-Почему Лена(Настя, Вася и т.д.) такая, а ты - нет…</a:t>
            </a:r>
          </a:p>
          <a:p>
            <a:pPr>
              <a:buFontTx/>
              <a:buNone/>
            </a:pPr>
            <a:endParaRPr lang="ru-RU" b="1">
              <a:latin typeface="Comic Sans MS" pitchFamily="66" charset="0"/>
            </a:endParaRPr>
          </a:p>
        </p:txBody>
      </p:sp>
      <p:pic>
        <p:nvPicPr>
          <p:cNvPr id="9220" name="Picture 4" descr="AG00317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9363" y="4876800"/>
            <a:ext cx="1544637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32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6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28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92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76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480"/>
                            </p:stCondLst>
                            <p:childTnLst>
                              <p:par>
                                <p:cTn id="5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Игра </a:t>
            </a:r>
            <a:br>
              <a:rPr lang="ru-RU" dirty="0" smtClean="0"/>
            </a:br>
            <a:r>
              <a:rPr lang="ru-RU" dirty="0" smtClean="0"/>
              <a:t>«Корзина чувств»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Рисунок 12" descr="S-UM-070211-024_big[1]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454" b="11454"/>
          <a:stretch>
            <a:fillRect/>
          </a:stretch>
        </p:blipFill>
        <p:spPr/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i="1" dirty="0">
                <a:solidFill>
                  <a:srgbClr val="3333CC"/>
                </a:solidFill>
                <a:latin typeface="Comic Sans MS" pitchFamily="66" charset="0"/>
              </a:rPr>
              <a:t>Рекомендуемые фразы для общения</a:t>
            </a:r>
            <a:r>
              <a:rPr lang="ru-RU" b="1" i="1" dirty="0" smtClean="0">
                <a:solidFill>
                  <a:srgbClr val="3333CC"/>
                </a:solidFill>
                <a:latin typeface="Comic Sans MS" pitchFamily="66" charset="0"/>
              </a:rPr>
              <a:t>:</a:t>
            </a:r>
          </a:p>
          <a:p>
            <a:pPr>
              <a:buFontTx/>
              <a:buNone/>
            </a:pPr>
            <a:r>
              <a:rPr lang="ru-RU" dirty="0" smtClean="0">
                <a:latin typeface="Comic Sans MS" pitchFamily="66" charset="0"/>
              </a:rPr>
              <a:t>-</a:t>
            </a:r>
            <a:r>
              <a:rPr lang="ru-RU" dirty="0">
                <a:latin typeface="Comic Sans MS" pitchFamily="66" charset="0"/>
              </a:rPr>
              <a:t>Ты у меня умный, красивый(и т.д.).</a:t>
            </a:r>
          </a:p>
          <a:p>
            <a:pPr>
              <a:buFontTx/>
              <a:buNone/>
            </a:pPr>
            <a:r>
              <a:rPr lang="ru-RU" dirty="0">
                <a:latin typeface="Comic Sans MS" pitchFamily="66" charset="0"/>
              </a:rPr>
              <a:t>-Как хорошо, что  у меня есть ты.</a:t>
            </a:r>
          </a:p>
          <a:p>
            <a:pPr>
              <a:buFontTx/>
              <a:buNone/>
            </a:pPr>
            <a:r>
              <a:rPr lang="ru-RU" dirty="0">
                <a:latin typeface="Comic Sans MS" pitchFamily="66" charset="0"/>
              </a:rPr>
              <a:t>-Ты у меня молодец.</a:t>
            </a:r>
          </a:p>
          <a:p>
            <a:pPr>
              <a:buFontTx/>
              <a:buNone/>
            </a:pPr>
            <a:r>
              <a:rPr lang="ru-RU" dirty="0">
                <a:latin typeface="Comic Sans MS" pitchFamily="66" charset="0"/>
              </a:rPr>
              <a:t>-Я тебя очень люблю.</a:t>
            </a:r>
          </a:p>
          <a:p>
            <a:pPr>
              <a:buFontTx/>
              <a:buNone/>
            </a:pPr>
            <a:r>
              <a:rPr lang="ru-RU" dirty="0">
                <a:latin typeface="Comic Sans MS" pitchFamily="66" charset="0"/>
              </a:rPr>
              <a:t>-Как хорошо ты это сделал, научи и меня этому.</a:t>
            </a:r>
          </a:p>
          <a:p>
            <a:pPr>
              <a:buFontTx/>
              <a:buNone/>
            </a:pPr>
            <a:r>
              <a:rPr lang="ru-RU" dirty="0">
                <a:latin typeface="Comic Sans MS" pitchFamily="66" charset="0"/>
              </a:rPr>
              <a:t>-Спасибо тебе, я тебе очень благодарна.</a:t>
            </a:r>
          </a:p>
          <a:p>
            <a:pPr>
              <a:buFontTx/>
              <a:buNone/>
            </a:pPr>
            <a:r>
              <a:rPr lang="ru-RU" dirty="0">
                <a:latin typeface="Comic Sans MS" pitchFamily="66" charset="0"/>
              </a:rPr>
              <a:t>-Если бы не ты, я бы никогда с этим не справился.</a:t>
            </a:r>
          </a:p>
        </p:txBody>
      </p:sp>
      <p:pic>
        <p:nvPicPr>
          <p:cNvPr id="10244" name="Picture 4" descr="KIDS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800600"/>
            <a:ext cx="2971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92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48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88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480"/>
                            </p:stCondLst>
                            <p:childTnLst>
                              <p:par>
                                <p:cTn id="5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6781800" cy="914400"/>
          </a:xfrm>
        </p:spPr>
        <p:txBody>
          <a:bodyPr>
            <a:normAutofit fontScale="90000"/>
          </a:bodyPr>
          <a:lstStyle/>
          <a:p>
            <a:r>
              <a:rPr lang="ru-RU" sz="28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Несколько советов психолога</a:t>
            </a:r>
            <a:br>
              <a:rPr lang="ru-RU" sz="28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sz="28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«Как прожить хотя бы один день без нервотрёпки»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600"/>
              <a:t>- </a:t>
            </a:r>
            <a:r>
              <a:rPr lang="ru-RU" sz="1600">
                <a:latin typeface="Comic Sans MS" pitchFamily="66" charset="0"/>
              </a:rPr>
              <a:t>Будите ребёнка спокойно. Проснувшись, он должен увидеть Вашу улыбку и услышать ваш голос.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600"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>
                <a:latin typeface="Comic Sans MS" pitchFamily="66" charset="0"/>
              </a:rPr>
              <a:t>- Не торопитесь. Умение расчитать время – </a:t>
            </a:r>
            <a:r>
              <a:rPr lang="ru-RU" sz="1600" b="1">
                <a:latin typeface="Comic Sans MS" pitchFamily="66" charset="0"/>
              </a:rPr>
              <a:t>Ваша задача</a:t>
            </a:r>
            <a:r>
              <a:rPr lang="ru-RU" sz="1600">
                <a:latin typeface="Comic Sans MS" pitchFamily="66" charset="0"/>
              </a:rPr>
              <a:t>. Если вам это плохо удаётся, вины ребёнка в этом нет.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600"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1600">
                <a:latin typeface="Comic Sans MS" pitchFamily="66" charset="0"/>
              </a:rPr>
              <a:t>Не прощайтесь, предупреждая и направляя: </a:t>
            </a:r>
            <a:r>
              <a:rPr lang="ru-RU" sz="1600" b="1">
                <a:latin typeface="Comic Sans MS" pitchFamily="66" charset="0"/>
              </a:rPr>
              <a:t>«Смотри, не балуйся!», «Чтобы сегодня</a:t>
            </a:r>
            <a:r>
              <a:rPr lang="ru-RU" sz="1600">
                <a:latin typeface="Comic Sans MS" pitchFamily="66" charset="0"/>
              </a:rPr>
              <a:t> </a:t>
            </a:r>
            <a:r>
              <a:rPr lang="ru-RU" sz="1600" b="1">
                <a:latin typeface="Comic Sans MS" pitchFamily="66" charset="0"/>
              </a:rPr>
              <a:t>не было отметок!».</a:t>
            </a:r>
            <a:r>
              <a:rPr lang="ru-RU" sz="1600">
                <a:latin typeface="Comic Sans MS" pitchFamily="66" charset="0"/>
              </a:rPr>
              <a:t> Пожелайте удачи, найдите несколько ласковых слов.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ru-RU" sz="1600"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>
                <a:latin typeface="Comic Sans MS" pitchFamily="66" charset="0"/>
              </a:rPr>
              <a:t>- Забудьте фразу: «Что ты сегодня получил?». Встречая ребёнка после школы, не обрушивайте на него тысячу вопросов, дайте немного расслабиться, вспомните, как Вы сами чувствуете себя после рабочего дня.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600"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>
                <a:latin typeface="Comic Sans MS" pitchFamily="66" charset="0"/>
              </a:rPr>
              <a:t>- Если Вы видите, что ребёнок огорчён, молчит – не допытывайтесь; пусть успокоится и тогда расскажет всё сам.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600"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>
                <a:latin typeface="Comic Sans MS" pitchFamily="66" charset="0"/>
              </a:rPr>
              <a:t>- Выслушав замечания учителя, не торопитесь устраивать взбучку. Постарайтесь, чтобы Ваш разговор с учителем проходил без ребёнка.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600"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>
                <a:latin typeface="Comic Sans MS" pitchFamily="66" charset="0"/>
              </a:rPr>
              <a:t>- После школы не торопитесь садиться за уроки. Ребёнку необходимо 2 часа отдыха. Занятия вечерами </a:t>
            </a:r>
            <a:r>
              <a:rPr lang="ru-RU" sz="1600" b="1">
                <a:latin typeface="Comic Sans MS" pitchFamily="66" charset="0"/>
              </a:rPr>
              <a:t>бесполезны.</a:t>
            </a:r>
          </a:p>
        </p:txBody>
      </p:sp>
      <p:pic>
        <p:nvPicPr>
          <p:cNvPr id="12292" name="Picture 4" descr="FAM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33600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8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68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84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44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64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360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32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188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FSBRIC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6788" y="4537075"/>
            <a:ext cx="3097212" cy="2320925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10600" cy="6248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>
                <a:latin typeface="Comic Sans MS" pitchFamily="66" charset="0"/>
              </a:rPr>
              <a:t>-Не заставляйте делать все упражнения сразу: </a:t>
            </a:r>
            <a:r>
              <a:rPr lang="ru-RU" sz="1800" b="1">
                <a:latin typeface="Comic Sans MS" pitchFamily="66" charset="0"/>
              </a:rPr>
              <a:t>20 минут занятий – 10 минут перерыв.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800" b="1"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>
                <a:latin typeface="Comic Sans MS" pitchFamily="66" charset="0"/>
              </a:rPr>
              <a:t>-Во время приготовления уроков не сидите </a:t>
            </a:r>
            <a:r>
              <a:rPr lang="ru-RU" sz="1800" b="1">
                <a:latin typeface="Comic Sans MS" pitchFamily="66" charset="0"/>
              </a:rPr>
              <a:t>«над душой».</a:t>
            </a:r>
            <a:r>
              <a:rPr lang="ru-RU" sz="1800">
                <a:latin typeface="Comic Sans MS" pitchFamily="66" charset="0"/>
              </a:rPr>
              <a:t> Дайте ребёнку работать самому. Если нужна Ваша помощь – наберитесь терпения: спокойный тон, поддержка необходимы.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800"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>
                <a:latin typeface="Comic Sans MS" pitchFamily="66" charset="0"/>
              </a:rPr>
              <a:t>-В общении с ребёнком старайтесь избегать условий: </a:t>
            </a:r>
            <a:r>
              <a:rPr lang="ru-RU" sz="1800" b="1">
                <a:latin typeface="Comic Sans MS" pitchFamily="66" charset="0"/>
              </a:rPr>
              <a:t>«Если ты сделаешь, то..».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800" b="1"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>
                <a:latin typeface="Comic Sans MS" pitchFamily="66" charset="0"/>
              </a:rPr>
              <a:t>-Найдите в течение дня хотя бы </a:t>
            </a:r>
            <a:r>
              <a:rPr lang="ru-RU" sz="1800" b="1">
                <a:latin typeface="Comic Sans MS" pitchFamily="66" charset="0"/>
              </a:rPr>
              <a:t>полчаса,</a:t>
            </a:r>
            <a:r>
              <a:rPr lang="ru-RU" sz="1800">
                <a:latin typeface="Comic Sans MS" pitchFamily="66" charset="0"/>
              </a:rPr>
              <a:t> когда будете принадлежать </a:t>
            </a:r>
            <a:r>
              <a:rPr lang="ru-RU" sz="1800" b="1">
                <a:latin typeface="Comic Sans MS" pitchFamily="66" charset="0"/>
              </a:rPr>
              <a:t>только ребёнку</a:t>
            </a:r>
            <a:r>
              <a:rPr lang="ru-RU" sz="1800">
                <a:latin typeface="Comic Sans MS" pitchFamily="66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800"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>
                <a:latin typeface="Comic Sans MS" pitchFamily="66" charset="0"/>
              </a:rPr>
              <a:t>-Выбирайте </a:t>
            </a:r>
            <a:r>
              <a:rPr lang="ru-RU" sz="1800" b="1">
                <a:latin typeface="Comic Sans MS" pitchFamily="66" charset="0"/>
              </a:rPr>
              <a:t>единую тактику</a:t>
            </a:r>
            <a:r>
              <a:rPr lang="ru-RU" sz="1800">
                <a:latin typeface="Comic Sans MS" pitchFamily="66" charset="0"/>
              </a:rPr>
              <a:t> общения с ребёнком </a:t>
            </a:r>
            <a:r>
              <a:rPr lang="ru-RU" sz="1800" b="1">
                <a:latin typeface="Comic Sans MS" pitchFamily="66" charset="0"/>
              </a:rPr>
              <a:t>всех </a:t>
            </a:r>
            <a:r>
              <a:rPr lang="ru-RU" sz="1800">
                <a:latin typeface="Comic Sans MS" pitchFamily="66" charset="0"/>
              </a:rPr>
              <a:t>взрослых в семье. Все</a:t>
            </a:r>
            <a:r>
              <a:rPr lang="ru-RU" sz="1800" b="1">
                <a:latin typeface="Comic Sans MS" pitchFamily="66" charset="0"/>
              </a:rPr>
              <a:t> разногласия</a:t>
            </a:r>
            <a:r>
              <a:rPr lang="ru-RU" sz="1800">
                <a:latin typeface="Comic Sans MS" pitchFamily="66" charset="0"/>
              </a:rPr>
              <a:t> по поводу педтактики решайте </a:t>
            </a:r>
            <a:r>
              <a:rPr lang="ru-RU" sz="1800" b="1">
                <a:latin typeface="Comic Sans MS" pitchFamily="66" charset="0"/>
              </a:rPr>
              <a:t>без него</a:t>
            </a:r>
            <a:r>
              <a:rPr lang="ru-RU" sz="1800">
                <a:latin typeface="Comic Sans MS" pitchFamily="66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800"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>
                <a:latin typeface="Comic Sans MS" pitchFamily="66" charset="0"/>
              </a:rPr>
              <a:t>-Будьте внимательны к жалобам ребёнка на головную боль, усталость, плохое самочувствие. Чаще всего это объективные показатели </a:t>
            </a:r>
            <a:r>
              <a:rPr lang="ru-RU" sz="1800" b="1">
                <a:latin typeface="Comic Sans MS" pitchFamily="66" charset="0"/>
              </a:rPr>
              <a:t>переутомления.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800" b="1"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>
                <a:latin typeface="Comic Sans MS" pitchFamily="66" charset="0"/>
              </a:rPr>
              <a:t>-Учтите, что даже </a:t>
            </a:r>
            <a:r>
              <a:rPr lang="ru-RU" sz="1800" b="1">
                <a:latin typeface="Comic Sans MS" pitchFamily="66" charset="0"/>
              </a:rPr>
              <a:t>«большие дети»</a:t>
            </a:r>
            <a:r>
              <a:rPr lang="ru-RU" sz="1800">
                <a:latin typeface="Comic Sans MS" pitchFamily="66" charset="0"/>
              </a:rPr>
              <a:t> очень любят сказку перед сном, песенку, ласковое поглаживание. Всё это успокоит ребёнка и поможет снять напряжение, накопившееся за день.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6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3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1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4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4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2276872"/>
            <a:ext cx="2743200" cy="1981200"/>
          </a:xfrm>
        </p:spPr>
        <p:txBody>
          <a:bodyPr/>
          <a:lstStyle/>
          <a:p>
            <a:pPr algn="ctr"/>
            <a:r>
              <a:rPr lang="ru-RU" sz="3600" dirty="0" smtClean="0">
                <a:cs typeface="Aharoni" pitchFamily="2" charset="-79"/>
              </a:rPr>
              <a:t>Спасибо за внимание!</a:t>
            </a:r>
            <a:endParaRPr lang="ru-RU" sz="3600" dirty="0">
              <a:cs typeface="Aharoni" pitchFamily="2" charset="-79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Первые школьные дни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pic>
        <p:nvPicPr>
          <p:cNvPr id="7" name="Рисунок 6" descr="Изображение 00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846" r="2846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8839200" cy="574516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endParaRPr lang="ru-RU" sz="3600" b="1" i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ru-RU" sz="3600" b="1" i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3600" b="1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Условия </a:t>
            </a:r>
            <a:r>
              <a:rPr lang="ru-RU" sz="3600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адаптации: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sz="3600" b="1" i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ru-RU" sz="3600" b="1" i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ru-RU" sz="3600" b="1" i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D60093"/>
                </a:solidFill>
                <a:latin typeface="Comic Sans MS" pitchFamily="66" charset="0"/>
              </a:rPr>
              <a:t>Физиологические           Психологические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ru-RU" sz="1600" dirty="0">
              <a:solidFill>
                <a:srgbClr val="3333CC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ru-RU" sz="1600" dirty="0">
              <a:solidFill>
                <a:srgbClr val="3333CC"/>
              </a:solidFill>
              <a:latin typeface="Comic Sans MS" pitchFamily="66" charset="0"/>
            </a:endParaRPr>
          </a:p>
        </p:txBody>
      </p:sp>
      <p:pic>
        <p:nvPicPr>
          <p:cNvPr id="6148" name="Picture 4" descr="j03551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572000"/>
            <a:ext cx="1233488" cy="1811338"/>
          </a:xfrm>
          <a:prstGeom prst="rect">
            <a:avLst/>
          </a:prstGeom>
          <a:noFill/>
        </p:spPr>
      </p:pic>
      <p:pic>
        <p:nvPicPr>
          <p:cNvPr id="6149" name="Picture 5" descr="AN00790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2838" y="0"/>
            <a:ext cx="1535112" cy="1600200"/>
          </a:xfrm>
          <a:prstGeom prst="rect">
            <a:avLst/>
          </a:prstGeom>
          <a:noFill/>
        </p:spPr>
      </p:pic>
      <p:sp>
        <p:nvSpPr>
          <p:cNvPr id="5" name="Стрелка вниз 4"/>
          <p:cNvSpPr/>
          <p:nvPr/>
        </p:nvSpPr>
        <p:spPr>
          <a:xfrm rot="2412644">
            <a:off x="3153873" y="2220653"/>
            <a:ext cx="720080" cy="1224136"/>
          </a:xfrm>
          <a:prstGeom prst="downArrow">
            <a:avLst>
              <a:gd name="adj1" fmla="val 6642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190718">
            <a:off x="5385891" y="2220768"/>
            <a:ext cx="720080" cy="1224136"/>
          </a:xfrm>
          <a:prstGeom prst="downArrow">
            <a:avLst>
              <a:gd name="adj1" fmla="val 6642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24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240"/>
                            </p:stCondLst>
                            <p:childTnLst>
                              <p:par>
                                <p:cTn id="2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Физиологические условия адаптации ребенка к школе</a:t>
            </a:r>
            <a:endParaRPr lang="ru-RU" sz="5400" dirty="0"/>
          </a:p>
        </p:txBody>
      </p:sp>
      <p:pic>
        <p:nvPicPr>
          <p:cNvPr id="1026" name="Picture 2" descr="http://www.y10k.ru/upload/iblock/91a/fiz4el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60648"/>
            <a:ext cx="2193032" cy="2971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476672"/>
            <a:ext cx="8034096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000" b="1" dirty="0" smtClean="0"/>
              <a:t>Физиологические условия адаптации ребенка к школе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43608" y="1268760"/>
            <a:ext cx="7890080" cy="497964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Изменение режима дня ребенка в сравнении с детским садом, увеличение физической нагрузки.</a:t>
            </a:r>
          </a:p>
          <a:p>
            <a:pPr lvl="0"/>
            <a:r>
              <a:rPr lang="ru-RU" dirty="0" smtClean="0"/>
              <a:t>Необходимость смены учебной деятельности ребенка дома, создание условий для двигательной активности ребенка между выполнением уроков.</a:t>
            </a:r>
          </a:p>
          <a:p>
            <a:pPr lvl="0"/>
            <a:r>
              <a:rPr lang="ru-RU" dirty="0" smtClean="0"/>
              <a:t>Наблюдение родителей за правильной позой во время домашних занятий, соблюдение правил освещения рабочего места.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46064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Физиологические условия адаптации ребенка к школе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/>
          <a:lstStyle/>
          <a:p>
            <a:pPr lvl="0"/>
            <a:r>
              <a:rPr lang="ru-RU" dirty="0" smtClean="0"/>
              <a:t>Предупреждение близорукости, искривления позвоночника, тренировка мелких мышц кистей рук.</a:t>
            </a:r>
          </a:p>
          <a:p>
            <a:pPr lvl="0"/>
            <a:r>
              <a:rPr lang="ru-RU" dirty="0" smtClean="0"/>
              <a:t>Обязательное введение в рацион ребенка витаминных препаратов, фруктов и овощей.</a:t>
            </a:r>
          </a:p>
          <a:p>
            <a:pPr lvl="0"/>
            <a:r>
              <a:rPr lang="ru-RU" dirty="0" smtClean="0"/>
              <a:t>Организация правильного питания ребенка.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Физиологические условия адаптации ребенка к школе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4800600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Забота родителей о закаливании ребенка, максимальное развитие двигательной активности, создание в доме спортивного уголка, приобретение спортивного инвентаря: скакалки, гантели и т.д.</a:t>
            </a:r>
          </a:p>
          <a:p>
            <a:pPr lvl="0"/>
            <a:r>
              <a:rPr lang="ru-RU" dirty="0" smtClean="0"/>
              <a:t>Воспитание самостоятельности и ответственности ребенка, как главных качеств сохранения собственного здоровья.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sz="half" idx="1"/>
          </p:nvPr>
        </p:nvSpPr>
        <p:spPr>
          <a:xfrm>
            <a:off x="457200" y="4581128"/>
            <a:ext cx="8153400" cy="1545035"/>
          </a:xfrm>
        </p:spPr>
        <p:txBody>
          <a:bodyPr>
            <a:normAutofit fontScale="90000" lnSpcReduction="10000"/>
          </a:bodyPr>
          <a:lstStyle/>
          <a:p>
            <a:pPr lvl="0" algn="ctr"/>
            <a:r>
              <a:rPr lang="ru-RU" sz="4000" b="1" dirty="0" smtClean="0"/>
              <a:t>Психологические условия адаптации ребенка к школе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5602" name="Picture 2" descr="http://gwemaline.unblog.fr/files/2011/11/psychologythum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48680"/>
            <a:ext cx="3857625" cy="385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3872" y="404664"/>
            <a:ext cx="7930128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000" b="1" dirty="0" smtClean="0"/>
              <a:t>Психологические условия адаптации ребенка к школе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/>
          <a:lstStyle/>
          <a:p>
            <a:pPr lvl="0"/>
            <a:r>
              <a:rPr lang="ru-RU" dirty="0" smtClean="0"/>
              <a:t>Создание благоприятного психологического климата в отношении ребенка со стороны всех членов семьи.</a:t>
            </a:r>
          </a:p>
          <a:p>
            <a:pPr lvl="0"/>
            <a:r>
              <a:rPr lang="ru-RU" dirty="0" smtClean="0"/>
              <a:t>Роль самооценки ребенка в адаптации к школе (чем ниже самооценка, тем больше трудностей у ребенка в школе).</a:t>
            </a:r>
          </a:p>
          <a:p>
            <a:pPr lvl="0"/>
            <a:r>
              <a:rPr lang="ru-RU" dirty="0" smtClean="0"/>
              <a:t>Первое условие школьного успеха – самоценность ребенка для его родителей.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57</TotalTime>
  <Words>1154</Words>
  <Application>Microsoft Office PowerPoint</Application>
  <PresentationFormat>Экран (4:3)</PresentationFormat>
  <Paragraphs>124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Трудности адаптации первоклассников в школе  Кузьмина И.В., учитель начальных классов НОУ Гимназия «Мастер-класс» пос.Огниково 27.09.2010 год</vt:lpstr>
      <vt:lpstr>Игра  «Корзина чувств» </vt:lpstr>
      <vt:lpstr>Слайд 3</vt:lpstr>
      <vt:lpstr>Слайд 4</vt:lpstr>
      <vt:lpstr>Физиологические условия адаптации ребенка к школе </vt:lpstr>
      <vt:lpstr>Физиологические условия адаптации ребенка к школе</vt:lpstr>
      <vt:lpstr>Физиологические условия адаптации ребенка к школе</vt:lpstr>
      <vt:lpstr>Слайд 8</vt:lpstr>
      <vt:lpstr>Психологические условия адаптации ребенка к школе </vt:lpstr>
      <vt:lpstr>Психологические условия адаптации ребенка к школе</vt:lpstr>
      <vt:lpstr>Психологические условия адаптации ребенка к школе </vt:lpstr>
      <vt:lpstr>Психологические условия адаптации ребенка к школе</vt:lpstr>
      <vt:lpstr>Слайд 13</vt:lpstr>
      <vt:lpstr>Три основные этапа адаптации:</vt:lpstr>
      <vt:lpstr>Слайд 15</vt:lpstr>
      <vt:lpstr>Слайд 16</vt:lpstr>
      <vt:lpstr>Взаимоотношения с ребёнком в семье.</vt:lpstr>
      <vt:lpstr>Слайд 18</vt:lpstr>
      <vt:lpstr>Слайд 19</vt:lpstr>
      <vt:lpstr>Слайд 20</vt:lpstr>
      <vt:lpstr>Несколько советов психолога «Как прожить хотя бы один день без нервотрёпки»</vt:lpstr>
      <vt:lpstr>Слайд 22</vt:lpstr>
      <vt:lpstr>Спасибо за внимание!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20</cp:revision>
  <dcterms:created xsi:type="dcterms:W3CDTF">2012-12-02T14:22:31Z</dcterms:created>
  <dcterms:modified xsi:type="dcterms:W3CDTF">2012-12-02T15:29:54Z</dcterms:modified>
</cp:coreProperties>
</file>