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58" r:id="rId5"/>
    <p:sldId id="259" r:id="rId6"/>
    <p:sldId id="270" r:id="rId7"/>
    <p:sldId id="260" r:id="rId8"/>
    <p:sldId id="271" r:id="rId9"/>
    <p:sldId id="261" r:id="rId10"/>
    <p:sldId id="272" r:id="rId11"/>
    <p:sldId id="273" r:id="rId12"/>
    <p:sldId id="274" r:id="rId13"/>
    <p:sldId id="262" r:id="rId14"/>
    <p:sldId id="263" r:id="rId15"/>
    <p:sldId id="264" r:id="rId16"/>
    <p:sldId id="265" r:id="rId17"/>
    <p:sldId id="277" r:id="rId18"/>
    <p:sldId id="266" r:id="rId19"/>
    <p:sldId id="267" r:id="rId20"/>
    <p:sldId id="276" r:id="rId21"/>
    <p:sldId id="268" r:id="rId22"/>
    <p:sldId id="26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4EF6-7B2C-4D55-920F-8F0F1FA0402D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FB6A-482A-4530-A731-17BA138FAB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4EF6-7B2C-4D55-920F-8F0F1FA0402D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FB6A-482A-4530-A731-17BA138FAB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4EF6-7B2C-4D55-920F-8F0F1FA0402D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FB6A-482A-4530-A731-17BA138FAB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4EF6-7B2C-4D55-920F-8F0F1FA0402D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FB6A-482A-4530-A731-17BA138FAB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4EF6-7B2C-4D55-920F-8F0F1FA0402D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FB6A-482A-4530-A731-17BA138FAB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4EF6-7B2C-4D55-920F-8F0F1FA0402D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FB6A-482A-4530-A731-17BA138FAB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4EF6-7B2C-4D55-920F-8F0F1FA0402D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FB6A-482A-4530-A731-17BA138FAB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4EF6-7B2C-4D55-920F-8F0F1FA0402D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FB6A-482A-4530-A731-17BA138FAB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4EF6-7B2C-4D55-920F-8F0F1FA0402D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FB6A-482A-4530-A731-17BA138FAB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4EF6-7B2C-4D55-920F-8F0F1FA0402D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FB6A-482A-4530-A731-17BA138FAB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4EF6-7B2C-4D55-920F-8F0F1FA0402D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FB6A-482A-4530-A731-17BA138FAB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E4EF6-7B2C-4D55-920F-8F0F1FA0402D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DFB6A-482A-4530-A731-17BA138FAB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hghltd.yandex.net/yandbtm?fmode=envelope&amp;keyno=0&amp;l10n=ru&amp;lang=ru&amp;lr=51&amp;mime=doc&amp;sign=48b2f8ab699eb398c7f3bbd84e23d75a&amp;text=%D1%82%D0%B5%D1%85%D0%BD%D0%BE%D0%BB%D0%BE%D0%B3%D0%B8%D1%87%D0%B5%D1%81%D0%BA%D0%B0%D1%8F+%D0%BA%D0%B0%D1%80%D1%82%D0%B0+%D1%83%D1%80%D0%BE%D0%BA%D0%B0++%D0%BC%D0%B0%D1%82%D0%B5%D0%BC%D0%B0%D1%82%D0%B8%D0%BA%D0%B8+%D0%A8%D0%BA%D0%BE%D0%BB%D0%B0+%D0%A0%D0%BE%D1%81%D1%81%D0%B8%D0%B8+%D0%B2+1+%D0%BA%D0%BB%D0%B0%D1%81%D1%81%D0%B5+%D0%BD%D0%B0+%D1%82%D0%B5%D0%BC%D1%83++%D0%A0%D0%B5%D1%88%D0%B5%D0%BD%D0%B8%D0%B5+%D0%B7%D0%B0%D0%B4%D0%B0%D1%87++%D1%81+%D0%A3%D0%A3%D0%94&amp;tld=ru&amp;url=http://photo.fabrikaglamura.ru/photo/1/46/gd/36530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2"/>
            <a:ext cx="7772400" cy="2743219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0070C0"/>
                </a:solidFill>
              </a:rPr>
              <a:t>Урок математики</a:t>
            </a:r>
            <a:endParaRPr lang="ru-RU" sz="80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86446" y="4857760"/>
            <a:ext cx="2857520" cy="78104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 1 класс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незнай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3643314"/>
            <a:ext cx="1376366" cy="2244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>
            <a:noAutofit/>
          </a:bodyPr>
          <a:lstStyle/>
          <a:p>
            <a:r>
              <a:rPr lang="ru-RU" sz="8800" b="1" dirty="0" smtClean="0">
                <a:solidFill>
                  <a:srgbClr val="0070C0"/>
                </a:solidFill>
              </a:rPr>
              <a:t>ФИЗМИНУТКА</a:t>
            </a:r>
            <a:endParaRPr lang="ru-RU" sz="8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15436" cy="114300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</a:rPr>
              <a:t> Чем отличаются?</a:t>
            </a: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3"/>
            <a:ext cx="8229600" cy="3500461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ru-RU" sz="4800" b="1" dirty="0" smtClean="0"/>
              <a:t>У реки растут 4 осины и 3 липы.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ru-RU" sz="4800" b="1" dirty="0" smtClean="0"/>
              <a:t>У реки растут 4 осины и 3 липы. Сколько всего деревьев растёт у реки?</a:t>
            </a:r>
          </a:p>
          <a:p>
            <a:pPr marL="514350" indent="-514350">
              <a:buNone/>
            </a:pPr>
            <a:endParaRPr lang="ru-RU" sz="4800" b="1" dirty="0" smtClean="0"/>
          </a:p>
          <a:p>
            <a:pPr marL="514350" indent="-514350">
              <a:buNone/>
            </a:pPr>
            <a:endParaRPr lang="ru-RU" sz="4800" b="1" dirty="0" smtClean="0"/>
          </a:p>
          <a:p>
            <a:pPr marL="514350" indent="-514350">
              <a:buFont typeface="Arial" pitchFamily="34" charset="0"/>
              <a:buAutoNum type="arabicParenR"/>
            </a:pPr>
            <a:endParaRPr lang="ru-RU" sz="4800" b="1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357686" y="5857892"/>
            <a:ext cx="41434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C00000"/>
                </a:solidFill>
              </a:rPr>
              <a:t>вопрос</a:t>
            </a:r>
            <a:endParaRPr lang="ru-RU" sz="5400" b="1" i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4500570"/>
            <a:ext cx="835824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Сколько всего деревьев растёт у реки?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428860" y="5857892"/>
            <a:ext cx="3000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Условие, 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0070C0"/>
                </a:solidFill>
              </a:rPr>
              <a:t>Задача - ?</a:t>
            </a:r>
            <a:endParaRPr lang="ru-RU" sz="72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У реки растут 4 осины и 3 липы. Сколько всего  берёз растёт у реки?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0070C0"/>
                </a:solidFill>
              </a:rPr>
              <a:t>Задача:</a:t>
            </a:r>
            <a:endParaRPr lang="ru-RU" sz="72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lnSpcReduction="10000"/>
          </a:bodyPr>
          <a:lstStyle/>
          <a:p>
            <a:pPr marL="514350" indent="-514350" algn="ctr">
              <a:buNone/>
            </a:pPr>
            <a:r>
              <a:rPr lang="ru-RU" sz="5200" i="1" dirty="0" smtClean="0"/>
              <a:t>Стр. 88 №1</a:t>
            </a:r>
          </a:p>
          <a:p>
            <a:pPr marL="914400" indent="-914400">
              <a:buFont typeface="+mj-lt"/>
              <a:buAutoNum type="arabicPeriod"/>
            </a:pPr>
            <a:r>
              <a:rPr lang="ru-RU" sz="5400" b="1" dirty="0" smtClean="0"/>
              <a:t>Условие </a:t>
            </a:r>
            <a:endParaRPr lang="ru-RU" sz="5400" b="1" dirty="0" smtClean="0"/>
          </a:p>
          <a:p>
            <a:pPr marL="914400" indent="-914400">
              <a:buFont typeface="+mj-lt"/>
              <a:buAutoNum type="arabicPeriod"/>
            </a:pPr>
            <a:r>
              <a:rPr lang="ru-RU" sz="5400" b="1" dirty="0" smtClean="0"/>
              <a:t>Вопрос</a:t>
            </a:r>
          </a:p>
          <a:p>
            <a:pPr marL="914400" indent="-914400">
              <a:buFont typeface="+mj-lt"/>
              <a:buAutoNum type="arabicPeriod"/>
            </a:pPr>
            <a:r>
              <a:rPr lang="ru-RU" sz="5400" b="1" dirty="0" smtClean="0"/>
              <a:t>Решение</a:t>
            </a:r>
          </a:p>
          <a:p>
            <a:pPr marL="914400" indent="-914400">
              <a:buFont typeface="+mj-lt"/>
              <a:buAutoNum type="arabicPeriod"/>
            </a:pPr>
            <a:r>
              <a:rPr lang="ru-RU" sz="5400" b="1" dirty="0" smtClean="0"/>
              <a:t>Ответ</a:t>
            </a:r>
            <a:endParaRPr lang="ru-RU" sz="5400" b="1" dirty="0"/>
          </a:p>
        </p:txBody>
      </p:sp>
      <p:pic>
        <p:nvPicPr>
          <p:cNvPr id="5" name="Рисунок 4" descr="2 узор для слайда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478737" cy="1643050"/>
          </a:xfrm>
          <a:prstGeom prst="rect">
            <a:avLst/>
          </a:prstGeom>
        </p:spPr>
      </p:pic>
      <p:pic>
        <p:nvPicPr>
          <p:cNvPr id="6" name="Рисунок 5" descr="2 узор для слайда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347143">
            <a:off x="6604953" y="4447517"/>
            <a:ext cx="2082790" cy="23195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 узор для слайда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0"/>
            <a:ext cx="2285984" cy="278605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0070C0"/>
                </a:solidFill>
              </a:rPr>
              <a:t>Памятка</a:t>
            </a:r>
            <a:endParaRPr lang="ru-RU" sz="80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1. Прочитать задачу. </a:t>
            </a: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/>
              <a:t>2. Узнать о чём (ком) задача. </a:t>
            </a:r>
            <a:br>
              <a:rPr lang="ru-RU" sz="4000" b="1" dirty="0"/>
            </a:br>
            <a:r>
              <a:rPr lang="ru-RU" sz="4000" b="1" dirty="0"/>
              <a:t>3. Что об этом известно. </a:t>
            </a:r>
            <a:br>
              <a:rPr lang="ru-RU" sz="4000" b="1" dirty="0"/>
            </a:br>
            <a:r>
              <a:rPr lang="ru-RU" sz="4000" b="1" dirty="0"/>
              <a:t>4. Найти вопрос задачи. </a:t>
            </a:r>
            <a:br>
              <a:rPr lang="ru-RU" sz="4000" b="1" dirty="0"/>
            </a:br>
            <a:r>
              <a:rPr lang="ru-RU" sz="4000" b="1" dirty="0"/>
              <a:t>5. Написать краткое условие. </a:t>
            </a:r>
            <a:br>
              <a:rPr lang="ru-RU" sz="4000" b="1" dirty="0"/>
            </a:br>
            <a:r>
              <a:rPr lang="ru-RU" sz="4000" b="1" dirty="0"/>
              <a:t>6. Решить задачу. </a:t>
            </a:r>
            <a:br>
              <a:rPr lang="ru-RU" sz="4000" b="1" dirty="0"/>
            </a:br>
            <a:r>
              <a:rPr lang="ru-RU" sz="4000" b="1" dirty="0"/>
              <a:t>7. Написать ответ.</a:t>
            </a:r>
          </a:p>
        </p:txBody>
      </p:sp>
      <p:pic>
        <p:nvPicPr>
          <p:cNvPr id="4" name="Рисунок 3" descr="2 узор для слайда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6429388" y="3571876"/>
            <a:ext cx="2285984" cy="27860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1552"/>
          </a:xfrm>
        </p:spPr>
        <p:txBody>
          <a:bodyPr>
            <a:normAutofit/>
          </a:bodyPr>
          <a:lstStyle/>
          <a:p>
            <a:r>
              <a:rPr lang="ru-RU" sz="8800" b="1" dirty="0" smtClean="0">
                <a:solidFill>
                  <a:srgbClr val="0070C0"/>
                </a:solidFill>
              </a:rPr>
              <a:t> </a:t>
            </a:r>
            <a:r>
              <a:rPr lang="ru-RU" sz="8800" b="1" dirty="0" err="1" smtClean="0">
                <a:solidFill>
                  <a:srgbClr val="0070C0"/>
                </a:solidFill>
              </a:rPr>
              <a:t>Физминутка</a:t>
            </a:r>
            <a:endParaRPr lang="ru-RU" sz="8800" b="1" dirty="0">
              <a:solidFill>
                <a:srgbClr val="0070C0"/>
              </a:solidFill>
            </a:endParaRPr>
          </a:p>
        </p:txBody>
      </p:sp>
      <p:pic>
        <p:nvPicPr>
          <p:cNvPr id="3" name="Рисунок 2" descr="2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3286124"/>
            <a:ext cx="2606234" cy="18526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</a:rPr>
              <a:t>Какой рассказ можно назвать задачей? Докажите.</a:t>
            </a: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b="1" i="1" dirty="0"/>
              <a:t>1 ) В вазу поставили 7 роз, 2 завяли.</a:t>
            </a:r>
            <a:endParaRPr lang="ru-RU" sz="4000" dirty="0"/>
          </a:p>
          <a:p>
            <a:pPr>
              <a:buNone/>
            </a:pPr>
            <a:r>
              <a:rPr lang="ru-RU" sz="4000" b="1" i="1" dirty="0"/>
              <a:t>2) Сколько всего листов в книге?</a:t>
            </a:r>
            <a:endParaRPr lang="ru-RU" sz="4000" dirty="0"/>
          </a:p>
          <a:p>
            <a:pPr>
              <a:buNone/>
            </a:pPr>
            <a:r>
              <a:rPr lang="ru-RU" sz="4000" b="1" i="1" dirty="0"/>
              <a:t>3) На полке 6 детских книг и 2 </a:t>
            </a:r>
            <a:r>
              <a:rPr lang="ru-RU" sz="4000" b="1" i="1" dirty="0" smtClean="0"/>
              <a:t> книги для взрослых. </a:t>
            </a:r>
            <a:r>
              <a:rPr lang="ru-RU" sz="4000" b="1" i="1" dirty="0"/>
              <a:t>Сколько всего книг на полке?</a:t>
            </a:r>
            <a:endParaRPr lang="ru-RU" sz="4000" dirty="0"/>
          </a:p>
        </p:txBody>
      </p:sp>
      <p:pic>
        <p:nvPicPr>
          <p:cNvPr id="4" name="Рисунок 3" descr="2 узор для слайда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7286644" y="4643446"/>
            <a:ext cx="1500166" cy="1828337"/>
          </a:xfrm>
          <a:prstGeom prst="rect">
            <a:avLst/>
          </a:prstGeom>
        </p:spPr>
      </p:pic>
      <p:pic>
        <p:nvPicPr>
          <p:cNvPr id="5" name="Рисунок 4" descr="2 узор для слайда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13674" cy="13572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На полке 6 детских книг и 2  книги для взрослых. Сколько всего книг на полке?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285720" y="2928934"/>
            <a:ext cx="78581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428728" y="3000372"/>
            <a:ext cx="78581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500298" y="3000372"/>
            <a:ext cx="78581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428992" y="3000372"/>
            <a:ext cx="78581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429124" y="2928934"/>
            <a:ext cx="78581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500694" y="2928934"/>
            <a:ext cx="78581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715140" y="2928934"/>
            <a:ext cx="785818" cy="78581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858148" y="2928934"/>
            <a:ext cx="785818" cy="78581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500034" y="4214818"/>
            <a:ext cx="714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6 + 2 = 8  (к.)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Ответ: 8 книг.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70C0"/>
                </a:solidFill>
              </a:rPr>
              <a:t>Стр. 88 №2</a:t>
            </a:r>
            <a:endParaRPr lang="ru-RU" sz="60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000100" y="1785926"/>
            <a:ext cx="78581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357422" y="1785926"/>
            <a:ext cx="78581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428992" y="1785926"/>
            <a:ext cx="78581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143768" y="1785926"/>
            <a:ext cx="78581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643438" y="1785926"/>
            <a:ext cx="78581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000760" y="1785926"/>
            <a:ext cx="78581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5572132" y="1714488"/>
            <a:ext cx="1714512" cy="100013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6715140" y="1643050"/>
            <a:ext cx="1704988" cy="99060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57224" y="3357562"/>
            <a:ext cx="56436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6 - 2 = 4 (к.)</a:t>
            </a:r>
            <a:endParaRPr lang="ru-RU" sz="6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42910" y="4714884"/>
            <a:ext cx="8286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Ответ: 4 карандаша.</a:t>
            </a:r>
            <a:endParaRPr lang="ru-RU" sz="6000" b="1" dirty="0"/>
          </a:p>
        </p:txBody>
      </p:sp>
      <p:pic>
        <p:nvPicPr>
          <p:cNvPr id="21" name="Рисунок 20" descr="2 узор для слайда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13674" cy="1357298"/>
          </a:xfrm>
          <a:prstGeom prst="rect">
            <a:avLst/>
          </a:prstGeom>
        </p:spPr>
      </p:pic>
      <p:pic>
        <p:nvPicPr>
          <p:cNvPr id="22" name="Рисунок 21" descr="2 узор для слайда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7786710" y="5072074"/>
            <a:ext cx="1113674" cy="13572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</a:rPr>
              <a:t>Самостоятельная работа</a:t>
            </a:r>
            <a:endParaRPr lang="ru-RU" sz="54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Стр. 88 №3.</a:t>
            </a:r>
          </a:p>
          <a:p>
            <a:pPr>
              <a:buNone/>
            </a:pPr>
            <a:endParaRPr lang="ru-RU" sz="4400" b="1" dirty="0"/>
          </a:p>
        </p:txBody>
      </p:sp>
      <p:sp>
        <p:nvSpPr>
          <p:cNvPr id="4" name="Овал 3"/>
          <p:cNvSpPr/>
          <p:nvPr/>
        </p:nvSpPr>
        <p:spPr>
          <a:xfrm>
            <a:off x="1071538" y="2714620"/>
            <a:ext cx="1000132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428860" y="2714620"/>
            <a:ext cx="1000132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786182" y="2714620"/>
            <a:ext cx="1000132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286380" y="2714620"/>
            <a:ext cx="1000132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715140" y="2714620"/>
            <a:ext cx="1000132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4750595" y="2750339"/>
            <a:ext cx="2143140" cy="92869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6250793" y="2607463"/>
            <a:ext cx="2143140" cy="92869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71472" y="4000504"/>
            <a:ext cx="49292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5 – 2 = 3 (к)</a:t>
            </a:r>
            <a:endParaRPr lang="ru-RU" sz="6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14348" y="5357826"/>
            <a:ext cx="7929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Ответ: 3 кораблика.</a:t>
            </a:r>
            <a:endParaRPr lang="ru-RU" sz="6000" b="1" dirty="0"/>
          </a:p>
        </p:txBody>
      </p:sp>
      <p:pic>
        <p:nvPicPr>
          <p:cNvPr id="14" name="Рисунок 13" descr="2 узор для слайда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13674" cy="1357298"/>
          </a:xfrm>
          <a:prstGeom prst="rect">
            <a:avLst/>
          </a:prstGeom>
        </p:spPr>
      </p:pic>
      <p:pic>
        <p:nvPicPr>
          <p:cNvPr id="15" name="Рисунок 14" descr="2 узор для слайда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345315">
            <a:off x="7657031" y="5211018"/>
            <a:ext cx="1113674" cy="13572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98449"/>
            <a:ext cx="5286411" cy="5339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0070C0"/>
                </a:solidFill>
              </a:rPr>
              <a:t>Задача</a:t>
            </a:r>
            <a:endParaRPr lang="ru-RU" sz="80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Цель:</a:t>
            </a:r>
            <a:endParaRPr lang="ru-RU" sz="4400" dirty="0" smtClean="0"/>
          </a:p>
          <a:p>
            <a:pPr algn="just">
              <a:buNone/>
            </a:pPr>
            <a:r>
              <a:rPr lang="ru-RU" sz="4400" b="1" dirty="0" smtClean="0"/>
              <a:t> Математические термины:</a:t>
            </a:r>
          </a:p>
          <a:p>
            <a:pPr algn="just">
              <a:buNone/>
            </a:pPr>
            <a:r>
              <a:rPr lang="ru-RU" sz="4400" b="1" dirty="0" smtClean="0"/>
              <a:t>Для чего нужно уметь решать задачи?</a:t>
            </a:r>
            <a:endParaRPr lang="ru-RU" sz="4400" dirty="0"/>
          </a:p>
          <a:p>
            <a:endParaRPr lang="ru-RU" sz="4400" b="1" dirty="0"/>
          </a:p>
        </p:txBody>
      </p:sp>
      <p:pic>
        <p:nvPicPr>
          <p:cNvPr id="5" name="Рисунок 4" descr="2 узор для слайда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2285984" cy="2786058"/>
          </a:xfrm>
          <a:prstGeom prst="rect">
            <a:avLst/>
          </a:prstGeom>
        </p:spPr>
      </p:pic>
      <p:pic>
        <p:nvPicPr>
          <p:cNvPr id="6" name="Рисунок 5" descr="2 узор для слайда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421119">
            <a:off x="6575671" y="3760579"/>
            <a:ext cx="2285984" cy="27860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0070C0"/>
                </a:solidFill>
              </a:rPr>
              <a:t>Продолжи:</a:t>
            </a:r>
            <a:endParaRPr lang="ru-RU" sz="72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7200" b="1" dirty="0"/>
              <a:t>Я </a:t>
            </a:r>
            <a:r>
              <a:rPr lang="ru-RU" sz="7200" b="1" dirty="0" smtClean="0"/>
              <a:t> узнал </a:t>
            </a:r>
            <a:r>
              <a:rPr lang="ru-RU" sz="7200" b="1" dirty="0"/>
              <a:t>…</a:t>
            </a:r>
          </a:p>
          <a:p>
            <a:r>
              <a:rPr lang="ru-RU" sz="7200" b="1" dirty="0"/>
              <a:t>Я запомнил…</a:t>
            </a:r>
          </a:p>
          <a:p>
            <a:r>
              <a:rPr lang="ru-RU" sz="7200" b="1" dirty="0"/>
              <a:t>Я смог</a:t>
            </a:r>
            <a:r>
              <a:rPr lang="ru-RU" sz="7200" b="1" dirty="0" smtClean="0"/>
              <a:t>…</a:t>
            </a:r>
            <a:endParaRPr lang="ru-RU" sz="7200" b="1" dirty="0"/>
          </a:p>
        </p:txBody>
      </p:sp>
      <p:pic>
        <p:nvPicPr>
          <p:cNvPr id="4" name="Рисунок 3" descr="2 узор для слайда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13674" cy="1357298"/>
          </a:xfrm>
          <a:prstGeom prst="rect">
            <a:avLst/>
          </a:prstGeom>
        </p:spPr>
      </p:pic>
      <p:pic>
        <p:nvPicPr>
          <p:cNvPr id="5" name="Рисунок 4" descr="2 узор для слайда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110682">
            <a:off x="7696409" y="5097947"/>
            <a:ext cx="1113674" cy="13572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25866"/>
          </a:xfrm>
        </p:spPr>
        <p:txBody>
          <a:bodyPr>
            <a:normAutofit/>
          </a:bodyPr>
          <a:lstStyle/>
          <a:p>
            <a:r>
              <a:rPr lang="ru-RU" sz="9600" b="1" dirty="0" smtClean="0">
                <a:solidFill>
                  <a:srgbClr val="0070C0"/>
                </a:solidFill>
              </a:rPr>
              <a:t>СПАСИБО </a:t>
            </a:r>
            <a:br>
              <a:rPr lang="ru-RU" sz="9600" b="1" dirty="0" smtClean="0">
                <a:solidFill>
                  <a:srgbClr val="0070C0"/>
                </a:solidFill>
              </a:rPr>
            </a:br>
            <a:r>
              <a:rPr lang="ru-RU" sz="9600" b="1" dirty="0" smtClean="0">
                <a:solidFill>
                  <a:srgbClr val="0070C0"/>
                </a:solidFill>
              </a:rPr>
              <a:t>ЗА УРОК !</a:t>
            </a:r>
            <a:endParaRPr lang="ru-RU" sz="9600" b="1" dirty="0">
              <a:solidFill>
                <a:srgbClr val="0070C0"/>
              </a:solidFill>
            </a:endParaRPr>
          </a:p>
        </p:txBody>
      </p:sp>
      <p:pic>
        <p:nvPicPr>
          <p:cNvPr id="3" name="Рисунок 2" descr="2 узор для слайда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0"/>
            <a:ext cx="2637696" cy="3214710"/>
          </a:xfrm>
          <a:prstGeom prst="rect">
            <a:avLst/>
          </a:prstGeom>
        </p:spPr>
      </p:pic>
      <p:pic>
        <p:nvPicPr>
          <p:cNvPr id="5" name="Рисунок 4" descr="колок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857628"/>
            <a:ext cx="1996828" cy="19418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2 узор для слайда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785917" cy="307181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0070C0"/>
                </a:solidFill>
              </a:rPr>
              <a:t>Знаешь – говори, </a:t>
            </a:r>
            <a:br>
              <a:rPr lang="ru-RU" sz="6000" b="1" dirty="0" smtClean="0">
                <a:solidFill>
                  <a:srgbClr val="0070C0"/>
                </a:solidFill>
              </a:rPr>
            </a:br>
            <a:r>
              <a:rPr lang="ru-RU" sz="6000" b="1" dirty="0" smtClean="0">
                <a:solidFill>
                  <a:srgbClr val="0070C0"/>
                </a:solidFill>
              </a:rPr>
              <a:t>не знаешь – слушай.</a:t>
            </a:r>
            <a:endParaRPr lang="ru-RU" sz="60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 lvl="0">
              <a:buNone/>
            </a:pPr>
            <a:r>
              <a:rPr lang="ru-RU" sz="4800" b="1" dirty="0" smtClean="0"/>
              <a:t>  Вспоминать</a:t>
            </a:r>
            <a:r>
              <a:rPr lang="ru-RU" sz="4800" b="1" dirty="0"/>
              <a:t>.</a:t>
            </a:r>
          </a:p>
          <a:p>
            <a:pPr lvl="0">
              <a:buNone/>
            </a:pPr>
            <a:r>
              <a:rPr lang="ru-RU" sz="4800" b="1" dirty="0" smtClean="0"/>
              <a:t>  Открывать </a:t>
            </a:r>
            <a:r>
              <a:rPr lang="ru-RU" sz="4800" b="1" dirty="0"/>
              <a:t>новые знания.</a:t>
            </a:r>
          </a:p>
          <a:p>
            <a:pPr lvl="0">
              <a:buNone/>
            </a:pPr>
            <a:r>
              <a:rPr lang="ru-RU" sz="4800" b="1" dirty="0" smtClean="0"/>
              <a:t>  Закреплять.    </a:t>
            </a:r>
            <a:endParaRPr lang="ru-RU" sz="4800" b="1" dirty="0"/>
          </a:p>
          <a:p>
            <a:pPr>
              <a:buNone/>
            </a:pPr>
            <a:endParaRPr lang="ru-RU" dirty="0"/>
          </a:p>
        </p:txBody>
      </p:sp>
      <p:pic>
        <p:nvPicPr>
          <p:cNvPr id="7" name="Рисунок 6" descr="2 узор для слайда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6429388" y="2786058"/>
            <a:ext cx="2285984" cy="27860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70C0"/>
                </a:solidFill>
              </a:rPr>
              <a:t>Устный счет:</a:t>
            </a:r>
            <a:endParaRPr lang="ru-RU" sz="60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endParaRPr lang="ru-RU" sz="5400" dirty="0" smtClean="0"/>
          </a:p>
          <a:p>
            <a:pPr>
              <a:buNone/>
            </a:pPr>
            <a:r>
              <a:rPr lang="ru-RU" sz="5400" dirty="0" smtClean="0"/>
              <a:t> </a:t>
            </a:r>
            <a:endParaRPr lang="ru-RU" sz="5400" dirty="0"/>
          </a:p>
          <a:p>
            <a:endParaRPr lang="ru-RU" sz="5400" dirty="0" smtClean="0"/>
          </a:p>
          <a:p>
            <a:pPr algn="ctr">
              <a:buNone/>
            </a:pPr>
            <a:r>
              <a:rPr lang="ru-RU" sz="7000" b="1" dirty="0" smtClean="0"/>
              <a:t>Слагаемое</a:t>
            </a:r>
          </a:p>
          <a:p>
            <a:pPr algn="ctr">
              <a:buNone/>
            </a:pPr>
            <a:r>
              <a:rPr lang="ru-RU" sz="7000" b="1" dirty="0" smtClean="0"/>
              <a:t>Слагаемое</a:t>
            </a:r>
          </a:p>
          <a:p>
            <a:pPr algn="ctr">
              <a:buNone/>
            </a:pPr>
            <a:r>
              <a:rPr lang="ru-RU" sz="7000" b="1" dirty="0" smtClean="0"/>
              <a:t>сумма</a:t>
            </a:r>
            <a:endParaRPr lang="ru-RU" sz="7000" b="1" dirty="0"/>
          </a:p>
          <a:p>
            <a:pPr>
              <a:buNone/>
            </a:pPr>
            <a:endParaRPr lang="ru-RU" sz="5400" dirty="0" smtClean="0"/>
          </a:p>
          <a:p>
            <a:pPr>
              <a:buNone/>
            </a:pPr>
            <a:endParaRPr lang="ru-RU" sz="5400" dirty="0" smtClean="0"/>
          </a:p>
          <a:p>
            <a:pPr>
              <a:buNone/>
            </a:pPr>
            <a:endParaRPr lang="ru-RU" sz="5400" dirty="0"/>
          </a:p>
          <a:p>
            <a:pPr>
              <a:buNone/>
            </a:pPr>
            <a:r>
              <a:rPr lang="ru-RU" sz="5400" dirty="0" smtClean="0"/>
              <a:t> </a:t>
            </a:r>
          </a:p>
          <a:p>
            <a:pPr>
              <a:buNone/>
            </a:pPr>
            <a:endParaRPr lang="ru-RU" sz="5400" dirty="0"/>
          </a:p>
          <a:p>
            <a:pPr algn="ctr">
              <a:buNone/>
            </a:pPr>
            <a:r>
              <a:rPr lang="ru-RU" sz="7000" b="1" dirty="0" smtClean="0"/>
              <a:t>увеличить </a:t>
            </a:r>
            <a:endParaRPr lang="ru-RU" sz="7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1428736"/>
            <a:ext cx="40719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/>
              <a:t>7   +    3</a:t>
            </a:r>
            <a:endParaRPr lang="ru-RU" sz="8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429256" y="1428736"/>
            <a:ext cx="22145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/>
              <a:t>= 10</a:t>
            </a:r>
            <a:endParaRPr lang="ru-RU" sz="8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14414" y="4286256"/>
            <a:ext cx="40005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/>
              <a:t>6    +     3</a:t>
            </a:r>
            <a:endParaRPr lang="ru-RU" sz="8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643570" y="4214818"/>
            <a:ext cx="20002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/>
              <a:t>= 9</a:t>
            </a:r>
            <a:endParaRPr lang="ru-RU" sz="8000" b="1" dirty="0"/>
          </a:p>
        </p:txBody>
      </p:sp>
      <p:pic>
        <p:nvPicPr>
          <p:cNvPr id="11" name="Рисунок 10" descr="2 узор для слайда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6500826" y="3857628"/>
            <a:ext cx="2285984" cy="2786058"/>
          </a:xfrm>
          <a:prstGeom prst="rect">
            <a:avLst/>
          </a:prstGeom>
        </p:spPr>
      </p:pic>
      <p:pic>
        <p:nvPicPr>
          <p:cNvPr id="12" name="Рисунок 11" descr="2 узор для слайда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0"/>
            <a:ext cx="2285984" cy="27860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70C0"/>
                </a:solidFill>
              </a:rPr>
              <a:t>Стр. 89 №7</a:t>
            </a:r>
            <a:endParaRPr lang="ru-RU" sz="60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С.  -------------</a:t>
            </a:r>
          </a:p>
          <a:p>
            <a:r>
              <a:rPr lang="ru-RU" dirty="0" smtClean="0"/>
              <a:t>Д. ---------</a:t>
            </a:r>
          </a:p>
          <a:p>
            <a:r>
              <a:rPr lang="ru-RU" dirty="0" smtClean="0"/>
              <a:t>Т.  ------------------------</a:t>
            </a:r>
            <a:endParaRPr lang="ru-RU" dirty="0"/>
          </a:p>
        </p:txBody>
      </p:sp>
      <p:pic>
        <p:nvPicPr>
          <p:cNvPr id="5" name="Picture 2" descr="C:\Documents and Settings\User\Рабочий стол\IMG_55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428736"/>
            <a:ext cx="3120078" cy="2587051"/>
          </a:xfrm>
          <a:prstGeom prst="rect">
            <a:avLst/>
          </a:prstGeom>
          <a:noFill/>
        </p:spPr>
      </p:pic>
      <p:pic>
        <p:nvPicPr>
          <p:cNvPr id="6" name="Рисунок 5" descr="2 узор для слайда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113674" cy="1357298"/>
          </a:xfrm>
          <a:prstGeom prst="rect">
            <a:avLst/>
          </a:prstGeom>
        </p:spPr>
      </p:pic>
      <p:pic>
        <p:nvPicPr>
          <p:cNvPr id="7" name="Рисунок 6" descr="2 узор для слайда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225645">
            <a:off x="7748937" y="5012348"/>
            <a:ext cx="1113674" cy="1357298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/>
        </p:nvCxnSpPr>
        <p:spPr>
          <a:xfrm rot="5400000">
            <a:off x="1286646" y="4714090"/>
            <a:ext cx="142876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2929720" y="4714090"/>
            <a:ext cx="142876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1286646" y="5214156"/>
            <a:ext cx="142876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4287042" y="5785660"/>
            <a:ext cx="142876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1286646" y="5785660"/>
            <a:ext cx="142876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2358216" y="5214156"/>
            <a:ext cx="142876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sz="6600" b="1" dirty="0" smtClean="0">
                <a:solidFill>
                  <a:srgbClr val="0070C0"/>
                </a:solidFill>
              </a:rPr>
              <a:t>Сравните:</a:t>
            </a:r>
            <a:endParaRPr lang="ru-RU" sz="66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285860"/>
            <a:ext cx="91440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На базаре купили 2 свеклы и 1 кочан капусты. Сколько всего овощей купили?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5720" y="3286124"/>
            <a:ext cx="8858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На базаре купили 2 свеклы и 1 кочан капусты. Овощи очень полезные.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5072074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3438" y="5072074"/>
            <a:ext cx="435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Окружающий мир</a:t>
            </a:r>
            <a:endParaRPr lang="ru-RU" sz="36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71802" y="5643578"/>
            <a:ext cx="3143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00B0F0"/>
                </a:solidFill>
              </a:rPr>
              <a:t>ПОЧЕМУ ?</a:t>
            </a:r>
            <a:endParaRPr lang="ru-RU" sz="4000" b="1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36 -0.03403 L -0.33246 -0.0972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" y="-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712 -0.02361 L 0.20677 -0.3597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-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0070C0"/>
                </a:solidFill>
              </a:rPr>
              <a:t>Задача</a:t>
            </a:r>
            <a:endParaRPr lang="ru-RU" sz="8000" b="1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http://oo1e.mail.yandex.net/static/8ee8aa08ec954b90ac5d28b20c1cb501/tmpkV3gce_html_m1ba7aa0f.jpg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2071678"/>
            <a:ext cx="292895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85786" y="2643182"/>
            <a:ext cx="18573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/>
              <a:t>за</a:t>
            </a:r>
            <a:endParaRPr lang="ru-RU" sz="9600" b="1" dirty="0"/>
          </a:p>
        </p:txBody>
      </p:sp>
      <p:pic>
        <p:nvPicPr>
          <p:cNvPr id="6" name="Рисунок 5" descr="2 узор для слайда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113674" cy="1357298"/>
          </a:xfrm>
          <a:prstGeom prst="rect">
            <a:avLst/>
          </a:prstGeom>
        </p:spPr>
      </p:pic>
      <p:pic>
        <p:nvPicPr>
          <p:cNvPr id="7" name="Рисунок 6" descr="2 узор для слайда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104263">
            <a:off x="7905280" y="5241587"/>
            <a:ext cx="1113674" cy="13572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15436" cy="114300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</a:rPr>
              <a:t>Какой текст является задачей?</a:t>
            </a: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229600" cy="4697427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ru-RU" sz="4800" b="1" dirty="0" smtClean="0"/>
              <a:t>У реки растут 4 осины и 3 липы.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ru-RU" sz="4800" b="1" dirty="0" smtClean="0"/>
              <a:t>У реки растут 4 осины и 3 липы. Сколько всего деревьев растёт у реки?</a:t>
            </a:r>
          </a:p>
          <a:p>
            <a:pPr marL="514350" indent="-514350">
              <a:buNone/>
            </a:pPr>
            <a:endParaRPr lang="ru-RU" sz="4800" b="1" dirty="0" smtClean="0"/>
          </a:p>
          <a:p>
            <a:pPr marL="514350" indent="-514350">
              <a:buFont typeface="Arial" pitchFamily="34" charset="0"/>
              <a:buAutoNum type="arabicParenR"/>
            </a:pPr>
            <a:endParaRPr lang="ru-RU" sz="4800" b="1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0070C0"/>
                </a:solidFill>
              </a:rPr>
              <a:t>Задача</a:t>
            </a:r>
            <a:endParaRPr lang="ru-RU" sz="80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4400" b="1" dirty="0" smtClean="0"/>
              <a:t>Цель: </a:t>
            </a:r>
            <a:r>
              <a:rPr lang="ru-RU" sz="4400" dirty="0" smtClean="0"/>
              <a:t>узнать, что такое задача.</a:t>
            </a:r>
          </a:p>
          <a:p>
            <a:pPr algn="ctr">
              <a:buNone/>
            </a:pPr>
            <a:r>
              <a:rPr lang="ru-RU" sz="4400" b="1" dirty="0" smtClean="0"/>
              <a:t>План действия:</a:t>
            </a:r>
          </a:p>
          <a:p>
            <a:pPr>
              <a:buNone/>
            </a:pPr>
            <a:r>
              <a:rPr lang="ru-RU" sz="4400" i="1" dirty="0" smtClean="0"/>
              <a:t>1. Сами </a:t>
            </a:r>
            <a:r>
              <a:rPr lang="ru-RU" sz="4400" i="1" dirty="0"/>
              <a:t>попробуем выполнить задание: узнать, что такое  задача .</a:t>
            </a:r>
            <a:endParaRPr lang="ru-RU" sz="4400" dirty="0"/>
          </a:p>
          <a:p>
            <a:pPr>
              <a:buNone/>
            </a:pPr>
            <a:r>
              <a:rPr lang="ru-RU" sz="4400" i="1" dirty="0"/>
              <a:t>2. Сравним свои предположения с учебником, спросим у учителя.</a:t>
            </a:r>
            <a:endParaRPr lang="ru-RU" sz="4400" dirty="0"/>
          </a:p>
          <a:p>
            <a:pPr>
              <a:buNone/>
            </a:pPr>
            <a:r>
              <a:rPr lang="ru-RU" sz="4400" i="1" dirty="0"/>
              <a:t>3. Устраним затруднение.</a:t>
            </a:r>
            <a:endParaRPr lang="ru-RU" sz="4400" dirty="0"/>
          </a:p>
          <a:p>
            <a:pPr>
              <a:buNone/>
            </a:pPr>
            <a:r>
              <a:rPr lang="ru-RU" sz="4400" i="1" dirty="0"/>
              <a:t>4. Применим новое знание.</a:t>
            </a:r>
            <a:endParaRPr lang="ru-RU" sz="4400" dirty="0"/>
          </a:p>
          <a:p>
            <a:endParaRPr lang="ru-RU" sz="4400" b="1" dirty="0"/>
          </a:p>
        </p:txBody>
      </p:sp>
      <p:pic>
        <p:nvPicPr>
          <p:cNvPr id="5" name="Рисунок 4" descr="2 узор для слайда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2285984" cy="2786058"/>
          </a:xfrm>
          <a:prstGeom prst="rect">
            <a:avLst/>
          </a:prstGeom>
        </p:spPr>
      </p:pic>
      <p:pic>
        <p:nvPicPr>
          <p:cNvPr id="6" name="Рисунок 5" descr="2 узор для слайда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421119">
            <a:off x="6575671" y="3760579"/>
            <a:ext cx="2285984" cy="27860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329</Words>
  <Application>Microsoft Office PowerPoint</Application>
  <PresentationFormat>Экран (4:3)</PresentationFormat>
  <Paragraphs>98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Урок математики</vt:lpstr>
      <vt:lpstr>Слайд 2</vt:lpstr>
      <vt:lpstr>Знаешь – говори,  не знаешь – слушай.</vt:lpstr>
      <vt:lpstr>Устный счет:</vt:lpstr>
      <vt:lpstr>Стр. 89 №7</vt:lpstr>
      <vt:lpstr>Сравните:</vt:lpstr>
      <vt:lpstr>Задача</vt:lpstr>
      <vt:lpstr>Какой текст является задачей?</vt:lpstr>
      <vt:lpstr>Задача</vt:lpstr>
      <vt:lpstr>ФИЗМИНУТКА</vt:lpstr>
      <vt:lpstr> Чем отличаются?</vt:lpstr>
      <vt:lpstr>Задача - ?</vt:lpstr>
      <vt:lpstr>Задача:</vt:lpstr>
      <vt:lpstr>Памятка</vt:lpstr>
      <vt:lpstr> Физминутка</vt:lpstr>
      <vt:lpstr>Какой рассказ можно назвать задачей? Докажите.</vt:lpstr>
      <vt:lpstr>На полке 6 детских книг и 2  книги для взрослых. Сколько всего книг на полке?</vt:lpstr>
      <vt:lpstr>Стр. 88 №2</vt:lpstr>
      <vt:lpstr>Самостоятельная работа</vt:lpstr>
      <vt:lpstr>Задача</vt:lpstr>
      <vt:lpstr>Продолжи:</vt:lpstr>
      <vt:lpstr>СПАСИБО  ЗА УРОК !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*</dc:creator>
  <cp:lastModifiedBy>*</cp:lastModifiedBy>
  <cp:revision>26</cp:revision>
  <dcterms:created xsi:type="dcterms:W3CDTF">2014-02-07T17:39:45Z</dcterms:created>
  <dcterms:modified xsi:type="dcterms:W3CDTF">2014-02-12T17:01:09Z</dcterms:modified>
</cp:coreProperties>
</file>