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7" r:id="rId10"/>
    <p:sldId id="258" r:id="rId11"/>
    <p:sldId id="259" r:id="rId12"/>
    <p:sldId id="260" r:id="rId13"/>
    <p:sldId id="265" r:id="rId14"/>
    <p:sldId id="266" r:id="rId15"/>
    <p:sldId id="261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46A3AD-B8F2-4593-A78B-DAA9151F5A6A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1B6CA-9DD6-479D-BEBA-F7D3E1CC2F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Родительское собрание на тему : «Поговорите со мной, родители»!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подготовила: Образцова Людмила Николаевна, учитель начальных классов МБОУ СОШ № 16г.Балаково Саратовской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5. Не давайте пустых обещаний. Это подорвет мое доверие к вам.</a:t>
            </a:r>
          </a:p>
          <a:p>
            <a:r>
              <a:rPr lang="ru-RU" dirty="0" smtClean="0"/>
              <a:t>6. Не поддавайтесь на мои провокации, когда я говорю и делаю вещи, которые огорчают вас. В противном случае я снова буду пытаться добиться такой «победы».</a:t>
            </a:r>
          </a:p>
          <a:p>
            <a:r>
              <a:rPr lang="ru-RU" dirty="0" smtClean="0"/>
              <a:t>7. Не огорчайтесь, если я говорю, что ненавижу вас. Просто я хочу, чтобы вы пожалели о том, что вы сделали по отношению ко мне.</a:t>
            </a:r>
          </a:p>
          <a:p>
            <a:r>
              <a:rPr lang="ru-RU" dirty="0" smtClean="0"/>
              <a:t>8. Не заставляйте меня чувствовать себя малышом. Я компенсирую это тем, что буду себя вести так, как будто я центр Вселенной.</a:t>
            </a: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1928802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9. Не делайте для меня и за меня то, что я могу сделать для себя и за себя сам. Если это произойдет, я буду требовать, чтобы вы обслуживали меня всегда.</a:t>
            </a:r>
          </a:p>
          <a:p>
            <a:r>
              <a:rPr lang="ru-RU" dirty="0" smtClean="0"/>
              <a:t>10. Не обращайте внимания на мои глупые выходки. Ваше повышенное внимание поможет их закрепить.</a:t>
            </a:r>
          </a:p>
          <a:p>
            <a:r>
              <a:rPr lang="ru-RU" dirty="0" smtClean="0"/>
              <a:t>11. Не делайте мне замечание в присутствии других людей. На замечания я буду реагировать лишь наедине, без посторонних.</a:t>
            </a:r>
          </a:p>
          <a:p>
            <a:r>
              <a:rPr lang="ru-RU" dirty="0" smtClean="0"/>
              <a:t>12. Не пытайтесь меня поучать в конфликтной ситуации. Я все равно ничего не услышу, а если услышу, то не стану реагировать. Поговорите со мной тогда, когда ваш гнев уступит место здравому смыслу.</a:t>
            </a: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1785926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13. Не пытайтесь меня все время поучать. Вы удивились бы, узнав, как хорошо я знаю, что такое хорошо и что такое плохо.</a:t>
            </a:r>
          </a:p>
          <a:p>
            <a:r>
              <a:rPr lang="ru-RU" dirty="0" smtClean="0"/>
              <a:t>14. Не заставляйте меня считать, что ошибки, сделанные мною, это преступление. Я должен научиться делать ошибки, не думая при этом, что я ни на что не годен.</a:t>
            </a:r>
          </a:p>
          <a:p>
            <a:r>
              <a:rPr lang="ru-RU" dirty="0" smtClean="0"/>
              <a:t>15. Не придирайтесь ко мне и не ворчите. Иначе мне придется притвориться глухим, чтобы как-то защититься.</a:t>
            </a:r>
          </a:p>
          <a:p>
            <a:r>
              <a:rPr lang="ru-RU" dirty="0" smtClean="0"/>
              <a:t>16. Не требуйте от меня объяснений по поводу моего плохого поведения. Я действительно не смогу это объяснить. Я попытаюсь сам себе и вам это объяснить, но на это надо время.</a:t>
            </a: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785926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17. Не испытывайте слишком сильно мою честность. Меня легко испугать, при этом я начинаю врать.</a:t>
            </a:r>
          </a:p>
          <a:p>
            <a:r>
              <a:rPr lang="ru-RU" dirty="0" smtClean="0"/>
              <a:t>18. </a:t>
            </a:r>
            <a:r>
              <a:rPr lang="ru-RU" dirty="0" err="1" smtClean="0"/>
              <a:t>He</a:t>
            </a:r>
            <a:r>
              <a:rPr lang="ru-RU" dirty="0" smtClean="0"/>
              <a:t> забудьте, что я развиваюсь, а значит, экспериментирую. Таким образом я учусь. Примиритесь, пожалуйста, с этим.</a:t>
            </a:r>
          </a:p>
          <a:p>
            <a:r>
              <a:rPr lang="ru-RU" dirty="0" smtClean="0"/>
              <a:t>19. </a:t>
            </a:r>
            <a:r>
              <a:rPr lang="ru-RU" dirty="0" err="1" smtClean="0"/>
              <a:t>He</a:t>
            </a:r>
            <a:r>
              <a:rPr lang="ru-RU" dirty="0" smtClean="0"/>
              <a:t> оберегайте меня от последствий моей деятельности. Мне необходимо учиться на собственном опыте.</a:t>
            </a:r>
          </a:p>
          <a:p>
            <a:r>
              <a:rPr lang="ru-RU" dirty="0" smtClean="0"/>
              <a:t>20. </a:t>
            </a:r>
            <a:r>
              <a:rPr lang="ru-RU" dirty="0" err="1" smtClean="0"/>
              <a:t>He</a:t>
            </a:r>
            <a:r>
              <a:rPr lang="ru-RU" dirty="0" smtClean="0"/>
              <a:t> обращайте внимания на мои маленькие недомогания. Я могу научиться получать удовольствие от своего плохого здоровья, если благодаря ему я буду в центре вашего внимания.</a:t>
            </a: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1928802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21. </a:t>
            </a:r>
            <a:r>
              <a:rPr lang="ru-RU" dirty="0" err="1" smtClean="0"/>
              <a:t>He</a:t>
            </a:r>
            <a:r>
              <a:rPr lang="ru-RU" dirty="0" smtClean="0"/>
              <a:t> отмахивайтесь от меня, если я задаю вам честные и прямые вопросы. В противном случае вы обнаружите, что я перестал вас спрашивать и ищу интересующую меня информацию там, где мне ее предлагают.</a:t>
            </a:r>
          </a:p>
          <a:p>
            <a:r>
              <a:rPr lang="ru-RU" dirty="0" smtClean="0"/>
              <a:t>22. </a:t>
            </a:r>
            <a:r>
              <a:rPr lang="ru-RU" dirty="0" err="1" smtClean="0"/>
              <a:t>He</a:t>
            </a:r>
            <a:r>
              <a:rPr lang="ru-RU" dirty="0" smtClean="0"/>
              <a:t> отвечайте на мои глупые и бессмысленные вопросы. Я просто хочу обратить на себя ваше внимание.</a:t>
            </a:r>
          </a:p>
          <a:p>
            <a:r>
              <a:rPr lang="ru-RU" dirty="0" smtClean="0"/>
              <a:t>23. Никогда не считайте, что извиниться передо мной — ниже вашего достоинства. Ваше честное извинение и признание своих ошибок вызывает у меня по отношению к вам удивительно теплые чувства.</a:t>
            </a: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185736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24. Никогда не утверждайте, что вы совершенны и непогрешимы. Иначе мне придется быть достойным слишком многого, а так не хочется утверждаться в обратном.</a:t>
            </a:r>
          </a:p>
          <a:p>
            <a:r>
              <a:rPr lang="ru-RU" dirty="0" smtClean="0"/>
              <a:t>25. Не беспокойтесь о том, что мы проводим слишком мало времени вместе. Стоит побеспокоиться о том, как мы с вами его проводим.</a:t>
            </a:r>
          </a:p>
          <a:p>
            <a:r>
              <a:rPr lang="ru-RU" dirty="0" smtClean="0"/>
              <a:t>26. Не позволяйте моим страхам возбуждать в вас тревогу. В противном случае я действительно испугаюсь. Демонстрируйте мне ваше мужество и собственную храбрость.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2000240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27. Не забывайте, что мне нужно ваше понимание и поддержка. Думаю, что вы и без меня это знаете.</a:t>
            </a:r>
          </a:p>
          <a:p>
            <a:r>
              <a:rPr lang="ru-RU" dirty="0" smtClean="0"/>
              <a:t>28. Относитесь ко мне так, как вы относитесь к своим друзьям. Я тоже хочу быть вашим лучшим другом.</a:t>
            </a:r>
          </a:p>
          <a:p>
            <a:r>
              <a:rPr lang="ru-RU" dirty="0" smtClean="0"/>
              <a:t>29. Не забывайте: ваши добрые мысли и теплые пожелания, которые вы дарите мне щедро каждый день, если не сейчас, то через годы вернутся вам сторицей.</a:t>
            </a:r>
          </a:p>
          <a:p>
            <a:r>
              <a:rPr lang="ru-RU" dirty="0" smtClean="0"/>
              <a:t>30.</a:t>
            </a:r>
            <a:r>
              <a:rPr lang="ru-RU" b="1" dirty="0" smtClean="0"/>
              <a:t> Помните, что у вас есть самое великое чудо на свете. Это чудо — я, ваш ребенок!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1928802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Мудрые мысли о воспитании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  Жизненные позиции заразительны....</a:t>
            </a:r>
          </a:p>
          <a:p>
            <a:pPr>
              <a:buNone/>
            </a:pPr>
            <a:r>
              <a:rPr lang="ru-RU" dirty="0" smtClean="0"/>
              <a:t>         А ваша может кого – </a:t>
            </a:r>
            <a:r>
              <a:rPr lang="ru-RU" dirty="0" err="1" smtClean="0"/>
              <a:t>нибудь</a:t>
            </a:r>
            <a:r>
              <a:rPr lang="ru-RU" dirty="0" smtClean="0"/>
              <a:t> увлечь?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(Ф.Нансен) </a:t>
            </a:r>
            <a:endParaRPr lang="ru-RU" dirty="0"/>
          </a:p>
        </p:txBody>
      </p:sp>
      <p:pic>
        <p:nvPicPr>
          <p:cNvPr id="10242" name="Picture 2" descr="http://www.58ds.ru/foto-dlya-saita/papochka.jpg/image_pr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71810"/>
            <a:ext cx="2962275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   Что </a:t>
            </a:r>
            <a:r>
              <a:rPr lang="ru-RU" sz="4000" b="1" dirty="0" smtClean="0">
                <a:solidFill>
                  <a:srgbClr val="C00000"/>
                </a:solidFill>
              </a:rPr>
              <a:t>такое вседозволенность?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Поведение того, кто в своих поступках чувствует себя свободным от всяких общественно -установленных норм и правил.</a:t>
            </a:r>
          </a:p>
          <a:p>
            <a:pPr>
              <a:buNone/>
            </a:pPr>
            <a:r>
              <a:rPr lang="ru-RU" dirty="0" smtClean="0"/>
              <a:t>    Толковый словарь Ожегова. С.И. Ожегов, Н.Ю.  Шведова. 1949 - 1992</a:t>
            </a:r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928802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Не позволяйте детям </a:t>
            </a:r>
            <a:r>
              <a:rPr lang="ru-RU" sz="4000" b="1" dirty="0" smtClean="0">
                <a:solidFill>
                  <a:srgbClr val="C00000"/>
                </a:solidFill>
              </a:rPr>
              <a:t>выращивать в своих душах </a:t>
            </a:r>
            <a:r>
              <a:rPr lang="ru-RU" sz="4000" b="1" dirty="0" smtClean="0">
                <a:solidFill>
                  <a:srgbClr val="C00000"/>
                </a:solidFill>
              </a:rPr>
              <a:t>такие </a:t>
            </a:r>
            <a:r>
              <a:rPr lang="ru-RU" sz="4000" b="1" dirty="0" smtClean="0">
                <a:solidFill>
                  <a:srgbClr val="C00000"/>
                </a:solidFill>
              </a:rPr>
              <a:t>качества, как 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эгоизм</a:t>
            </a:r>
          </a:p>
          <a:p>
            <a:r>
              <a:rPr lang="ru-RU" sz="2800" dirty="0" smtClean="0"/>
              <a:t>злоба</a:t>
            </a:r>
          </a:p>
          <a:p>
            <a:r>
              <a:rPr lang="ru-RU" sz="2800" dirty="0" smtClean="0"/>
              <a:t>равнодушие</a:t>
            </a:r>
          </a:p>
          <a:p>
            <a:r>
              <a:rPr lang="ru-RU" sz="2800" dirty="0" smtClean="0"/>
              <a:t>зависть</a:t>
            </a:r>
          </a:p>
          <a:p>
            <a:r>
              <a:rPr lang="ru-RU" sz="2800" dirty="0" smtClean="0"/>
              <a:t>подлость</a:t>
            </a:r>
          </a:p>
          <a:p>
            <a:r>
              <a:rPr lang="ru-RU" sz="2800" dirty="0" smtClean="0"/>
              <a:t>распущенность</a:t>
            </a:r>
          </a:p>
          <a:p>
            <a:r>
              <a:rPr lang="ru-RU" sz="2800" dirty="0" smtClean="0"/>
              <a:t>ненависть</a:t>
            </a:r>
          </a:p>
          <a:p>
            <a:r>
              <a:rPr lang="ru-RU" sz="2800" dirty="0" smtClean="0"/>
              <a:t>трусость</a:t>
            </a:r>
          </a:p>
          <a:p>
            <a:r>
              <a:rPr lang="ru-RU" sz="2800" dirty="0" smtClean="0"/>
              <a:t>жадность</a:t>
            </a:r>
          </a:p>
          <a:p>
            <a:r>
              <a:rPr lang="ru-RU" sz="2800" dirty="0" smtClean="0"/>
              <a:t>жестокость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http://im7-tub-ru.yandex.net/i?id=107132310-4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786190"/>
            <a:ext cx="2428892" cy="2214578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10248" name="Picture 8" descr="http://im4-tub-ru.yandex.net/i?id=485612610-3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857364"/>
            <a:ext cx="2286016" cy="2000264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Начинайте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воспитывать, когда ребёнок ещё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мал…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ленитесь отвечать на вопросы детей</a:t>
            </a:r>
          </a:p>
          <a:p>
            <a:r>
              <a:rPr lang="ru-RU" dirty="0" smtClean="0"/>
              <a:t>Не отмахивайтесь от ребёнка</a:t>
            </a:r>
          </a:p>
          <a:p>
            <a:r>
              <a:rPr lang="ru-RU" dirty="0" smtClean="0"/>
              <a:t>Умейте выслушать</a:t>
            </a:r>
          </a:p>
          <a:p>
            <a:r>
              <a:rPr lang="ru-RU" dirty="0" smtClean="0"/>
              <a:t>Доверяйте детям</a:t>
            </a:r>
          </a:p>
          <a:p>
            <a:r>
              <a:rPr lang="ru-RU" dirty="0" smtClean="0"/>
              <a:t>Решайте вместе проблемы </a:t>
            </a:r>
            <a:endParaRPr lang="ru-RU" dirty="0"/>
          </a:p>
        </p:txBody>
      </p:sp>
      <p:pic>
        <p:nvPicPr>
          <p:cNvPr id="4" name="Picture 2" descr="http://im0-tub-ru.yandex.net/i?id=165933236-0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357562"/>
            <a:ext cx="3071834" cy="221457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    Растите </a:t>
            </a:r>
            <a:r>
              <a:rPr lang="ru-RU" sz="4000" b="1" dirty="0" smtClean="0">
                <a:solidFill>
                  <a:srgbClr val="C00000"/>
                </a:solidFill>
              </a:rPr>
              <a:t>человека, а не особь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Интересуйтесь, с кем дружат ваши дети</a:t>
            </a:r>
          </a:p>
          <a:p>
            <a:r>
              <a:rPr lang="ru-RU" dirty="0" smtClean="0"/>
              <a:t>Что смотрят по телевизору</a:t>
            </a:r>
          </a:p>
          <a:p>
            <a:r>
              <a:rPr lang="ru-RU" dirty="0" smtClean="0"/>
              <a:t>Что в их </a:t>
            </a:r>
            <a:r>
              <a:rPr lang="ru-RU" dirty="0" smtClean="0"/>
              <a:t>компьютере</a:t>
            </a:r>
            <a:endParaRPr lang="en-US" dirty="0" smtClean="0"/>
          </a:p>
          <a:p>
            <a:r>
              <a:rPr lang="ru-RU" dirty="0" smtClean="0"/>
              <a:t>Какие книги читают</a:t>
            </a:r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 smtClean="0"/>
              <a:t> они </a:t>
            </a:r>
            <a:r>
              <a:rPr lang="ru-RU" dirty="0" smtClean="0"/>
              <a:t>бывают</a:t>
            </a:r>
          </a:p>
          <a:p>
            <a:r>
              <a:rPr lang="ru-RU" dirty="0" smtClean="0"/>
              <a:t>Не поддерживайте </a:t>
            </a:r>
            <a:r>
              <a:rPr lang="ru-RU" dirty="0" smtClean="0"/>
              <a:t>детей в </a:t>
            </a:r>
            <a:r>
              <a:rPr lang="ru-RU" dirty="0" smtClean="0"/>
              <a:t>том, в чём </a:t>
            </a:r>
            <a:r>
              <a:rPr lang="ru-RU" dirty="0" smtClean="0"/>
              <a:t>они неправы</a:t>
            </a:r>
            <a:endParaRPr lang="ru-RU" dirty="0" smtClean="0"/>
          </a:p>
          <a:p>
            <a:r>
              <a:rPr lang="ru-RU" dirty="0" smtClean="0"/>
              <a:t>Бережно относитесь к словам, которые говорите детям</a:t>
            </a:r>
          </a:p>
          <a:p>
            <a:r>
              <a:rPr lang="ru-RU" dirty="0" smtClean="0"/>
              <a:t>Любите и </a:t>
            </a:r>
            <a:r>
              <a:rPr lang="ru-RU" dirty="0" smtClean="0"/>
              <a:t>уважайте детей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Типы темперамента ребе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643182"/>
            <a:ext cx="1928826" cy="150019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12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    </a:t>
            </a:r>
            <a:r>
              <a:rPr lang="ru-RU" sz="4000" b="1" dirty="0" smtClean="0">
                <a:solidFill>
                  <a:srgbClr val="C00000"/>
                </a:solidFill>
              </a:rPr>
              <a:t>Не </a:t>
            </a:r>
            <a:r>
              <a:rPr lang="ru-RU" sz="4000" b="1" dirty="0" smtClean="0">
                <a:solidFill>
                  <a:srgbClr val="C00000"/>
                </a:solidFill>
              </a:rPr>
              <a:t>допускайте ошибок!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сравнивайте ребёнка с другими детьми. Никогда не подчёркивайте превосходства друзей, одноклассников, знакомых. Старайтесь меньше </a:t>
            </a:r>
            <a:r>
              <a:rPr lang="ru-RU" dirty="0" smtClean="0"/>
              <a:t>критиковать, чаще </a:t>
            </a:r>
            <a:r>
              <a:rPr lang="ru-RU" dirty="0" smtClean="0"/>
              <a:t>говорите о своей любви. </a:t>
            </a:r>
          </a:p>
          <a:p>
            <a:r>
              <a:rPr lang="ru-RU" dirty="0" smtClean="0"/>
              <a:t>Не используйте по отношению к ребёнку негативных насмешливых обращений. Всегда вдумывайтесь в смысл слов, которые говорите детям.</a:t>
            </a:r>
            <a:endParaRPr lang="ru-RU" dirty="0"/>
          </a:p>
        </p:txBody>
      </p:sp>
      <p:pic>
        <p:nvPicPr>
          <p:cNvPr id="5" name="Picture 6" descr="http://ladyauto.org/wp-content/uploads/2011/11/oshibki-pri-vospitanii-detey_-300x2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000636"/>
            <a:ext cx="2214578" cy="157163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</a:t>
            </a:r>
            <a:r>
              <a:rPr lang="ru-RU" sz="4000" b="1" dirty="0" smtClean="0">
                <a:solidFill>
                  <a:srgbClr val="C00000"/>
                </a:solidFill>
              </a:rPr>
              <a:t>Не </a:t>
            </a:r>
            <a:r>
              <a:rPr lang="ru-RU" sz="4000" b="1" dirty="0" smtClean="0">
                <a:solidFill>
                  <a:srgbClr val="C00000"/>
                </a:solidFill>
              </a:rPr>
              <a:t>допускайте ошибок!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обделяйте маленького </a:t>
            </a:r>
            <a:r>
              <a:rPr lang="ru-RU" dirty="0" smtClean="0"/>
              <a:t>сына (дочь) </a:t>
            </a:r>
            <a:r>
              <a:rPr lang="ru-RU" dirty="0" smtClean="0"/>
              <a:t>материнской любовью и лаской. Позволяйте проявлять свои эмоции. Старайтесь не давить, а убеждать.</a:t>
            </a:r>
          </a:p>
          <a:p>
            <a:r>
              <a:rPr lang="ru-RU" dirty="0" smtClean="0"/>
              <a:t>Делайте упор не на внешние, а на внутренние мотивационные факторы. Воспитывайте в ребёнке чувство ответственности, внушайте ему, что у любого человека есть не только права, но и обязанности.</a:t>
            </a:r>
            <a:endParaRPr lang="ru-RU" dirty="0"/>
          </a:p>
        </p:txBody>
      </p:sp>
      <p:pic>
        <p:nvPicPr>
          <p:cNvPr id="5" name="Picture 2" descr="Как следует воспитывать ребенка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72074"/>
            <a:ext cx="2143140" cy="1500191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Письмо – обращение к самым близким и дорогим людям – моим родителям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03920" cy="457200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Не портите меня. Я прекрасно знаю, что я не должен получать всего, о чем прошу. Я просто проверяю вас.</a:t>
            </a:r>
          </a:p>
          <a:p>
            <a:r>
              <a:rPr lang="ru-RU" dirty="0" smtClean="0"/>
              <a:t>2. Не бойтесь проявлять твердость по отношению ко мне. Это позволяет мне знать меру и место.</a:t>
            </a:r>
          </a:p>
          <a:p>
            <a:r>
              <a:rPr lang="ru-RU" dirty="0" smtClean="0"/>
              <a:t>3. Не применяйте силу в отношениях со мной. Иначе это научит меня думать, что сила — это всё, что имеет значение. С большей готовностью я восприму ваше руководство мной.</a:t>
            </a:r>
          </a:p>
          <a:p>
            <a:r>
              <a:rPr lang="ru-RU" dirty="0" smtClean="0"/>
              <a:t>4. Не будьте непоследовательными. Это сбивает меня с толку и заставляет пытаться выйти сухим из воды во всех возможных случаях.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8" name="Рисунок 7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2000240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1113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Родительское собрание на тему : «Поговорите со мной, родители»!</vt:lpstr>
      <vt:lpstr>Мудрые мысли о воспитании</vt:lpstr>
      <vt:lpstr>      Что такое вседозволенность?</vt:lpstr>
      <vt:lpstr>Не позволяйте детям выращивать в своих душах такие качества, как :</vt:lpstr>
      <vt:lpstr>Начинайте воспитывать, когда ребёнок ещё мал…</vt:lpstr>
      <vt:lpstr>       Растите человека, а не особь</vt:lpstr>
      <vt:lpstr>           Не допускайте ошибок!</vt:lpstr>
      <vt:lpstr>        Не допускайте ошибок!</vt:lpstr>
      <vt:lpstr>Письмо – обращение к самым близким и дорогим людям – моим родителям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собранию</dc:title>
  <dc:creator>Admin</dc:creator>
  <cp:lastModifiedBy>Admin</cp:lastModifiedBy>
  <cp:revision>46</cp:revision>
  <dcterms:created xsi:type="dcterms:W3CDTF">2013-01-19T07:38:19Z</dcterms:created>
  <dcterms:modified xsi:type="dcterms:W3CDTF">2013-01-20T17:26:44Z</dcterms:modified>
</cp:coreProperties>
</file>