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59" r:id="rId5"/>
    <p:sldId id="263" r:id="rId6"/>
    <p:sldId id="266" r:id="rId7"/>
    <p:sldId id="267" r:id="rId8"/>
    <p:sldId id="268" r:id="rId9"/>
    <p:sldId id="270" r:id="rId10"/>
    <p:sldId id="258" r:id="rId11"/>
    <p:sldId id="271" r:id="rId12"/>
    <p:sldId id="257" r:id="rId13"/>
    <p:sldId id="260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00FF99"/>
    <a:srgbClr val="9999FF"/>
    <a:srgbClr val="CCFF66"/>
    <a:srgbClr val="3366CC"/>
    <a:srgbClr val="33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0E2D1-476E-4D7A-8098-ABF61FE69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2EE8F-B086-4D9F-B65F-A99180856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2F17-6FC0-40DB-8158-C4BDB026C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1146-2561-46F3-A18B-62A6A7E7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7F35-21E1-4A39-98B2-03AC2A75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8A65-F5D3-4B21-B8D6-24940E32E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D915-890E-4EB4-AA3D-561FE31C7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BA4B2-2A5B-46D8-9713-58CF3D644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0676-4BF6-4921-804E-09C91FD06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2D65C-6DE7-478B-A87D-0E4F1374D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DC19-A25E-4906-95C2-D080A6C64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5B3A5A0-D9F0-435F-951B-8267FB763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9;&#1088;&#1086;&#1082;\&#1052;&#1072;&#1083;&#1077;&#1085;&#1100;&#1082;&#1072;&#1103;%20&#1089;&#1090;&#1088;&#1072;&#1085;&#1072;.wa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42988" y="692150"/>
            <a:ext cx="748823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ru-RU" sz="4000" b="1"/>
              <a:t>57-7</a:t>
            </a:r>
            <a:r>
              <a:rPr lang="ru-RU" sz="4000"/>
              <a:t>   </a:t>
            </a:r>
            <a:r>
              <a:rPr lang="ru-RU" sz="4000" b="1">
                <a:solidFill>
                  <a:srgbClr val="FF3399"/>
                </a:solidFill>
              </a:rPr>
              <a:t>Р</a:t>
            </a:r>
            <a:r>
              <a:rPr lang="ru-RU" sz="4000"/>
              <a:t>			      </a:t>
            </a:r>
            <a:r>
              <a:rPr lang="ru-RU" sz="4000" b="1"/>
              <a:t>30+28 </a:t>
            </a:r>
            <a:r>
              <a:rPr lang="ru-RU" sz="4000"/>
              <a:t> </a:t>
            </a:r>
            <a:r>
              <a:rPr lang="ru-RU" sz="4000" b="1"/>
              <a:t> </a:t>
            </a:r>
            <a:r>
              <a:rPr lang="ru-RU" sz="4000" b="1">
                <a:solidFill>
                  <a:srgbClr val="FF3399"/>
                </a:solidFill>
              </a:rPr>
              <a:t>Й</a:t>
            </a:r>
          </a:p>
          <a:p>
            <a:pPr>
              <a:spcBef>
                <a:spcPct val="10000"/>
              </a:spcBef>
            </a:pPr>
            <a:r>
              <a:rPr lang="ru-RU" sz="4000" b="1"/>
              <a:t>42+30</a:t>
            </a:r>
            <a:r>
              <a:rPr lang="ru-RU" sz="4000"/>
              <a:t>   </a:t>
            </a:r>
            <a:r>
              <a:rPr lang="ru-RU" sz="4000" b="1">
                <a:solidFill>
                  <a:srgbClr val="FF3399"/>
                </a:solidFill>
              </a:rPr>
              <a:t>В</a:t>
            </a:r>
            <a:r>
              <a:rPr lang="ru-RU" sz="4000"/>
              <a:t>			</a:t>
            </a:r>
            <a:r>
              <a:rPr lang="ru-RU" sz="4000" b="1"/>
              <a:t>60-7</a:t>
            </a:r>
            <a:r>
              <a:rPr lang="ru-RU" sz="4000"/>
              <a:t>   </a:t>
            </a:r>
            <a:r>
              <a:rPr lang="ru-RU" sz="4000" b="1">
                <a:solidFill>
                  <a:srgbClr val="FF3399"/>
                </a:solidFill>
              </a:rPr>
              <a:t>Е</a:t>
            </a:r>
          </a:p>
          <a:p>
            <a:pPr>
              <a:spcBef>
                <a:spcPct val="10000"/>
              </a:spcBef>
            </a:pPr>
            <a:r>
              <a:rPr lang="ru-RU" sz="4000" b="1"/>
              <a:t>23-7</a:t>
            </a:r>
            <a:r>
              <a:rPr lang="ru-RU" sz="4000"/>
              <a:t>   </a:t>
            </a:r>
            <a:r>
              <a:rPr lang="ru-RU" sz="4000" b="1">
                <a:solidFill>
                  <a:srgbClr val="FF3399"/>
                </a:solidFill>
              </a:rPr>
              <a:t>М</a:t>
            </a:r>
            <a:r>
              <a:rPr lang="ru-RU" sz="4000"/>
              <a:t>			</a:t>
            </a:r>
            <a:r>
              <a:rPr lang="ru-RU" sz="4000" b="1"/>
              <a:t>56+7</a:t>
            </a:r>
            <a:r>
              <a:rPr lang="ru-RU" sz="4000"/>
              <a:t>   </a:t>
            </a:r>
            <a:r>
              <a:rPr lang="ru-RU" sz="4000" b="1">
                <a:solidFill>
                  <a:srgbClr val="FF3399"/>
                </a:solidFill>
              </a:rPr>
              <a:t>А</a:t>
            </a:r>
          </a:p>
          <a:p>
            <a:pPr>
              <a:spcBef>
                <a:spcPct val="10000"/>
              </a:spcBef>
            </a:pPr>
            <a:r>
              <a:rPr lang="ru-RU" sz="4000" b="1"/>
              <a:t>23+9</a:t>
            </a:r>
            <a:r>
              <a:rPr lang="ru-RU" sz="4000"/>
              <a:t>   </a:t>
            </a:r>
            <a:r>
              <a:rPr lang="ru-RU" sz="4000" b="1">
                <a:solidFill>
                  <a:srgbClr val="FF3399"/>
                </a:solidFill>
              </a:rPr>
              <a:t>У</a:t>
            </a:r>
          </a:p>
        </p:txBody>
      </p:sp>
      <p:graphicFrame>
        <p:nvGraphicFramePr>
          <p:cNvPr id="2081" name="Group 33"/>
          <p:cNvGraphicFramePr>
            <a:graphicFrameLocks noGrp="1"/>
          </p:cNvGraphicFramePr>
          <p:nvPr/>
        </p:nvGraphicFramePr>
        <p:xfrm>
          <a:off x="1331913" y="3500438"/>
          <a:ext cx="6119812" cy="1276350"/>
        </p:xfrm>
        <a:graphic>
          <a:graphicData uri="http://schemas.openxmlformats.org/drawingml/2006/table">
            <a:tbl>
              <a:tblPr/>
              <a:tblGrid>
                <a:gridCol w="874712"/>
                <a:gridCol w="873125"/>
                <a:gridCol w="874713"/>
                <a:gridCol w="874712"/>
                <a:gridCol w="874713"/>
                <a:gridCol w="873125"/>
                <a:gridCol w="874712"/>
              </a:tblGrid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97" name="Group 49"/>
          <p:cNvGrpSpPr>
            <a:grpSpLocks/>
          </p:cNvGrpSpPr>
          <p:nvPr/>
        </p:nvGrpSpPr>
        <p:grpSpPr bwMode="auto">
          <a:xfrm>
            <a:off x="1331913" y="4797425"/>
            <a:ext cx="6119812" cy="1296988"/>
            <a:chOff x="884" y="3203"/>
            <a:chExt cx="3856" cy="817"/>
          </a:xfrm>
        </p:grpSpPr>
        <p:sp>
          <p:nvSpPr>
            <p:cNvPr id="2" name="Rectangle 34"/>
            <p:cNvSpPr>
              <a:spLocks noChangeArrowheads="1"/>
            </p:cNvSpPr>
            <p:nvPr/>
          </p:nvSpPr>
          <p:spPr bwMode="auto">
            <a:xfrm>
              <a:off x="884" y="3203"/>
              <a:ext cx="545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Rectangle 35"/>
            <p:cNvSpPr>
              <a:spLocks noChangeArrowheads="1"/>
            </p:cNvSpPr>
            <p:nvPr/>
          </p:nvSpPr>
          <p:spPr bwMode="auto">
            <a:xfrm>
              <a:off x="1429" y="3203"/>
              <a:ext cx="545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Rectangle 36"/>
            <p:cNvSpPr>
              <a:spLocks noChangeArrowheads="1"/>
            </p:cNvSpPr>
            <p:nvPr/>
          </p:nvSpPr>
          <p:spPr bwMode="auto">
            <a:xfrm>
              <a:off x="1973" y="3203"/>
              <a:ext cx="545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Rectangle 37"/>
            <p:cNvSpPr>
              <a:spLocks noChangeArrowheads="1"/>
            </p:cNvSpPr>
            <p:nvPr/>
          </p:nvSpPr>
          <p:spPr bwMode="auto">
            <a:xfrm>
              <a:off x="3061" y="3203"/>
              <a:ext cx="545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Rectangle 38"/>
            <p:cNvSpPr>
              <a:spLocks noChangeArrowheads="1"/>
            </p:cNvSpPr>
            <p:nvPr/>
          </p:nvSpPr>
          <p:spPr bwMode="auto">
            <a:xfrm>
              <a:off x="4195" y="3203"/>
              <a:ext cx="545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Rectangle 39"/>
            <p:cNvSpPr>
              <a:spLocks noChangeArrowheads="1"/>
            </p:cNvSpPr>
            <p:nvPr/>
          </p:nvSpPr>
          <p:spPr bwMode="auto">
            <a:xfrm>
              <a:off x="3606" y="3203"/>
              <a:ext cx="589" cy="81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Rectangle 40"/>
            <p:cNvSpPr>
              <a:spLocks noChangeArrowheads="1"/>
            </p:cNvSpPr>
            <p:nvPr/>
          </p:nvSpPr>
          <p:spPr bwMode="auto">
            <a:xfrm>
              <a:off x="2517" y="3203"/>
              <a:ext cx="545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403350" y="4941888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М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484438" y="4941888"/>
            <a:ext cx="50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У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3348038" y="4941888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Р</a:t>
            </a: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4211638" y="4941888"/>
            <a:ext cx="433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А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5076825" y="4868863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В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6011863" y="4941888"/>
            <a:ext cx="433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6877050" y="4941888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Й</a:t>
            </a:r>
          </a:p>
        </p:txBody>
      </p:sp>
      <p:sp>
        <p:nvSpPr>
          <p:cNvPr id="2078" name="Text Box 50"/>
          <p:cNvSpPr txBox="1">
            <a:spLocks noChangeArrowheads="1"/>
          </p:cNvSpPr>
          <p:nvPr/>
        </p:nvSpPr>
        <p:spPr bwMode="auto">
          <a:xfrm>
            <a:off x="539750" y="188913"/>
            <a:ext cx="792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9" name="Text Box 51"/>
          <p:cNvSpPr txBox="1">
            <a:spLocks noChangeArrowheads="1"/>
          </p:cNvSpPr>
          <p:nvPr/>
        </p:nvSpPr>
        <p:spPr bwMode="auto">
          <a:xfrm>
            <a:off x="0" y="188913"/>
            <a:ext cx="8964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CC00"/>
                </a:solidFill>
              </a:rPr>
              <a:t>Прочитайте выражения и найдите их значения</a:t>
            </a: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5076825" y="4868863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66"/>
                </a:solidFill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0" grpId="0"/>
      <p:bldP spid="2091" grpId="0"/>
      <p:bldP spid="2092" grpId="0"/>
      <p:bldP spid="2093" grpId="0"/>
      <p:bldP spid="2094" grpId="0"/>
      <p:bldP spid="2095" grpId="0"/>
      <p:bldP spid="2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1547813" y="908050"/>
            <a:ext cx="6265862" cy="1728788"/>
            <a:chOff x="884" y="1344"/>
            <a:chExt cx="3947" cy="1089"/>
          </a:xfrm>
        </p:grpSpPr>
        <p:grpSp>
          <p:nvGrpSpPr>
            <p:cNvPr id="11273" name="Group 7"/>
            <p:cNvGrpSpPr>
              <a:grpSpLocks/>
            </p:cNvGrpSpPr>
            <p:nvPr/>
          </p:nvGrpSpPr>
          <p:grpSpPr bwMode="auto">
            <a:xfrm>
              <a:off x="884" y="1344"/>
              <a:ext cx="3947" cy="1089"/>
              <a:chOff x="385" y="2205"/>
              <a:chExt cx="3947" cy="1089"/>
            </a:xfrm>
          </p:grpSpPr>
          <p:sp>
            <p:nvSpPr>
              <p:cNvPr id="11276" name="Line 2"/>
              <p:cNvSpPr>
                <a:spLocks noChangeShapeType="1"/>
              </p:cNvSpPr>
              <p:nvPr/>
            </p:nvSpPr>
            <p:spPr bwMode="auto">
              <a:xfrm flipV="1">
                <a:off x="385" y="2205"/>
                <a:ext cx="1225" cy="10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7" name="Line 5"/>
              <p:cNvSpPr>
                <a:spLocks noChangeShapeType="1"/>
              </p:cNvSpPr>
              <p:nvPr/>
            </p:nvSpPr>
            <p:spPr bwMode="auto">
              <a:xfrm>
                <a:off x="1610" y="2205"/>
                <a:ext cx="1089" cy="9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8" name="Line 6"/>
              <p:cNvSpPr>
                <a:spLocks noChangeShapeType="1"/>
              </p:cNvSpPr>
              <p:nvPr/>
            </p:nvSpPr>
            <p:spPr bwMode="auto">
              <a:xfrm flipV="1">
                <a:off x="2699" y="2568"/>
                <a:ext cx="1633" cy="6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74" name="Oval 8"/>
            <p:cNvSpPr>
              <a:spLocks noChangeArrowheads="1"/>
            </p:cNvSpPr>
            <p:nvPr/>
          </p:nvSpPr>
          <p:spPr bwMode="auto">
            <a:xfrm>
              <a:off x="884" y="2387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Oval 9"/>
            <p:cNvSpPr>
              <a:spLocks noChangeArrowheads="1"/>
            </p:cNvSpPr>
            <p:nvPr/>
          </p:nvSpPr>
          <p:spPr bwMode="auto">
            <a:xfrm>
              <a:off x="4785" y="1706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7" name="Text Box 11"/>
          <p:cNvSpPr txBox="1">
            <a:spLocks noChangeArrowheads="1"/>
          </p:cNvSpPr>
          <p:nvPr/>
        </p:nvSpPr>
        <p:spPr bwMode="auto">
          <a:xfrm rot="-2373939">
            <a:off x="900113" y="981075"/>
            <a:ext cx="1814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>
                <a:solidFill>
                  <a:srgbClr val="336600"/>
                </a:solidFill>
              </a:rPr>
              <a:t>4 м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 rot="2562002">
            <a:off x="4103688" y="730250"/>
            <a:ext cx="1368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>
                <a:solidFill>
                  <a:srgbClr val="336600"/>
                </a:solidFill>
              </a:rPr>
              <a:t>4 м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 rot="-955235">
            <a:off x="6156325" y="765175"/>
            <a:ext cx="2447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>
                <a:solidFill>
                  <a:srgbClr val="336600"/>
                </a:solidFill>
              </a:rPr>
              <a:t>4 м</a:t>
            </a:r>
          </a:p>
        </p:txBody>
      </p:sp>
      <p:pic>
        <p:nvPicPr>
          <p:cNvPr id="11270" name="Picture 1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868863"/>
            <a:ext cx="2447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55650" y="3500438"/>
            <a:ext cx="6408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>
                <a:solidFill>
                  <a:srgbClr val="336600"/>
                </a:solidFill>
              </a:rPr>
              <a:t>4+4+4=12(м)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84213" y="4941888"/>
            <a:ext cx="5040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>
                <a:solidFill>
                  <a:srgbClr val="336600"/>
                </a:solidFill>
              </a:rPr>
              <a:t>4</a:t>
            </a:r>
            <a:r>
              <a:rPr lang="en-US" sz="8000">
                <a:solidFill>
                  <a:srgbClr val="336600"/>
                </a:solidFill>
              </a:rPr>
              <a:t>·</a:t>
            </a:r>
            <a:r>
              <a:rPr lang="ru-RU" sz="8000">
                <a:solidFill>
                  <a:srgbClr val="336600"/>
                </a:solidFill>
              </a:rPr>
              <a:t>3=12(м)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341438"/>
            <a:ext cx="57610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33375"/>
            <a:ext cx="12192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192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60350"/>
            <a:ext cx="12192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789363"/>
            <a:ext cx="12192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3375"/>
            <a:ext cx="12192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860800"/>
            <a:ext cx="12192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789363"/>
            <a:ext cx="12192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16338"/>
            <a:ext cx="121920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38" name="Group 66"/>
          <p:cNvGrpSpPr>
            <a:grpSpLocks/>
          </p:cNvGrpSpPr>
          <p:nvPr/>
        </p:nvGrpSpPr>
        <p:grpSpPr bwMode="auto">
          <a:xfrm>
            <a:off x="7956550" y="1773238"/>
            <a:ext cx="1044575" cy="1152525"/>
            <a:chOff x="5012" y="1117"/>
            <a:chExt cx="658" cy="726"/>
          </a:xfrm>
        </p:grpSpPr>
        <p:grpSp>
          <p:nvGrpSpPr>
            <p:cNvPr id="13372" name="Group 17"/>
            <p:cNvGrpSpPr>
              <a:grpSpLocks/>
            </p:cNvGrpSpPr>
            <p:nvPr/>
          </p:nvGrpSpPr>
          <p:grpSpPr bwMode="auto">
            <a:xfrm rot="921388">
              <a:off x="5012" y="1117"/>
              <a:ext cx="522" cy="590"/>
              <a:chOff x="3787" y="1706"/>
              <a:chExt cx="726" cy="680"/>
            </a:xfrm>
          </p:grpSpPr>
          <p:sp>
            <p:nvSpPr>
              <p:cNvPr id="13376" name="Rectangle 16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77" name="Picture 6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73" name="Group 39"/>
            <p:cNvGrpSpPr>
              <a:grpSpLocks/>
            </p:cNvGrpSpPr>
            <p:nvPr/>
          </p:nvGrpSpPr>
          <p:grpSpPr bwMode="auto">
            <a:xfrm rot="921388">
              <a:off x="5148" y="1253"/>
              <a:ext cx="522" cy="590"/>
              <a:chOff x="3787" y="1706"/>
              <a:chExt cx="726" cy="680"/>
            </a:xfrm>
          </p:grpSpPr>
          <p:sp>
            <p:nvSpPr>
              <p:cNvPr id="13374" name="Rectangle 40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75" name="Picture 41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135" name="Group 63"/>
          <p:cNvGrpSpPr>
            <a:grpSpLocks/>
          </p:cNvGrpSpPr>
          <p:nvPr/>
        </p:nvGrpSpPr>
        <p:grpSpPr bwMode="auto">
          <a:xfrm>
            <a:off x="1042988" y="1628775"/>
            <a:ext cx="1044575" cy="1081088"/>
            <a:chOff x="657" y="1026"/>
            <a:chExt cx="658" cy="681"/>
          </a:xfrm>
        </p:grpSpPr>
        <p:grpSp>
          <p:nvGrpSpPr>
            <p:cNvPr id="13366" name="Group 27"/>
            <p:cNvGrpSpPr>
              <a:grpSpLocks/>
            </p:cNvGrpSpPr>
            <p:nvPr/>
          </p:nvGrpSpPr>
          <p:grpSpPr bwMode="auto">
            <a:xfrm rot="921388">
              <a:off x="793" y="1026"/>
              <a:ext cx="522" cy="590"/>
              <a:chOff x="3787" y="1706"/>
              <a:chExt cx="726" cy="680"/>
            </a:xfrm>
          </p:grpSpPr>
          <p:sp>
            <p:nvSpPr>
              <p:cNvPr id="13370" name="Rectangle 28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71" name="Picture 29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67" name="Group 42"/>
            <p:cNvGrpSpPr>
              <a:grpSpLocks/>
            </p:cNvGrpSpPr>
            <p:nvPr/>
          </p:nvGrpSpPr>
          <p:grpSpPr bwMode="auto">
            <a:xfrm rot="921388">
              <a:off x="657" y="1117"/>
              <a:ext cx="522" cy="590"/>
              <a:chOff x="3787" y="1706"/>
              <a:chExt cx="726" cy="680"/>
            </a:xfrm>
          </p:grpSpPr>
          <p:sp>
            <p:nvSpPr>
              <p:cNvPr id="13368" name="Rectangle 43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69" name="Picture 44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136" name="Group 64"/>
          <p:cNvGrpSpPr>
            <a:grpSpLocks/>
          </p:cNvGrpSpPr>
          <p:nvPr/>
        </p:nvGrpSpPr>
        <p:grpSpPr bwMode="auto">
          <a:xfrm>
            <a:off x="2987675" y="1700213"/>
            <a:ext cx="1117600" cy="1225550"/>
            <a:chOff x="1882" y="1071"/>
            <a:chExt cx="704" cy="772"/>
          </a:xfrm>
        </p:grpSpPr>
        <p:grpSp>
          <p:nvGrpSpPr>
            <p:cNvPr id="13360" name="Group 24"/>
            <p:cNvGrpSpPr>
              <a:grpSpLocks/>
            </p:cNvGrpSpPr>
            <p:nvPr/>
          </p:nvGrpSpPr>
          <p:grpSpPr bwMode="auto">
            <a:xfrm rot="921388">
              <a:off x="2064" y="1071"/>
              <a:ext cx="522" cy="590"/>
              <a:chOff x="3787" y="1706"/>
              <a:chExt cx="726" cy="680"/>
            </a:xfrm>
          </p:grpSpPr>
          <p:sp>
            <p:nvSpPr>
              <p:cNvPr id="13364" name="Rectangle 25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65" name="Picture 26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61" name="Group 45"/>
            <p:cNvGrpSpPr>
              <a:grpSpLocks/>
            </p:cNvGrpSpPr>
            <p:nvPr/>
          </p:nvGrpSpPr>
          <p:grpSpPr bwMode="auto">
            <a:xfrm rot="921388">
              <a:off x="1882" y="1253"/>
              <a:ext cx="522" cy="590"/>
              <a:chOff x="3787" y="1706"/>
              <a:chExt cx="726" cy="680"/>
            </a:xfrm>
          </p:grpSpPr>
          <p:sp>
            <p:nvSpPr>
              <p:cNvPr id="13362" name="Rectangle 46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63" name="Picture 47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137" name="Group 65"/>
          <p:cNvGrpSpPr>
            <a:grpSpLocks/>
          </p:cNvGrpSpPr>
          <p:nvPr/>
        </p:nvGrpSpPr>
        <p:grpSpPr bwMode="auto">
          <a:xfrm>
            <a:off x="5508625" y="1557338"/>
            <a:ext cx="1117600" cy="1223962"/>
            <a:chOff x="3288" y="981"/>
            <a:chExt cx="704" cy="771"/>
          </a:xfrm>
        </p:grpSpPr>
        <p:grpSp>
          <p:nvGrpSpPr>
            <p:cNvPr id="13354" name="Group 21"/>
            <p:cNvGrpSpPr>
              <a:grpSpLocks/>
            </p:cNvGrpSpPr>
            <p:nvPr/>
          </p:nvGrpSpPr>
          <p:grpSpPr bwMode="auto">
            <a:xfrm rot="921388">
              <a:off x="3470" y="981"/>
              <a:ext cx="522" cy="590"/>
              <a:chOff x="3787" y="1706"/>
              <a:chExt cx="726" cy="680"/>
            </a:xfrm>
          </p:grpSpPr>
          <p:sp>
            <p:nvSpPr>
              <p:cNvPr id="13358" name="Rectangle 22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59" name="Picture 23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55" name="Group 48"/>
            <p:cNvGrpSpPr>
              <a:grpSpLocks/>
            </p:cNvGrpSpPr>
            <p:nvPr/>
          </p:nvGrpSpPr>
          <p:grpSpPr bwMode="auto">
            <a:xfrm rot="921388">
              <a:off x="3288" y="1162"/>
              <a:ext cx="522" cy="590"/>
              <a:chOff x="3787" y="1706"/>
              <a:chExt cx="726" cy="680"/>
            </a:xfrm>
          </p:grpSpPr>
          <p:sp>
            <p:nvSpPr>
              <p:cNvPr id="13356" name="Rectangle 49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57" name="Picture 50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140" name="Group 68"/>
          <p:cNvGrpSpPr>
            <a:grpSpLocks/>
          </p:cNvGrpSpPr>
          <p:nvPr/>
        </p:nvGrpSpPr>
        <p:grpSpPr bwMode="auto">
          <a:xfrm>
            <a:off x="3276600" y="5157788"/>
            <a:ext cx="1044575" cy="1079500"/>
            <a:chOff x="2064" y="3249"/>
            <a:chExt cx="658" cy="680"/>
          </a:xfrm>
        </p:grpSpPr>
        <p:grpSp>
          <p:nvGrpSpPr>
            <p:cNvPr id="13348" name="Group 33"/>
            <p:cNvGrpSpPr>
              <a:grpSpLocks/>
            </p:cNvGrpSpPr>
            <p:nvPr/>
          </p:nvGrpSpPr>
          <p:grpSpPr bwMode="auto">
            <a:xfrm rot="921388">
              <a:off x="2200" y="3249"/>
              <a:ext cx="522" cy="590"/>
              <a:chOff x="3787" y="1706"/>
              <a:chExt cx="726" cy="680"/>
            </a:xfrm>
          </p:grpSpPr>
          <p:sp>
            <p:nvSpPr>
              <p:cNvPr id="13352" name="Rectangle 34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53" name="Picture 35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49" name="Group 51"/>
            <p:cNvGrpSpPr>
              <a:grpSpLocks/>
            </p:cNvGrpSpPr>
            <p:nvPr/>
          </p:nvGrpSpPr>
          <p:grpSpPr bwMode="auto">
            <a:xfrm rot="921388">
              <a:off x="2064" y="3339"/>
              <a:ext cx="522" cy="590"/>
              <a:chOff x="3787" y="1706"/>
              <a:chExt cx="726" cy="680"/>
            </a:xfrm>
          </p:grpSpPr>
          <p:sp>
            <p:nvSpPr>
              <p:cNvPr id="13350" name="Rectangle 52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51" name="Picture 53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141" name="Group 69"/>
          <p:cNvGrpSpPr>
            <a:grpSpLocks/>
          </p:cNvGrpSpPr>
          <p:nvPr/>
        </p:nvGrpSpPr>
        <p:grpSpPr bwMode="auto">
          <a:xfrm>
            <a:off x="5580063" y="5157788"/>
            <a:ext cx="1044575" cy="1079500"/>
            <a:chOff x="3515" y="3249"/>
            <a:chExt cx="658" cy="680"/>
          </a:xfrm>
        </p:grpSpPr>
        <p:grpSp>
          <p:nvGrpSpPr>
            <p:cNvPr id="13342" name="Group 30"/>
            <p:cNvGrpSpPr>
              <a:grpSpLocks/>
            </p:cNvGrpSpPr>
            <p:nvPr/>
          </p:nvGrpSpPr>
          <p:grpSpPr bwMode="auto">
            <a:xfrm rot="921388">
              <a:off x="3651" y="3249"/>
              <a:ext cx="522" cy="590"/>
              <a:chOff x="3787" y="1706"/>
              <a:chExt cx="726" cy="680"/>
            </a:xfrm>
          </p:grpSpPr>
          <p:sp>
            <p:nvSpPr>
              <p:cNvPr id="13346" name="Rectangle 31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47" name="Picture 32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43" name="Group 54"/>
            <p:cNvGrpSpPr>
              <a:grpSpLocks/>
            </p:cNvGrpSpPr>
            <p:nvPr/>
          </p:nvGrpSpPr>
          <p:grpSpPr bwMode="auto">
            <a:xfrm rot="921388">
              <a:off x="3515" y="3339"/>
              <a:ext cx="522" cy="590"/>
              <a:chOff x="3787" y="1706"/>
              <a:chExt cx="726" cy="680"/>
            </a:xfrm>
          </p:grpSpPr>
          <p:sp>
            <p:nvSpPr>
              <p:cNvPr id="13344" name="Rectangle 55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45" name="Picture 56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142" name="Group 70"/>
          <p:cNvGrpSpPr>
            <a:grpSpLocks/>
          </p:cNvGrpSpPr>
          <p:nvPr/>
        </p:nvGrpSpPr>
        <p:grpSpPr bwMode="auto">
          <a:xfrm>
            <a:off x="7885113" y="5300663"/>
            <a:ext cx="1044575" cy="1152525"/>
            <a:chOff x="4967" y="3339"/>
            <a:chExt cx="658" cy="726"/>
          </a:xfrm>
        </p:grpSpPr>
        <p:grpSp>
          <p:nvGrpSpPr>
            <p:cNvPr id="13336" name="Group 18"/>
            <p:cNvGrpSpPr>
              <a:grpSpLocks/>
            </p:cNvGrpSpPr>
            <p:nvPr/>
          </p:nvGrpSpPr>
          <p:grpSpPr bwMode="auto">
            <a:xfrm rot="921388">
              <a:off x="5103" y="3339"/>
              <a:ext cx="522" cy="590"/>
              <a:chOff x="3787" y="1706"/>
              <a:chExt cx="726" cy="680"/>
            </a:xfrm>
          </p:grpSpPr>
          <p:sp>
            <p:nvSpPr>
              <p:cNvPr id="13340" name="Rectangle 19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41" name="Picture 20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37" name="Group 57"/>
            <p:cNvGrpSpPr>
              <a:grpSpLocks/>
            </p:cNvGrpSpPr>
            <p:nvPr/>
          </p:nvGrpSpPr>
          <p:grpSpPr bwMode="auto">
            <a:xfrm rot="921388">
              <a:off x="4967" y="3475"/>
              <a:ext cx="522" cy="590"/>
              <a:chOff x="3787" y="1706"/>
              <a:chExt cx="726" cy="680"/>
            </a:xfrm>
          </p:grpSpPr>
          <p:sp>
            <p:nvSpPr>
              <p:cNvPr id="13338" name="Rectangle 58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9" name="Picture 59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139" name="Group 67"/>
          <p:cNvGrpSpPr>
            <a:grpSpLocks/>
          </p:cNvGrpSpPr>
          <p:nvPr/>
        </p:nvGrpSpPr>
        <p:grpSpPr bwMode="auto">
          <a:xfrm>
            <a:off x="900113" y="5084763"/>
            <a:ext cx="1187450" cy="1081087"/>
            <a:chOff x="567" y="3203"/>
            <a:chExt cx="748" cy="681"/>
          </a:xfrm>
        </p:grpSpPr>
        <p:grpSp>
          <p:nvGrpSpPr>
            <p:cNvPr id="13330" name="Group 36"/>
            <p:cNvGrpSpPr>
              <a:grpSpLocks/>
            </p:cNvGrpSpPr>
            <p:nvPr/>
          </p:nvGrpSpPr>
          <p:grpSpPr bwMode="auto">
            <a:xfrm rot="921388">
              <a:off x="793" y="3203"/>
              <a:ext cx="522" cy="590"/>
              <a:chOff x="3787" y="1706"/>
              <a:chExt cx="726" cy="680"/>
            </a:xfrm>
          </p:grpSpPr>
          <p:sp>
            <p:nvSpPr>
              <p:cNvPr id="13334" name="Rectangle 37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5" name="Picture 38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31" name="Group 60"/>
            <p:cNvGrpSpPr>
              <a:grpSpLocks/>
            </p:cNvGrpSpPr>
            <p:nvPr/>
          </p:nvGrpSpPr>
          <p:grpSpPr bwMode="auto">
            <a:xfrm rot="921388">
              <a:off x="567" y="3294"/>
              <a:ext cx="522" cy="590"/>
              <a:chOff x="3787" y="1706"/>
              <a:chExt cx="726" cy="680"/>
            </a:xfrm>
          </p:grpSpPr>
          <p:sp>
            <p:nvSpPr>
              <p:cNvPr id="13332" name="Rectangle 61"/>
              <p:cNvSpPr>
                <a:spLocks noChangeArrowheads="1"/>
              </p:cNvSpPr>
              <p:nvPr/>
            </p:nvSpPr>
            <p:spPr bwMode="auto">
              <a:xfrm>
                <a:off x="3787" y="1706"/>
                <a:ext cx="726" cy="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33" name="Picture 62" descr="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04475">
                <a:off x="3831" y="1790"/>
                <a:ext cx="638" cy="5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DCDC"/>
            </a:gs>
            <a:gs pos="50000">
              <a:srgbClr val="CCFFFF"/>
            </a:gs>
            <a:gs pos="100000">
              <a:srgbClr val="B0DCD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1125538"/>
            <a:ext cx="230346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/>
              <a:t>а + 10</a:t>
            </a:r>
          </a:p>
          <a:p>
            <a:pPr>
              <a:spcBef>
                <a:spcPct val="50000"/>
              </a:spcBef>
            </a:pPr>
            <a:r>
              <a:rPr lang="ru-RU" sz="5400"/>
              <a:t>а – 2</a:t>
            </a:r>
          </a:p>
          <a:p>
            <a:pPr>
              <a:spcBef>
                <a:spcPct val="50000"/>
              </a:spcBef>
            </a:pPr>
            <a:r>
              <a:rPr lang="ru-RU" sz="5400"/>
              <a:t>а </a:t>
            </a:r>
            <a:r>
              <a:rPr lang="en-US" sz="5400">
                <a:cs typeface="Arial" charset="0"/>
              </a:rPr>
              <a:t>·</a:t>
            </a:r>
            <a:r>
              <a:rPr lang="ru-RU" sz="5400">
                <a:cs typeface="Arial" charset="0"/>
              </a:rPr>
              <a:t> 2</a:t>
            </a:r>
            <a:r>
              <a:rPr lang="ru-RU" sz="5400"/>
              <a:t> </a:t>
            </a: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2268538" y="3789363"/>
            <a:ext cx="6335712" cy="3184525"/>
            <a:chOff x="1429" y="2387"/>
            <a:chExt cx="3991" cy="2006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1429" y="2387"/>
              <a:ext cx="1724" cy="1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400">
                  <a:solidFill>
                    <a:srgbClr val="FF00FF"/>
                  </a:solidFill>
                  <a:cs typeface="Arial" charset="0"/>
                </a:rPr>
                <a:t>I</a:t>
              </a:r>
              <a:r>
                <a:rPr lang="ru-RU" sz="4400">
                  <a:solidFill>
                    <a:srgbClr val="FF00FF"/>
                  </a:solidFill>
                  <a:cs typeface="Arial" charset="0"/>
                </a:rPr>
                <a:t> вариант</a:t>
              </a:r>
            </a:p>
            <a:p>
              <a:pPr>
                <a:spcBef>
                  <a:spcPct val="50000"/>
                </a:spcBef>
              </a:pPr>
              <a:r>
                <a:rPr lang="ru-RU" sz="4400">
                  <a:cs typeface="Arial" charset="0"/>
                </a:rPr>
                <a:t>при  а = 2</a:t>
              </a:r>
            </a:p>
            <a:p>
              <a:pPr>
                <a:spcBef>
                  <a:spcPct val="50000"/>
                </a:spcBef>
              </a:pPr>
              <a:r>
                <a:rPr lang="ru-RU" sz="4400">
                  <a:cs typeface="Arial" charset="0"/>
                </a:rPr>
                <a:t>        а = 3</a:t>
              </a:r>
              <a:endParaRPr lang="en-US" sz="4400">
                <a:cs typeface="Arial" charset="0"/>
              </a:endParaRPr>
            </a:p>
          </p:txBody>
        </p:sp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>
              <a:off x="3651" y="2387"/>
              <a:ext cx="1769" cy="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rgbClr val="FF00FF"/>
                  </a:solidFill>
                </a:rPr>
                <a:t>II</a:t>
              </a:r>
              <a:r>
                <a:rPr lang="ru-RU" sz="4400">
                  <a:solidFill>
                    <a:srgbClr val="FF00FF"/>
                  </a:solidFill>
                </a:rPr>
                <a:t> вариант</a:t>
              </a:r>
            </a:p>
            <a:p>
              <a:pPr>
                <a:spcBef>
                  <a:spcPct val="50000"/>
                </a:spcBef>
              </a:pPr>
              <a:r>
                <a:rPr lang="ru-RU" sz="4400"/>
                <a:t>при  а = 4</a:t>
              </a:r>
            </a:p>
            <a:p>
              <a:pPr>
                <a:spcBef>
                  <a:spcPct val="50000"/>
                </a:spcBef>
              </a:pPr>
              <a:r>
                <a:rPr lang="ru-RU" sz="4400"/>
                <a:t>        а = 5</a:t>
              </a:r>
              <a:endParaRPr lang="en-US" sz="4400"/>
            </a:p>
            <a:p>
              <a:pPr>
                <a:spcBef>
                  <a:spcPct val="50000"/>
                </a:spcBef>
              </a:pPr>
              <a:endParaRPr lang="ru-RU"/>
            </a:p>
          </p:txBody>
        </p:sp>
      </p:grp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292725" y="3644900"/>
            <a:ext cx="0" cy="29527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41" name="Picture 9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484313"/>
            <a:ext cx="266382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1187450" y="188913"/>
            <a:ext cx="7200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3366CC"/>
                </a:solidFill>
              </a:rPr>
              <a:t>Найдите значения выражений при заданных выражениях букв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341438"/>
            <a:ext cx="57610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15900"/>
            <a:ext cx="3600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420938"/>
            <a:ext cx="36734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888"/>
            <a:ext cx="270033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420938"/>
            <a:ext cx="36734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888"/>
            <a:ext cx="270033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888"/>
            <a:ext cx="2700338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836613"/>
            <a:ext cx="27368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375"/>
            <a:ext cx="23050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3850" y="908050"/>
            <a:ext cx="19446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20+18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0825" y="2276475"/>
            <a:ext cx="180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85-80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59113" y="1557338"/>
            <a:ext cx="1944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90-82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39750" y="3716338"/>
            <a:ext cx="1150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8</a:t>
            </a:r>
            <a:r>
              <a:rPr lang="ru-RU" sz="4400">
                <a:cs typeface="Arial" charset="0"/>
              </a:rPr>
              <a:t>•2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492500" y="4652963"/>
            <a:ext cx="158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34+9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667625" y="3644900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6•2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443663" y="4724400"/>
            <a:ext cx="2087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40+20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771775" y="3068638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4•3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003800" y="5589588"/>
            <a:ext cx="1366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20-9</a:t>
            </a:r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0" y="188913"/>
            <a:ext cx="9145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Распределите числовые выражения в три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88931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500">
                <a:cs typeface="Arial" charset="0"/>
              </a:rPr>
              <a:t>6</a:t>
            </a:r>
            <a:r>
              <a:rPr lang="en-US" sz="17500">
                <a:cs typeface="Arial" charset="0"/>
              </a:rPr>
              <a:t>·</a:t>
            </a:r>
            <a:r>
              <a:rPr lang="ru-RU" sz="17500">
                <a:cs typeface="Arial" charset="0"/>
              </a:rPr>
              <a:t> 2=12</a:t>
            </a:r>
            <a:endParaRPr lang="en-US" sz="17500">
              <a:cs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3429000"/>
            <a:ext cx="381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/>
              <a:t>множитель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55875" y="333375"/>
            <a:ext cx="381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/>
              <a:t>множитель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27538" y="3429000"/>
            <a:ext cx="4716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/>
              <a:t>произведение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341438"/>
            <a:ext cx="57610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63713" y="836613"/>
            <a:ext cx="43211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0066"/>
                </a:solidFill>
                <a:cs typeface="Arial" charset="0"/>
              </a:rPr>
              <a:t>I</a:t>
            </a:r>
            <a:r>
              <a:rPr lang="ru-RU" sz="6000">
                <a:solidFill>
                  <a:srgbClr val="FF0066"/>
                </a:solidFill>
                <a:cs typeface="Arial" charset="0"/>
              </a:rPr>
              <a:t> ряд</a:t>
            </a:r>
            <a:endParaRPr lang="en-US" sz="6000">
              <a:solidFill>
                <a:srgbClr val="FF0066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6000"/>
              <a:t>7</a:t>
            </a:r>
            <a:r>
              <a:rPr lang="en-US" sz="6000">
                <a:cs typeface="Arial" charset="0"/>
              </a:rPr>
              <a:t>·</a:t>
            </a:r>
            <a:r>
              <a:rPr lang="ru-RU" sz="6000">
                <a:cs typeface="Arial" charset="0"/>
              </a:rPr>
              <a:t>3 = </a:t>
            </a:r>
            <a:r>
              <a:rPr lang="ru-RU" sz="6000" b="1">
                <a:solidFill>
                  <a:schemeClr val="accent2"/>
                </a:solidFill>
                <a:cs typeface="Arial" charset="0"/>
              </a:rPr>
              <a:t>21</a:t>
            </a:r>
            <a:r>
              <a:rPr lang="ru-RU" sz="6000"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chemeClr val="accent2"/>
                </a:solidFill>
                <a:cs typeface="Arial" charset="0"/>
              </a:rPr>
              <a:t>7+7+7=21</a:t>
            </a:r>
            <a:endParaRPr lang="en-US" sz="60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27313" y="62071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7172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508500"/>
            <a:ext cx="2447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Маленькая стран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627313" y="62071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00113" y="620713"/>
            <a:ext cx="662463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0066"/>
                </a:solidFill>
                <a:cs typeface="Arial" charset="0"/>
              </a:rPr>
              <a:t>II</a:t>
            </a:r>
            <a:r>
              <a:rPr lang="ru-RU" sz="6000">
                <a:solidFill>
                  <a:srgbClr val="FF0066"/>
                </a:solidFill>
                <a:cs typeface="Arial" charset="0"/>
              </a:rPr>
              <a:t> ряд</a:t>
            </a:r>
          </a:p>
          <a:p>
            <a:pPr>
              <a:spcBef>
                <a:spcPct val="50000"/>
              </a:spcBef>
            </a:pPr>
            <a:r>
              <a:rPr lang="ru-RU" sz="6000">
                <a:cs typeface="Arial" charset="0"/>
              </a:rPr>
              <a:t>5 </a:t>
            </a:r>
            <a:r>
              <a:rPr lang="en-US" sz="6000"/>
              <a:t>·</a:t>
            </a:r>
            <a:r>
              <a:rPr lang="ru-RU" sz="6000"/>
              <a:t>6 = </a:t>
            </a:r>
            <a:r>
              <a:rPr lang="ru-RU" sz="6000" b="1">
                <a:solidFill>
                  <a:schemeClr val="accent2"/>
                </a:solidFill>
              </a:rPr>
              <a:t>30</a:t>
            </a:r>
          </a:p>
          <a:p>
            <a:pPr>
              <a:spcBef>
                <a:spcPct val="50000"/>
              </a:spcBef>
            </a:pPr>
            <a:r>
              <a:rPr lang="ru-RU" sz="6000" b="1">
                <a:solidFill>
                  <a:schemeClr val="accent2"/>
                </a:solidFill>
              </a:rPr>
              <a:t>5+5+5+5+5+5=30</a:t>
            </a:r>
            <a:endParaRPr lang="en-US" sz="6000" b="1">
              <a:solidFill>
                <a:schemeClr val="accent2"/>
              </a:solidFill>
            </a:endParaRPr>
          </a:p>
        </p:txBody>
      </p:sp>
      <p:pic>
        <p:nvPicPr>
          <p:cNvPr id="8196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724400"/>
            <a:ext cx="2447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627313" y="62071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58888" y="620713"/>
            <a:ext cx="55435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0066"/>
                </a:solidFill>
                <a:cs typeface="Arial" charset="0"/>
              </a:rPr>
              <a:t>III</a:t>
            </a:r>
            <a:r>
              <a:rPr lang="ru-RU" sz="6000">
                <a:solidFill>
                  <a:srgbClr val="FF0066"/>
                </a:solidFill>
                <a:cs typeface="Arial" charset="0"/>
              </a:rPr>
              <a:t> ряд</a:t>
            </a:r>
          </a:p>
          <a:p>
            <a:pPr algn="ctr">
              <a:spcBef>
                <a:spcPct val="50000"/>
              </a:spcBef>
            </a:pPr>
            <a:r>
              <a:rPr lang="ru-RU" sz="6000">
                <a:cs typeface="Arial" charset="0"/>
              </a:rPr>
              <a:t>24 </a:t>
            </a:r>
            <a:r>
              <a:rPr lang="en-US" sz="6000"/>
              <a:t>·</a:t>
            </a:r>
            <a:r>
              <a:rPr lang="ru-RU" sz="6000"/>
              <a:t>2 =</a:t>
            </a:r>
            <a:r>
              <a:rPr lang="ru-RU" sz="6000" b="1">
                <a:solidFill>
                  <a:schemeClr val="accent2"/>
                </a:solidFill>
              </a:rPr>
              <a:t>48</a:t>
            </a:r>
          </a:p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chemeClr val="accent2"/>
                </a:solidFill>
              </a:rPr>
              <a:t>24+24=48</a:t>
            </a:r>
            <a:endParaRPr lang="en-US" sz="6000" b="1">
              <a:solidFill>
                <a:schemeClr val="accent2"/>
              </a:solidFill>
            </a:endParaRPr>
          </a:p>
        </p:txBody>
      </p:sp>
      <p:pic>
        <p:nvPicPr>
          <p:cNvPr id="9220" name="Picture 6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724400"/>
            <a:ext cx="24479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341438"/>
            <a:ext cx="57610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116</Words>
  <Application>Microsoft Office PowerPoint</Application>
  <PresentationFormat>Экран (4:3)</PresentationFormat>
  <Paragraphs>65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12</cp:revision>
  <dcterms:created xsi:type="dcterms:W3CDTF">2008-09-11T09:31:22Z</dcterms:created>
  <dcterms:modified xsi:type="dcterms:W3CDTF">2014-03-30T18:10:26Z</dcterms:modified>
</cp:coreProperties>
</file>