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6" r:id="rId11"/>
    <p:sldId id="266" r:id="rId12"/>
    <p:sldId id="279" r:id="rId13"/>
    <p:sldId id="280" r:id="rId14"/>
    <p:sldId id="270" r:id="rId15"/>
    <p:sldId id="285" r:id="rId16"/>
    <p:sldId id="286" r:id="rId17"/>
    <p:sldId id="287" r:id="rId18"/>
    <p:sldId id="269" r:id="rId19"/>
    <p:sldId id="273" r:id="rId20"/>
    <p:sldId id="274" r:id="rId21"/>
    <p:sldId id="275" r:id="rId22"/>
    <p:sldId id="281" r:id="rId23"/>
    <p:sldId id="282" r:id="rId24"/>
    <p:sldId id="283" r:id="rId25"/>
    <p:sldId id="271" r:id="rId26"/>
    <p:sldId id="277" r:id="rId27"/>
    <p:sldId id="27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FF33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3.png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12" Type="http://schemas.openxmlformats.org/officeDocument/2006/relationships/image" Target="../media/image22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6.gif"/><Relationship Id="rId11" Type="http://schemas.openxmlformats.org/officeDocument/2006/relationships/image" Target="../media/image21.gif"/><Relationship Id="rId5" Type="http://schemas.openxmlformats.org/officeDocument/2006/relationships/image" Target="../media/image15.gif"/><Relationship Id="rId10" Type="http://schemas.openxmlformats.org/officeDocument/2006/relationships/image" Target="../media/image20.gif"/><Relationship Id="rId4" Type="http://schemas.openxmlformats.org/officeDocument/2006/relationships/image" Target="../media/image14.jpeg"/><Relationship Id="rId9" Type="http://schemas.openxmlformats.org/officeDocument/2006/relationships/image" Target="../media/image1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Математика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4319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3 класс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Учитель начальных классов Воробьева Татьяна </a:t>
            </a:r>
            <a:r>
              <a:rPr lang="ru-RU" sz="2800" dirty="0" smtClean="0">
                <a:solidFill>
                  <a:schemeClr val="tx1"/>
                </a:solidFill>
              </a:rPr>
              <a:t>Алексеевна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МБОУ СОШ№ 1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Вторая планета: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ow-to-draw-a-planet-step-4_1_000000035563_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857364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4000" b="1" dirty="0" smtClean="0">
                <a:solidFill>
                  <a:srgbClr val="002060"/>
                </a:solidFill>
              </a:rPr>
              <a:t>Письменные приемы сложения и вычитания трехзначных чисел.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Цель: 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Научиться складывать и вычитать трехзначные числа в столбик.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00034" y="500042"/>
            <a:ext cx="4214842" cy="39290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Алгоритм письменных приемов сложения и вычитания.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357686" y="2428868"/>
            <a:ext cx="4286280" cy="4143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Применять алгоритм на практике.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Пошаговое решение: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5357850"/>
          </a:xfrm>
        </p:spPr>
        <p:txBody>
          <a:bodyPr>
            <a:normAutofit/>
          </a:bodyPr>
          <a:lstStyle/>
          <a:p>
            <a:pPr marL="514350" indent="-514350">
              <a:lnSpc>
                <a:spcPts val="1000"/>
              </a:lnSpc>
              <a:buAutoNum type="arabicPeriod"/>
            </a:pPr>
            <a:r>
              <a:rPr lang="ru-RU" sz="2600" dirty="0" smtClean="0"/>
              <a:t>546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sz="2600" dirty="0" smtClean="0"/>
              <a:t>     +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sz="2600" dirty="0" smtClean="0"/>
              <a:t>       </a:t>
            </a:r>
            <a:r>
              <a:rPr lang="ru-RU" sz="2600" u="sng" dirty="0" smtClean="0"/>
              <a:t>423</a:t>
            </a:r>
          </a:p>
          <a:p>
            <a:pPr marL="514350" indent="-514350">
              <a:lnSpc>
                <a:spcPts val="3300"/>
              </a:lnSpc>
              <a:buNone/>
            </a:pPr>
            <a:r>
              <a:rPr lang="ru-RU" sz="2600" dirty="0" smtClean="0"/>
              <a:t>2. </a:t>
            </a:r>
            <a:r>
              <a:rPr lang="ru-RU" sz="2600" dirty="0" smtClean="0">
                <a:solidFill>
                  <a:srgbClr val="C00000"/>
                </a:solidFill>
              </a:rPr>
              <a:t>6+3 =9 </a:t>
            </a:r>
          </a:p>
          <a:p>
            <a:pPr marL="514350" indent="-514350">
              <a:lnSpc>
                <a:spcPts val="3300"/>
              </a:lnSpc>
              <a:buAutoNum type="arabicPeriod" startAt="3"/>
            </a:pPr>
            <a:r>
              <a:rPr lang="ru-RU" sz="2600" dirty="0" smtClean="0"/>
              <a:t>546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sz="2600" dirty="0" smtClean="0"/>
              <a:t>     +      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sz="2600" dirty="0" smtClean="0"/>
              <a:t>       </a:t>
            </a:r>
            <a:r>
              <a:rPr lang="ru-RU" sz="2600" u="sng" dirty="0" smtClean="0"/>
              <a:t>423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sz="2600" dirty="0" smtClean="0"/>
              <a:t>            9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sz="2600" dirty="0" smtClean="0"/>
              <a:t>4. </a:t>
            </a:r>
            <a:r>
              <a:rPr lang="ru-RU" sz="2600" dirty="0" smtClean="0">
                <a:solidFill>
                  <a:srgbClr val="C00000"/>
                </a:solidFill>
              </a:rPr>
              <a:t>4+2 =6</a:t>
            </a:r>
          </a:p>
          <a:p>
            <a:pPr marL="514350" indent="-514350">
              <a:lnSpc>
                <a:spcPts val="1000"/>
              </a:lnSpc>
              <a:buAutoNum type="arabicPeriod" startAt="5"/>
            </a:pPr>
            <a:r>
              <a:rPr lang="ru-RU" sz="2600" dirty="0" smtClean="0"/>
              <a:t> 546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sz="2600" dirty="0" smtClean="0"/>
              <a:t>      +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sz="2600" dirty="0" smtClean="0"/>
              <a:t>        </a:t>
            </a:r>
            <a:r>
              <a:rPr lang="ru-RU" sz="2600" u="sng" dirty="0" smtClean="0"/>
              <a:t>423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sz="2600" dirty="0" smtClean="0"/>
              <a:t>          69 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sz="2600" dirty="0" smtClean="0"/>
              <a:t>6. </a:t>
            </a:r>
            <a:r>
              <a:rPr lang="ru-RU" sz="2600" dirty="0" smtClean="0">
                <a:solidFill>
                  <a:srgbClr val="C00000"/>
                </a:solidFill>
              </a:rPr>
              <a:t>5+4=9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sz="2600" dirty="0" smtClean="0"/>
              <a:t>7. 546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sz="2600" dirty="0" smtClean="0"/>
              <a:t>   +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sz="2600" dirty="0" smtClean="0"/>
              <a:t>     </a:t>
            </a:r>
            <a:r>
              <a:rPr lang="ru-RU" sz="2600" u="sng" dirty="0" smtClean="0"/>
              <a:t>423 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sz="2600" dirty="0" smtClean="0"/>
              <a:t>     969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3438" y="1142984"/>
            <a:ext cx="4038600" cy="5429288"/>
          </a:xfrm>
        </p:spPr>
        <p:txBody>
          <a:bodyPr>
            <a:normAutofit/>
          </a:bodyPr>
          <a:lstStyle/>
          <a:p>
            <a:pPr marL="514350" indent="-514350">
              <a:lnSpc>
                <a:spcPts val="800"/>
              </a:lnSpc>
              <a:buAutoNum type="arabicPeriod"/>
            </a:pPr>
            <a:r>
              <a:rPr lang="ru-RU" dirty="0" smtClean="0"/>
              <a:t> 546</a:t>
            </a:r>
          </a:p>
          <a:p>
            <a:pPr marL="514350" indent="-514350">
              <a:lnSpc>
                <a:spcPts val="800"/>
              </a:lnSpc>
              <a:buNone/>
            </a:pPr>
            <a:r>
              <a:rPr lang="ru-RU" dirty="0" smtClean="0"/>
              <a:t>      -</a:t>
            </a:r>
          </a:p>
          <a:p>
            <a:pPr marL="514350" indent="-514350">
              <a:lnSpc>
                <a:spcPts val="800"/>
              </a:lnSpc>
              <a:buNone/>
            </a:pPr>
            <a:r>
              <a:rPr lang="ru-RU" dirty="0" smtClean="0"/>
              <a:t>        </a:t>
            </a:r>
            <a:r>
              <a:rPr lang="ru-RU" u="sng" dirty="0" smtClean="0"/>
              <a:t>423</a:t>
            </a:r>
          </a:p>
          <a:p>
            <a:pPr marL="514350" indent="-514350">
              <a:lnSpc>
                <a:spcPts val="1000"/>
              </a:lnSpc>
              <a:buNone/>
            </a:pPr>
            <a:endParaRPr lang="ru-RU" u="sng" dirty="0" smtClean="0"/>
          </a:p>
          <a:p>
            <a:pPr marL="514350" indent="-514350">
              <a:lnSpc>
                <a:spcPts val="1500"/>
              </a:lnSpc>
              <a:buNone/>
            </a:pPr>
            <a:r>
              <a:rPr lang="ru-RU" dirty="0" smtClean="0"/>
              <a:t>2. </a:t>
            </a:r>
            <a:r>
              <a:rPr lang="ru-RU" dirty="0" smtClean="0">
                <a:solidFill>
                  <a:srgbClr val="C00000"/>
                </a:solidFill>
              </a:rPr>
              <a:t>6-3 =3</a:t>
            </a:r>
          </a:p>
          <a:p>
            <a:pPr marL="514350" indent="-514350">
              <a:lnSpc>
                <a:spcPts val="1500"/>
              </a:lnSpc>
              <a:buNone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 marL="514350" indent="-514350">
              <a:lnSpc>
                <a:spcPts val="1000"/>
              </a:lnSpc>
              <a:buAutoNum type="arabicPeriod" startAt="3"/>
            </a:pPr>
            <a:r>
              <a:rPr lang="ru-RU" dirty="0" smtClean="0"/>
              <a:t>  546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dirty="0" smtClean="0"/>
              <a:t>       -</a:t>
            </a:r>
          </a:p>
          <a:p>
            <a:pPr marL="514350" indent="-514350">
              <a:lnSpc>
                <a:spcPts val="1500"/>
              </a:lnSpc>
              <a:buNone/>
            </a:pPr>
            <a:r>
              <a:rPr lang="ru-RU" dirty="0" smtClean="0"/>
              <a:t>        </a:t>
            </a:r>
            <a:r>
              <a:rPr lang="ru-RU" u="sng" dirty="0" smtClean="0"/>
              <a:t>423</a:t>
            </a:r>
          </a:p>
          <a:p>
            <a:pPr marL="514350" indent="-514350">
              <a:lnSpc>
                <a:spcPts val="1500"/>
              </a:lnSpc>
              <a:buNone/>
            </a:pPr>
            <a:r>
              <a:rPr lang="ru-RU" dirty="0" smtClean="0"/>
              <a:t>            3</a:t>
            </a:r>
          </a:p>
          <a:p>
            <a:pPr marL="514350" indent="-514350">
              <a:lnSpc>
                <a:spcPts val="1500"/>
              </a:lnSpc>
              <a:buNone/>
            </a:pPr>
            <a:r>
              <a:rPr lang="ru-RU" dirty="0" smtClean="0"/>
              <a:t>4</a:t>
            </a:r>
            <a:r>
              <a:rPr lang="ru-RU" dirty="0" smtClean="0">
                <a:solidFill>
                  <a:srgbClr val="C00000"/>
                </a:solidFill>
              </a:rPr>
              <a:t>. 4-2 =2</a:t>
            </a:r>
          </a:p>
          <a:p>
            <a:pPr marL="514350" indent="-514350">
              <a:lnSpc>
                <a:spcPts val="1500"/>
              </a:lnSpc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514350" indent="-514350">
              <a:lnSpc>
                <a:spcPts val="900"/>
              </a:lnSpc>
              <a:buAutoNum type="arabicPeriod" startAt="5"/>
            </a:pPr>
            <a:r>
              <a:rPr lang="ru-RU" dirty="0" smtClean="0"/>
              <a:t> 546</a:t>
            </a:r>
          </a:p>
          <a:p>
            <a:pPr marL="514350" indent="-514350">
              <a:lnSpc>
                <a:spcPts val="900"/>
              </a:lnSpc>
              <a:buNone/>
            </a:pPr>
            <a:r>
              <a:rPr lang="ru-RU" dirty="0" smtClean="0"/>
              <a:t>      -</a:t>
            </a:r>
          </a:p>
          <a:p>
            <a:pPr marL="514350" indent="-514350">
              <a:lnSpc>
                <a:spcPts val="1500"/>
              </a:lnSpc>
              <a:buNone/>
            </a:pPr>
            <a:r>
              <a:rPr lang="ru-RU" dirty="0" smtClean="0"/>
              <a:t>        </a:t>
            </a:r>
            <a:r>
              <a:rPr lang="ru-RU" u="sng" dirty="0" smtClean="0"/>
              <a:t>423</a:t>
            </a:r>
          </a:p>
          <a:p>
            <a:pPr marL="514350" indent="-514350">
              <a:lnSpc>
                <a:spcPts val="1500"/>
              </a:lnSpc>
              <a:buNone/>
            </a:pPr>
            <a:r>
              <a:rPr lang="ru-RU" dirty="0" smtClean="0"/>
              <a:t>          23 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6. </a:t>
            </a:r>
            <a:r>
              <a:rPr lang="ru-RU" dirty="0" smtClean="0">
                <a:solidFill>
                  <a:srgbClr val="C00000"/>
                </a:solidFill>
              </a:rPr>
              <a:t>5-4=1</a:t>
            </a:r>
          </a:p>
          <a:p>
            <a:pPr marL="514350" indent="-514350">
              <a:lnSpc>
                <a:spcPts val="2000"/>
              </a:lnSpc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514350" indent="-514350">
              <a:lnSpc>
                <a:spcPts val="800"/>
              </a:lnSpc>
              <a:buNone/>
            </a:pPr>
            <a:r>
              <a:rPr lang="ru-RU" dirty="0" smtClean="0"/>
              <a:t>7.  546</a:t>
            </a:r>
          </a:p>
          <a:p>
            <a:pPr marL="514350" indent="-514350">
              <a:lnSpc>
                <a:spcPts val="800"/>
              </a:lnSpc>
              <a:buNone/>
            </a:pPr>
            <a:r>
              <a:rPr lang="ru-RU" dirty="0" smtClean="0"/>
              <a:t>   -</a:t>
            </a:r>
          </a:p>
          <a:p>
            <a:pPr marL="514350" indent="-514350">
              <a:lnSpc>
                <a:spcPts val="800"/>
              </a:lnSpc>
              <a:buNone/>
            </a:pPr>
            <a:r>
              <a:rPr lang="ru-RU" dirty="0" smtClean="0"/>
              <a:t>     </a:t>
            </a:r>
            <a:r>
              <a:rPr lang="ru-RU" u="sng" dirty="0" smtClean="0"/>
              <a:t>423 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     123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Оценка работы в группе: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AutoNum type="arabicParenR"/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 ли члены в группе принимали участие в работе?</a:t>
            </a:r>
          </a:p>
          <a:p>
            <a:pPr marL="514350" indent="-514350">
              <a:buFont typeface="Wingdings" pitchFamily="2" charset="2"/>
              <a:buAutoNum type="arabicParenR"/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работе возникали возражения?</a:t>
            </a:r>
          </a:p>
          <a:p>
            <a:pPr marL="514350" indent="-514350">
              <a:buFont typeface="Wingdings" pitchFamily="2" charset="2"/>
              <a:buAutoNum type="arabicParenR"/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обсуждении были споры?</a:t>
            </a:r>
          </a:p>
          <a:p>
            <a:pPr marL="514350" indent="-514350">
              <a:buFont typeface="Wingdings" pitchFamily="2" charset="2"/>
              <a:buAutoNum type="arabicParenR"/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Споры переходили в конфликты?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dirty="0" smtClean="0"/>
              <a:t>Алгоритм сложения: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2400288" cy="5357850"/>
          </a:xfrm>
        </p:spPr>
        <p:txBody>
          <a:bodyPr>
            <a:normAutofit/>
          </a:bodyPr>
          <a:lstStyle/>
          <a:p>
            <a:pPr marL="514350" indent="-514350">
              <a:lnSpc>
                <a:spcPts val="1000"/>
              </a:lnSpc>
              <a:buAutoNum type="arabicPeriod"/>
            </a:pPr>
            <a:r>
              <a:rPr lang="ru-RU" dirty="0" smtClean="0"/>
              <a:t>546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dirty="0" smtClean="0"/>
              <a:t>     +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dirty="0" smtClean="0"/>
              <a:t>       </a:t>
            </a:r>
            <a:r>
              <a:rPr lang="ru-RU" u="sng" dirty="0" smtClean="0"/>
              <a:t>423</a:t>
            </a:r>
          </a:p>
          <a:p>
            <a:pPr marL="514350" indent="-514350">
              <a:lnSpc>
                <a:spcPts val="3300"/>
              </a:lnSpc>
              <a:buNone/>
            </a:pPr>
            <a:r>
              <a:rPr lang="ru-RU" dirty="0" smtClean="0"/>
              <a:t>2. </a:t>
            </a:r>
            <a:r>
              <a:rPr lang="ru-RU" dirty="0" smtClean="0">
                <a:solidFill>
                  <a:srgbClr val="C00000"/>
                </a:solidFill>
              </a:rPr>
              <a:t>6+3 =9 </a:t>
            </a:r>
          </a:p>
          <a:p>
            <a:pPr marL="514350" indent="-514350">
              <a:lnSpc>
                <a:spcPts val="3300"/>
              </a:lnSpc>
              <a:buAutoNum type="arabicPeriod" startAt="3"/>
            </a:pPr>
            <a:r>
              <a:rPr lang="ru-RU" dirty="0" smtClean="0"/>
              <a:t>546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dirty="0" smtClean="0"/>
              <a:t>     +      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dirty="0" smtClean="0"/>
              <a:t>       </a:t>
            </a:r>
            <a:r>
              <a:rPr lang="ru-RU" u="sng" dirty="0" smtClean="0"/>
              <a:t>423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            9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4. </a:t>
            </a:r>
            <a:r>
              <a:rPr lang="ru-RU" dirty="0" smtClean="0">
                <a:solidFill>
                  <a:srgbClr val="C00000"/>
                </a:solidFill>
              </a:rPr>
              <a:t>4+2 =6</a:t>
            </a:r>
          </a:p>
          <a:p>
            <a:pPr marL="514350" indent="-514350">
              <a:lnSpc>
                <a:spcPts val="1000"/>
              </a:lnSpc>
              <a:buAutoNum type="arabicPeriod" startAt="5"/>
            </a:pPr>
            <a:r>
              <a:rPr lang="ru-RU" dirty="0" smtClean="0"/>
              <a:t> 546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dirty="0" smtClean="0"/>
              <a:t>      +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dirty="0" smtClean="0"/>
              <a:t>        </a:t>
            </a:r>
            <a:r>
              <a:rPr lang="ru-RU" u="sng" dirty="0" smtClean="0"/>
              <a:t>423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          69 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6. </a:t>
            </a:r>
            <a:r>
              <a:rPr lang="ru-RU" dirty="0" smtClean="0">
                <a:solidFill>
                  <a:srgbClr val="C00000"/>
                </a:solidFill>
              </a:rPr>
              <a:t>5+4=9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dirty="0" smtClean="0"/>
              <a:t>7. 546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dirty="0" smtClean="0"/>
              <a:t>   +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dirty="0" smtClean="0"/>
              <a:t>     </a:t>
            </a:r>
            <a:r>
              <a:rPr lang="ru-RU" u="sng" dirty="0" smtClean="0"/>
              <a:t>423 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     969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71736" y="928670"/>
            <a:ext cx="6115064" cy="5643602"/>
          </a:xfrm>
        </p:spPr>
        <p:txBody>
          <a:bodyPr>
            <a:normAutofit/>
          </a:bodyPr>
          <a:lstStyle/>
          <a:p>
            <a:pPr marL="514350" indent="-514350">
              <a:lnSpc>
                <a:spcPts val="2000"/>
              </a:lnSpc>
              <a:buAutoNum type="arabicPeriod"/>
            </a:pPr>
            <a:r>
              <a:rPr lang="ru-RU" dirty="0" smtClean="0"/>
              <a:t>Записываем второе слагаемое под первым: сот. под сот., </a:t>
            </a:r>
            <a:r>
              <a:rPr lang="ru-RU" dirty="0" err="1" smtClean="0"/>
              <a:t>дес</a:t>
            </a:r>
            <a:r>
              <a:rPr lang="ru-RU" dirty="0" smtClean="0"/>
              <a:t>. под </a:t>
            </a:r>
            <a:r>
              <a:rPr lang="ru-RU" dirty="0" err="1" smtClean="0"/>
              <a:t>дес</a:t>
            </a:r>
            <a:r>
              <a:rPr lang="ru-RU" dirty="0" smtClean="0"/>
              <a:t>., ед. под ед.</a:t>
            </a:r>
          </a:p>
          <a:p>
            <a:pPr marL="514350" indent="-514350">
              <a:lnSpc>
                <a:spcPts val="2000"/>
              </a:lnSpc>
              <a:buNone/>
            </a:pPr>
            <a:endParaRPr lang="ru-RU" dirty="0" smtClean="0"/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 2. Складываем единицы. 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3. Результат пишем под единицами.</a:t>
            </a:r>
          </a:p>
          <a:p>
            <a:pPr marL="514350" indent="-514350">
              <a:lnSpc>
                <a:spcPts val="2000"/>
              </a:lnSpc>
              <a:buNone/>
            </a:pPr>
            <a:endParaRPr lang="ru-RU" dirty="0" smtClean="0"/>
          </a:p>
          <a:p>
            <a:pPr marL="514350" indent="-514350">
              <a:lnSpc>
                <a:spcPts val="2000"/>
              </a:lnSpc>
              <a:buNone/>
            </a:pPr>
            <a:endParaRPr lang="ru-RU" dirty="0" smtClean="0"/>
          </a:p>
          <a:p>
            <a:pPr marL="514350" indent="-514350">
              <a:lnSpc>
                <a:spcPts val="2000"/>
              </a:lnSpc>
              <a:buNone/>
            </a:pPr>
            <a:endParaRPr lang="ru-RU" dirty="0" smtClean="0"/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4. Складываем десятки.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5. Результат пишем под десятками.</a:t>
            </a:r>
          </a:p>
          <a:p>
            <a:pPr marL="514350" indent="-514350">
              <a:lnSpc>
                <a:spcPts val="2000"/>
              </a:lnSpc>
              <a:buNone/>
            </a:pPr>
            <a:endParaRPr lang="ru-RU" dirty="0" smtClean="0"/>
          </a:p>
          <a:p>
            <a:pPr marL="514350" indent="-514350">
              <a:lnSpc>
                <a:spcPts val="2000"/>
              </a:lnSpc>
              <a:buNone/>
            </a:pPr>
            <a:endParaRPr lang="ru-RU" dirty="0" smtClean="0"/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6. Складываем сотни.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7. Результат пишем под сотнями.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8. Читаем ответ.</a:t>
            </a:r>
          </a:p>
          <a:p>
            <a:pPr marL="514350" indent="-514350">
              <a:lnSpc>
                <a:spcPts val="2000"/>
              </a:lnSpc>
              <a:buAutoNum type="arabicPeriod"/>
            </a:pPr>
            <a:endParaRPr lang="ru-RU" dirty="0" smtClean="0"/>
          </a:p>
          <a:p>
            <a:pPr marL="514350" indent="-514350">
              <a:lnSpc>
                <a:spcPts val="2000"/>
              </a:lnSpc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dirty="0" smtClean="0"/>
              <a:t>Алгоритм вычитания: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2400288" cy="5429288"/>
          </a:xfrm>
        </p:spPr>
        <p:txBody>
          <a:bodyPr/>
          <a:lstStyle/>
          <a:p>
            <a:pPr marL="514350" indent="-514350">
              <a:lnSpc>
                <a:spcPts val="800"/>
              </a:lnSpc>
              <a:buAutoNum type="arabicPeriod"/>
            </a:pPr>
            <a:r>
              <a:rPr lang="ru-RU" dirty="0" smtClean="0"/>
              <a:t> 546</a:t>
            </a:r>
          </a:p>
          <a:p>
            <a:pPr marL="514350" indent="-514350">
              <a:lnSpc>
                <a:spcPts val="800"/>
              </a:lnSpc>
              <a:buNone/>
            </a:pPr>
            <a:r>
              <a:rPr lang="ru-RU" dirty="0" smtClean="0"/>
              <a:t>      -</a:t>
            </a:r>
          </a:p>
          <a:p>
            <a:pPr marL="514350" indent="-514350">
              <a:lnSpc>
                <a:spcPts val="800"/>
              </a:lnSpc>
              <a:buNone/>
            </a:pPr>
            <a:r>
              <a:rPr lang="ru-RU" dirty="0" smtClean="0"/>
              <a:t>        </a:t>
            </a:r>
            <a:r>
              <a:rPr lang="ru-RU" u="sng" dirty="0" smtClean="0"/>
              <a:t>423</a:t>
            </a:r>
          </a:p>
          <a:p>
            <a:pPr marL="514350" indent="-514350">
              <a:lnSpc>
                <a:spcPts val="1000"/>
              </a:lnSpc>
              <a:buNone/>
            </a:pPr>
            <a:endParaRPr lang="ru-RU" u="sng" dirty="0" smtClean="0"/>
          </a:p>
          <a:p>
            <a:pPr marL="514350" indent="-514350">
              <a:lnSpc>
                <a:spcPts val="1500"/>
              </a:lnSpc>
              <a:buNone/>
            </a:pPr>
            <a:r>
              <a:rPr lang="ru-RU" dirty="0" smtClean="0"/>
              <a:t>2. </a:t>
            </a:r>
            <a:r>
              <a:rPr lang="ru-RU" dirty="0" smtClean="0">
                <a:solidFill>
                  <a:srgbClr val="C00000"/>
                </a:solidFill>
              </a:rPr>
              <a:t>6-3 =3</a:t>
            </a:r>
          </a:p>
          <a:p>
            <a:pPr marL="514350" indent="-514350">
              <a:lnSpc>
                <a:spcPts val="1500"/>
              </a:lnSpc>
              <a:buNone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 marL="514350" indent="-514350">
              <a:lnSpc>
                <a:spcPts val="1000"/>
              </a:lnSpc>
              <a:buAutoNum type="arabicPeriod" startAt="3"/>
            </a:pPr>
            <a:r>
              <a:rPr lang="ru-RU" dirty="0" smtClean="0"/>
              <a:t>  546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dirty="0" smtClean="0"/>
              <a:t>       -</a:t>
            </a:r>
          </a:p>
          <a:p>
            <a:pPr marL="514350" indent="-514350">
              <a:lnSpc>
                <a:spcPts val="1500"/>
              </a:lnSpc>
              <a:buNone/>
            </a:pPr>
            <a:r>
              <a:rPr lang="ru-RU" dirty="0" smtClean="0"/>
              <a:t>        </a:t>
            </a:r>
            <a:r>
              <a:rPr lang="ru-RU" u="sng" dirty="0" smtClean="0"/>
              <a:t>423</a:t>
            </a:r>
          </a:p>
          <a:p>
            <a:pPr marL="514350" indent="-514350">
              <a:lnSpc>
                <a:spcPts val="1500"/>
              </a:lnSpc>
              <a:buNone/>
            </a:pPr>
            <a:r>
              <a:rPr lang="ru-RU" dirty="0" smtClean="0"/>
              <a:t>            3</a:t>
            </a:r>
          </a:p>
          <a:p>
            <a:pPr marL="514350" indent="-514350">
              <a:lnSpc>
                <a:spcPts val="1500"/>
              </a:lnSpc>
              <a:buNone/>
            </a:pPr>
            <a:r>
              <a:rPr lang="ru-RU" dirty="0" smtClean="0"/>
              <a:t>4</a:t>
            </a:r>
            <a:r>
              <a:rPr lang="ru-RU" dirty="0" smtClean="0">
                <a:solidFill>
                  <a:srgbClr val="C00000"/>
                </a:solidFill>
              </a:rPr>
              <a:t>. 4-2 =2</a:t>
            </a:r>
          </a:p>
          <a:p>
            <a:pPr marL="514350" indent="-514350">
              <a:lnSpc>
                <a:spcPts val="1500"/>
              </a:lnSpc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514350" indent="-514350">
              <a:lnSpc>
                <a:spcPts val="900"/>
              </a:lnSpc>
              <a:buAutoNum type="arabicPeriod" startAt="5"/>
            </a:pPr>
            <a:r>
              <a:rPr lang="ru-RU" dirty="0" smtClean="0"/>
              <a:t> 546</a:t>
            </a:r>
          </a:p>
          <a:p>
            <a:pPr marL="514350" indent="-514350">
              <a:lnSpc>
                <a:spcPts val="900"/>
              </a:lnSpc>
              <a:buNone/>
            </a:pPr>
            <a:r>
              <a:rPr lang="ru-RU" dirty="0" smtClean="0"/>
              <a:t>      -</a:t>
            </a:r>
          </a:p>
          <a:p>
            <a:pPr marL="514350" indent="-514350">
              <a:lnSpc>
                <a:spcPts val="1500"/>
              </a:lnSpc>
              <a:buNone/>
            </a:pPr>
            <a:r>
              <a:rPr lang="ru-RU" dirty="0" smtClean="0"/>
              <a:t>        </a:t>
            </a:r>
            <a:r>
              <a:rPr lang="ru-RU" u="sng" dirty="0" smtClean="0"/>
              <a:t>423</a:t>
            </a:r>
          </a:p>
          <a:p>
            <a:pPr marL="514350" indent="-514350">
              <a:lnSpc>
                <a:spcPts val="1500"/>
              </a:lnSpc>
              <a:buNone/>
            </a:pPr>
            <a:r>
              <a:rPr lang="ru-RU" dirty="0" smtClean="0"/>
              <a:t>          23 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6. </a:t>
            </a:r>
            <a:r>
              <a:rPr lang="ru-RU" dirty="0" smtClean="0">
                <a:solidFill>
                  <a:srgbClr val="C00000"/>
                </a:solidFill>
              </a:rPr>
              <a:t>5-4=1</a:t>
            </a:r>
          </a:p>
          <a:p>
            <a:pPr marL="514350" indent="-514350">
              <a:lnSpc>
                <a:spcPts val="2000"/>
              </a:lnSpc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514350" indent="-514350">
              <a:lnSpc>
                <a:spcPts val="800"/>
              </a:lnSpc>
              <a:buNone/>
            </a:pPr>
            <a:r>
              <a:rPr lang="ru-RU" dirty="0" smtClean="0"/>
              <a:t>7.  546</a:t>
            </a:r>
          </a:p>
          <a:p>
            <a:pPr marL="514350" indent="-514350">
              <a:lnSpc>
                <a:spcPts val="800"/>
              </a:lnSpc>
              <a:buNone/>
            </a:pPr>
            <a:r>
              <a:rPr lang="ru-RU" dirty="0" smtClean="0"/>
              <a:t>   -</a:t>
            </a:r>
          </a:p>
          <a:p>
            <a:pPr marL="514350" indent="-514350">
              <a:lnSpc>
                <a:spcPts val="800"/>
              </a:lnSpc>
              <a:buNone/>
            </a:pPr>
            <a:r>
              <a:rPr lang="ru-RU" dirty="0" smtClean="0"/>
              <a:t>     </a:t>
            </a:r>
            <a:r>
              <a:rPr lang="ru-RU" u="sng" dirty="0" smtClean="0"/>
              <a:t>423 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/>
              <a:t>     123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28926" y="928670"/>
            <a:ext cx="5757874" cy="5572164"/>
          </a:xfrm>
        </p:spPr>
        <p:txBody>
          <a:bodyPr/>
          <a:lstStyle/>
          <a:p>
            <a:pPr marL="514350" indent="-514350">
              <a:lnSpc>
                <a:spcPts val="2000"/>
              </a:lnSpc>
              <a:buAutoNum type="arabicPeriod"/>
            </a:pPr>
            <a:r>
              <a:rPr lang="ru-RU" dirty="0" smtClean="0"/>
              <a:t>Записываем вычитаемое под уменьшаемым: сот. под сот., </a:t>
            </a:r>
            <a:r>
              <a:rPr lang="ru-RU" dirty="0" err="1" smtClean="0"/>
              <a:t>дес</a:t>
            </a:r>
            <a:r>
              <a:rPr lang="ru-RU" dirty="0" smtClean="0"/>
              <a:t>. под </a:t>
            </a:r>
            <a:r>
              <a:rPr lang="ru-RU" dirty="0" err="1" smtClean="0"/>
              <a:t>дес</a:t>
            </a:r>
            <a:r>
              <a:rPr lang="ru-RU" dirty="0" smtClean="0"/>
              <a:t>., ед. под ед.</a:t>
            </a:r>
          </a:p>
          <a:p>
            <a:pPr marL="514350" indent="-514350">
              <a:lnSpc>
                <a:spcPts val="2000"/>
              </a:lnSpc>
              <a:buAutoNum type="arabicPeriod"/>
            </a:pPr>
            <a:r>
              <a:rPr lang="ru-RU" dirty="0" smtClean="0"/>
              <a:t>Вычитаем единицы.</a:t>
            </a:r>
          </a:p>
          <a:p>
            <a:pPr marL="514350" indent="-514350">
              <a:lnSpc>
                <a:spcPts val="2000"/>
              </a:lnSpc>
              <a:buAutoNum type="arabicPeriod"/>
            </a:pPr>
            <a:r>
              <a:rPr lang="ru-RU" dirty="0" smtClean="0"/>
              <a:t>Результат пишем под единицами.</a:t>
            </a:r>
          </a:p>
          <a:p>
            <a:pPr marL="514350" indent="-514350">
              <a:lnSpc>
                <a:spcPts val="2000"/>
              </a:lnSpc>
              <a:buAutoNum type="arabicPeriod"/>
            </a:pPr>
            <a:endParaRPr lang="ru-RU" dirty="0" smtClean="0"/>
          </a:p>
          <a:p>
            <a:pPr marL="514350" indent="-514350">
              <a:lnSpc>
                <a:spcPts val="2000"/>
              </a:lnSpc>
              <a:buAutoNum type="arabicPeriod"/>
            </a:pPr>
            <a:endParaRPr lang="ru-RU" dirty="0" smtClean="0"/>
          </a:p>
          <a:p>
            <a:pPr marL="514350" indent="-514350">
              <a:lnSpc>
                <a:spcPts val="2000"/>
              </a:lnSpc>
              <a:buAutoNum type="arabicPeriod"/>
            </a:pPr>
            <a:r>
              <a:rPr lang="ru-RU" dirty="0" smtClean="0"/>
              <a:t>Вычитаем десятки.</a:t>
            </a:r>
          </a:p>
          <a:p>
            <a:pPr marL="514350" indent="-514350">
              <a:lnSpc>
                <a:spcPts val="2000"/>
              </a:lnSpc>
              <a:buAutoNum type="arabicPeriod"/>
            </a:pPr>
            <a:r>
              <a:rPr lang="ru-RU" dirty="0" smtClean="0"/>
              <a:t>Результат пишем под десятками.</a:t>
            </a:r>
          </a:p>
          <a:p>
            <a:pPr marL="514350" indent="-514350">
              <a:lnSpc>
                <a:spcPts val="2000"/>
              </a:lnSpc>
              <a:buAutoNum type="arabicPeriod"/>
            </a:pPr>
            <a:endParaRPr lang="ru-RU" dirty="0" smtClean="0"/>
          </a:p>
          <a:p>
            <a:pPr marL="514350" indent="-514350">
              <a:lnSpc>
                <a:spcPts val="2000"/>
              </a:lnSpc>
              <a:buAutoNum type="arabicPeriod"/>
            </a:pPr>
            <a:endParaRPr lang="ru-RU" dirty="0" smtClean="0"/>
          </a:p>
          <a:p>
            <a:pPr marL="514350" indent="-514350">
              <a:lnSpc>
                <a:spcPts val="2000"/>
              </a:lnSpc>
              <a:buAutoNum type="arabicPeriod"/>
            </a:pPr>
            <a:r>
              <a:rPr lang="ru-RU" dirty="0" smtClean="0"/>
              <a:t>Вычитаем сотни.</a:t>
            </a:r>
          </a:p>
          <a:p>
            <a:pPr marL="514350" indent="-514350">
              <a:lnSpc>
                <a:spcPts val="2000"/>
              </a:lnSpc>
              <a:buAutoNum type="arabicPeriod"/>
            </a:pPr>
            <a:endParaRPr lang="ru-RU" dirty="0" smtClean="0"/>
          </a:p>
          <a:p>
            <a:pPr marL="514350" indent="-514350">
              <a:lnSpc>
                <a:spcPts val="2000"/>
              </a:lnSpc>
              <a:buAutoNum type="arabicPeriod"/>
            </a:pPr>
            <a:r>
              <a:rPr lang="ru-RU" dirty="0" smtClean="0"/>
              <a:t>Результат пишем под сотнями.</a:t>
            </a:r>
          </a:p>
          <a:p>
            <a:pPr marL="514350" indent="-514350">
              <a:lnSpc>
                <a:spcPts val="2000"/>
              </a:lnSpc>
              <a:buAutoNum type="arabicPeriod"/>
            </a:pPr>
            <a:r>
              <a:rPr lang="ru-RU" dirty="0" smtClean="0"/>
              <a:t>Читаем ответ.</a:t>
            </a:r>
          </a:p>
          <a:p>
            <a:pPr marL="514350" indent="-514350">
              <a:lnSpc>
                <a:spcPts val="2000"/>
              </a:lnSpc>
              <a:buAutoNum type="arabicPeriod"/>
            </a:pPr>
            <a:endParaRPr lang="ru-RU" dirty="0" smtClean="0"/>
          </a:p>
          <a:p>
            <a:pPr marL="514350" indent="-514350">
              <a:lnSpc>
                <a:spcPts val="2000"/>
              </a:lnSpc>
              <a:buAutoNum type="arabicPeriod"/>
            </a:pPr>
            <a:endParaRPr lang="ru-RU" dirty="0" smtClean="0"/>
          </a:p>
          <a:p>
            <a:pPr marL="514350" indent="-514350">
              <a:lnSpc>
                <a:spcPts val="2000"/>
              </a:lnSpc>
              <a:buAutoNum type="arabicPeriod"/>
            </a:pPr>
            <a:endParaRPr lang="ru-RU" dirty="0" smtClean="0"/>
          </a:p>
          <a:p>
            <a:pPr marL="514350" indent="-514350">
              <a:lnSpc>
                <a:spcPts val="2000"/>
              </a:lnSpc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Рабочая тетрадь: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Стр. 70 № 2</a:t>
            </a:r>
          </a:p>
        </p:txBody>
      </p:sp>
      <p:pic>
        <p:nvPicPr>
          <p:cNvPr id="4" name="Рисунок 3" descr="21d3ff83d6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143248"/>
            <a:ext cx="2335543" cy="2628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black4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black4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black4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black4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9219" name="Picture 3" descr="05_moon_meteorit_alh-8100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 descr="05_moon_meteorit_alh-8100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24975" y="0"/>
            <a:ext cx="1404938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9237" name="Picture 21" descr="eart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4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39" name="Picture 23" descr="mar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40" name="Picture 24" descr="11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41" name="Picture 25" descr="upiter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42" name="Picture 26" descr="r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3337" y="5857875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45" name="Picture 29" descr="r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Picture 30" descr="r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48" name="Picture 32" descr="r7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23696382">
            <a:off x="4211638" y="1700213"/>
            <a:ext cx="165735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49" name="Picture 33" descr="56r2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50" name="прин237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330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4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91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5231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92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9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0"/>
                </p:tgtEl>
              </p:cMediaNode>
            </p:audio>
          </p:childTnLst>
        </p:cTn>
      </p:par>
    </p:tnLst>
    <p:bldLst>
      <p:bldP spid="9226" grpId="0" animBg="1"/>
      <p:bldP spid="9226" grpId="1" animBg="1"/>
      <p:bldP spid="9226" grpId="2" animBg="1"/>
      <p:bldP spid="9225" grpId="0" animBg="1"/>
      <p:bldP spid="9225" grpId="1" animBg="1"/>
      <p:bldP spid="9225" grpId="2" animBg="1"/>
      <p:bldP spid="9227" grpId="0" animBg="1"/>
      <p:bldP spid="9227" grpId="1" animBg="1"/>
      <p:bldP spid="9227" grpId="2" animBg="1"/>
      <p:bldP spid="9231" grpId="0" animBg="1"/>
      <p:bldP spid="9231" grpId="1" animBg="1"/>
      <p:bldP spid="9233" grpId="0" animBg="1"/>
      <p:bldP spid="9233" grpId="1" animBg="1"/>
      <p:bldP spid="9234" grpId="0" animBg="1"/>
      <p:bldP spid="9234" grpId="1" animBg="1"/>
      <p:bldP spid="9235" grpId="0" animBg="1"/>
      <p:bldP spid="9235" grpId="1" animBg="1"/>
      <p:bldP spid="9236" grpId="0" animBg="1"/>
      <p:bldP spid="923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Третья планета: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ow-to-draw-a-planet-step-3_1_000000035561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1500174"/>
            <a:ext cx="49530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2 3"/>
          <p:cNvSpPr/>
          <p:nvPr/>
        </p:nvSpPr>
        <p:spPr>
          <a:xfrm>
            <a:off x="285720" y="214290"/>
            <a:ext cx="8715436" cy="642942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начать урок  готовы!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Будем слушать, рассуждать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друг другу помогать!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Задача: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FFFF00"/>
                </a:solidFill>
              </a:rPr>
              <a:t>    </a:t>
            </a: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Витя и Коля устроили соревнование по подсчету звезд на небе. Витя насчитал  223 звезды, а Коля 354. Сколько звезд насчитали Витя и Коля вместе?</a:t>
            </a:r>
            <a:endParaRPr lang="ru-RU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На сколько больше звезд насчитал Коля?</a:t>
            </a:r>
            <a:endParaRPr lang="ru-RU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Алгоритм решения задачи: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Анализ условия.</a:t>
            </a:r>
          </a:p>
          <a:p>
            <a:pPr marL="514350" indent="-514350">
              <a:buAutoNum type="arabicPeriod"/>
            </a:pP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Составление краткой записи.</a:t>
            </a:r>
          </a:p>
          <a:p>
            <a:pPr marL="514350" indent="-514350">
              <a:buAutoNum type="arabicPeriod"/>
            </a:pP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Решение. </a:t>
            </a:r>
          </a:p>
          <a:p>
            <a:pPr marL="514350" indent="-514350">
              <a:buAutoNum type="arabicPeriod"/>
            </a:pP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Запись ответа.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Краткая запись.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В. – 223 </a:t>
            </a:r>
            <a:r>
              <a:rPr lang="ru-RU" sz="4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  ? </a:t>
            </a:r>
            <a:r>
              <a:rPr lang="ru-RU" sz="4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          На ? </a:t>
            </a:r>
            <a:r>
              <a:rPr lang="ru-RU" sz="4000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б.</a:t>
            </a:r>
            <a:endParaRPr lang="ru-RU" sz="4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К. – 354 </a:t>
            </a:r>
            <a:r>
              <a:rPr lang="ru-RU" sz="4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2786050" y="1928802"/>
            <a:ext cx="357190" cy="17859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Арка 7"/>
          <p:cNvSpPr/>
          <p:nvPr/>
        </p:nvSpPr>
        <p:spPr>
          <a:xfrm rot="5400000">
            <a:off x="4243382" y="2614610"/>
            <a:ext cx="1643074" cy="557210"/>
          </a:xfrm>
          <a:prstGeom prst="blockArc">
            <a:avLst>
              <a:gd name="adj1" fmla="val 10683559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ts val="900"/>
              </a:lnSpc>
              <a:buAutoNum type="arabicParenR"/>
            </a:pPr>
            <a:r>
              <a:rPr lang="ru-RU" dirty="0" smtClean="0">
                <a:solidFill>
                  <a:srgbClr val="FFC000"/>
                </a:solidFill>
              </a:rPr>
              <a:t>223</a:t>
            </a:r>
          </a:p>
          <a:p>
            <a:pPr marL="514350" indent="-514350">
              <a:lnSpc>
                <a:spcPts val="900"/>
              </a:lnSpc>
              <a:buNone/>
            </a:pPr>
            <a:r>
              <a:rPr lang="ru-RU" dirty="0" smtClean="0">
                <a:solidFill>
                  <a:srgbClr val="FFC000"/>
                </a:solidFill>
              </a:rPr>
              <a:t>   +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>
                <a:solidFill>
                  <a:srgbClr val="FFC000"/>
                </a:solidFill>
              </a:rPr>
              <a:t>      </a:t>
            </a:r>
            <a:r>
              <a:rPr lang="ru-RU" u="sng" dirty="0" smtClean="0">
                <a:solidFill>
                  <a:srgbClr val="FFC000"/>
                </a:solidFill>
              </a:rPr>
              <a:t>354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>
                <a:solidFill>
                  <a:srgbClr val="FFC000"/>
                </a:solidFill>
              </a:rPr>
              <a:t>      577 (</a:t>
            </a:r>
            <a:r>
              <a:rPr lang="ru-RU" dirty="0" err="1" smtClean="0">
                <a:solidFill>
                  <a:srgbClr val="FFC000"/>
                </a:solidFill>
              </a:rPr>
              <a:t>з</a:t>
            </a:r>
            <a:r>
              <a:rPr lang="ru-RU" dirty="0" smtClean="0">
                <a:solidFill>
                  <a:srgbClr val="FFC000"/>
                </a:solidFill>
              </a:rPr>
              <a:t>.) – всего.</a:t>
            </a:r>
          </a:p>
          <a:p>
            <a:pPr marL="514350" indent="-514350">
              <a:lnSpc>
                <a:spcPts val="2000"/>
              </a:lnSpc>
              <a:buNone/>
            </a:pPr>
            <a:endParaRPr lang="ru-RU" dirty="0" smtClean="0">
              <a:solidFill>
                <a:srgbClr val="FFC000"/>
              </a:solidFill>
            </a:endParaRPr>
          </a:p>
          <a:p>
            <a:pPr marL="514350" indent="-514350">
              <a:lnSpc>
                <a:spcPts val="1000"/>
              </a:lnSpc>
              <a:buAutoNum type="arabicParenR" startAt="2"/>
            </a:pPr>
            <a:r>
              <a:rPr lang="ru-RU" dirty="0" smtClean="0">
                <a:solidFill>
                  <a:srgbClr val="FFC000"/>
                </a:solidFill>
              </a:rPr>
              <a:t>354</a:t>
            </a:r>
          </a:p>
          <a:p>
            <a:pPr marL="514350" indent="-514350">
              <a:lnSpc>
                <a:spcPts val="1000"/>
              </a:lnSpc>
              <a:buNone/>
            </a:pPr>
            <a:r>
              <a:rPr lang="ru-RU" dirty="0" smtClean="0">
                <a:solidFill>
                  <a:srgbClr val="FFC000"/>
                </a:solidFill>
              </a:rPr>
              <a:t>    -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>
                <a:solidFill>
                  <a:srgbClr val="FFC000"/>
                </a:solidFill>
              </a:rPr>
              <a:t>      </a:t>
            </a:r>
            <a:r>
              <a:rPr lang="ru-RU" u="sng" dirty="0" smtClean="0">
                <a:solidFill>
                  <a:srgbClr val="FFC000"/>
                </a:solidFill>
              </a:rPr>
              <a:t>223</a:t>
            </a:r>
          </a:p>
          <a:p>
            <a:pPr marL="514350" indent="-514350">
              <a:lnSpc>
                <a:spcPts val="2000"/>
              </a:lnSpc>
              <a:buNone/>
            </a:pPr>
            <a:r>
              <a:rPr lang="ru-RU" dirty="0" smtClean="0">
                <a:solidFill>
                  <a:srgbClr val="FFC000"/>
                </a:solidFill>
              </a:rPr>
              <a:t>      131 (</a:t>
            </a:r>
            <a:r>
              <a:rPr lang="ru-RU" dirty="0" err="1" smtClean="0">
                <a:solidFill>
                  <a:srgbClr val="FFC000"/>
                </a:solidFill>
              </a:rPr>
              <a:t>з</a:t>
            </a:r>
            <a:r>
              <a:rPr lang="ru-RU" dirty="0" smtClean="0">
                <a:solidFill>
                  <a:srgbClr val="FFC000"/>
                </a:solidFill>
              </a:rPr>
              <a:t>.) – на столько больше у Коли.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Ответ: Витя и Коля насчитали 577 звезд. Коля насчитал больше на 131 звезду. </a:t>
            </a:r>
            <a:endParaRPr lang="ru-RU" sz="4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Рефлексия</a:t>
            </a:r>
            <a:endParaRPr lang="ru-RU" b="1" dirty="0"/>
          </a:p>
        </p:txBody>
      </p:sp>
      <p:sp>
        <p:nvSpPr>
          <p:cNvPr id="19458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214438"/>
            <a:ext cx="8229600" cy="4911725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b="1" dirty="0" smtClean="0">
                <a:solidFill>
                  <a:srgbClr val="FFFF00"/>
                </a:solidFill>
                <a:latin typeface="Franklin Gothic Book" charset="0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Franklin Gothic Book" charset="0"/>
              </a:rPr>
              <a:t> </a:t>
            </a:r>
            <a:r>
              <a:rPr lang="ru-RU" b="1" i="1" dirty="0" smtClean="0"/>
              <a:t>1.  Сегодня   я     узнал… </a:t>
            </a:r>
            <a:endParaRPr lang="ru-RU" dirty="0" smtClean="0"/>
          </a:p>
          <a:p>
            <a:pPr lvl="0">
              <a:buNone/>
            </a:pPr>
            <a:r>
              <a:rPr lang="ru-RU" b="1" i="1" dirty="0" smtClean="0"/>
              <a:t>2. Я понял, что... </a:t>
            </a:r>
            <a:endParaRPr lang="ru-RU" dirty="0" smtClean="0"/>
          </a:p>
          <a:p>
            <a:pPr lvl="0">
              <a:buNone/>
            </a:pPr>
            <a:r>
              <a:rPr lang="ru-RU" b="1" i="1" dirty="0" smtClean="0"/>
              <a:t>3.  Было   трудно… </a:t>
            </a:r>
            <a:endParaRPr lang="ru-RU" dirty="0" smtClean="0"/>
          </a:p>
          <a:p>
            <a:pPr lvl="0">
              <a:buNone/>
            </a:pPr>
            <a:r>
              <a:rPr lang="ru-RU" b="1" i="1" dirty="0" smtClean="0"/>
              <a:t>4.  Меня удивило... </a:t>
            </a:r>
            <a:endParaRPr lang="ru-RU" dirty="0" smtClean="0"/>
          </a:p>
          <a:p>
            <a:pPr lvl="0">
              <a:buNone/>
            </a:pPr>
            <a:r>
              <a:rPr lang="ru-RU" b="1" i="1" dirty="0" smtClean="0"/>
              <a:t>5. Мне захотелось рассказать об этом...</a:t>
            </a:r>
            <a:endParaRPr lang="ru-RU" dirty="0" smtClean="0"/>
          </a:p>
          <a:p>
            <a:pPr>
              <a:buNone/>
            </a:pPr>
            <a:r>
              <a:rPr lang="ru-RU" b="1" i="1" dirty="0" smtClean="0">
                <a:solidFill>
                  <a:srgbClr val="FFC000"/>
                </a:solidFill>
              </a:rPr>
              <a:t> 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121444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00306"/>
            <a:ext cx="8229600" cy="3625857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№4 на стр.87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042988" y="2276475"/>
            <a:ext cx="7489825" cy="43195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6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Молодцы!</a:t>
            </a:r>
          </a:p>
        </p:txBody>
      </p:sp>
      <p:pic>
        <p:nvPicPr>
          <p:cNvPr id="15365" name="Picture 5" descr="school10-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571500"/>
            <a:ext cx="24098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5"/>
          <p:cNvGrpSpPr>
            <a:grpSpLocks/>
          </p:cNvGrpSpPr>
          <p:nvPr/>
        </p:nvGrpSpPr>
        <p:grpSpPr bwMode="auto">
          <a:xfrm>
            <a:off x="1447800" y="381000"/>
            <a:ext cx="5867400" cy="6029325"/>
            <a:chOff x="912" y="240"/>
            <a:chExt cx="3696" cy="3798"/>
          </a:xfrm>
        </p:grpSpPr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912" y="240"/>
              <a:ext cx="3665" cy="3798"/>
              <a:chOff x="978" y="236"/>
              <a:chExt cx="3665" cy="3798"/>
            </a:xfrm>
          </p:grpSpPr>
          <p:sp>
            <p:nvSpPr>
              <p:cNvPr id="16388" name="Oval 4"/>
              <p:cNvSpPr>
                <a:spLocks noChangeArrowheads="1"/>
              </p:cNvSpPr>
              <p:nvPr/>
            </p:nvSpPr>
            <p:spPr bwMode="auto">
              <a:xfrm>
                <a:off x="1056" y="240"/>
                <a:ext cx="3552" cy="3792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89" name="Oval 5"/>
              <p:cNvSpPr>
                <a:spLocks noChangeArrowheads="1"/>
              </p:cNvSpPr>
              <p:nvPr/>
            </p:nvSpPr>
            <p:spPr bwMode="auto">
              <a:xfrm>
                <a:off x="1548" y="712"/>
                <a:ext cx="2592" cy="2880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90" name="Oval 6"/>
              <p:cNvSpPr>
                <a:spLocks noChangeArrowheads="1"/>
              </p:cNvSpPr>
              <p:nvPr/>
            </p:nvSpPr>
            <p:spPr bwMode="auto">
              <a:xfrm>
                <a:off x="1974" y="1288"/>
                <a:ext cx="1716" cy="1736"/>
              </a:xfrm>
              <a:prstGeom prst="ellipse">
                <a:avLst/>
              </a:prstGeom>
              <a:gradFill rotWithShape="1">
                <a:gsLst>
                  <a:gs pos="0">
                    <a:srgbClr val="EAEAEA"/>
                  </a:gs>
                  <a:gs pos="100000">
                    <a:srgbClr val="EAEAEA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91" name="Line 7"/>
              <p:cNvSpPr>
                <a:spLocks noChangeShapeType="1"/>
              </p:cNvSpPr>
              <p:nvPr/>
            </p:nvSpPr>
            <p:spPr bwMode="auto">
              <a:xfrm rot="-127115">
                <a:off x="2784" y="240"/>
                <a:ext cx="96" cy="37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2" name="Line 8"/>
              <p:cNvSpPr>
                <a:spLocks noChangeShapeType="1"/>
              </p:cNvSpPr>
              <p:nvPr/>
            </p:nvSpPr>
            <p:spPr bwMode="auto">
              <a:xfrm rot="939839">
                <a:off x="2779" y="255"/>
                <a:ext cx="108" cy="3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3" name="Line 9"/>
              <p:cNvSpPr>
                <a:spLocks noChangeShapeType="1"/>
              </p:cNvSpPr>
              <p:nvPr/>
            </p:nvSpPr>
            <p:spPr bwMode="auto">
              <a:xfrm rot="1472479">
                <a:off x="2763" y="277"/>
                <a:ext cx="150" cy="375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4" name="Line 10"/>
              <p:cNvSpPr>
                <a:spLocks noChangeShapeType="1"/>
              </p:cNvSpPr>
              <p:nvPr/>
            </p:nvSpPr>
            <p:spPr bwMode="auto">
              <a:xfrm rot="2115009">
                <a:off x="2770" y="310"/>
                <a:ext cx="87" cy="36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5" name="Line 11"/>
              <p:cNvSpPr>
                <a:spLocks noChangeShapeType="1"/>
              </p:cNvSpPr>
              <p:nvPr/>
            </p:nvSpPr>
            <p:spPr bwMode="auto">
              <a:xfrm rot="2721568">
                <a:off x="2741" y="319"/>
                <a:ext cx="130" cy="36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6" name="Line 12"/>
              <p:cNvSpPr>
                <a:spLocks noChangeShapeType="1"/>
              </p:cNvSpPr>
              <p:nvPr/>
            </p:nvSpPr>
            <p:spPr bwMode="auto">
              <a:xfrm rot="3519866">
                <a:off x="2773" y="334"/>
                <a:ext cx="108" cy="3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7" name="Line 13"/>
              <p:cNvSpPr>
                <a:spLocks noChangeShapeType="1"/>
              </p:cNvSpPr>
              <p:nvPr/>
            </p:nvSpPr>
            <p:spPr bwMode="auto">
              <a:xfrm rot="4210664">
                <a:off x="2763" y="334"/>
                <a:ext cx="108" cy="3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8" name="Line 14"/>
              <p:cNvSpPr>
                <a:spLocks noChangeShapeType="1"/>
              </p:cNvSpPr>
              <p:nvPr/>
            </p:nvSpPr>
            <p:spPr bwMode="auto">
              <a:xfrm rot="5671342">
                <a:off x="2753" y="346"/>
                <a:ext cx="102" cy="35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9" name="Line 15"/>
              <p:cNvSpPr>
                <a:spLocks noChangeShapeType="1"/>
              </p:cNvSpPr>
              <p:nvPr/>
            </p:nvSpPr>
            <p:spPr bwMode="auto">
              <a:xfrm rot="6333363">
                <a:off x="2793" y="324"/>
                <a:ext cx="108" cy="3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0" name="Line 16"/>
              <p:cNvSpPr>
                <a:spLocks noChangeShapeType="1"/>
              </p:cNvSpPr>
              <p:nvPr/>
            </p:nvSpPr>
            <p:spPr bwMode="auto">
              <a:xfrm rot="6970047">
                <a:off x="2790" y="330"/>
                <a:ext cx="108" cy="3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1" name="Line 17"/>
              <p:cNvSpPr>
                <a:spLocks noChangeShapeType="1"/>
              </p:cNvSpPr>
              <p:nvPr/>
            </p:nvSpPr>
            <p:spPr bwMode="auto">
              <a:xfrm rot="7705695">
                <a:off x="2794" y="286"/>
                <a:ext cx="82" cy="36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2" name="Line 18"/>
              <p:cNvSpPr>
                <a:spLocks noChangeShapeType="1"/>
              </p:cNvSpPr>
              <p:nvPr/>
            </p:nvSpPr>
            <p:spPr bwMode="auto">
              <a:xfrm rot="8385919">
                <a:off x="2746" y="307"/>
                <a:ext cx="203" cy="36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3" name="Line 19"/>
              <p:cNvSpPr>
                <a:spLocks noChangeShapeType="1"/>
              </p:cNvSpPr>
              <p:nvPr/>
            </p:nvSpPr>
            <p:spPr bwMode="auto">
              <a:xfrm rot="8927101">
                <a:off x="2803" y="299"/>
                <a:ext cx="104" cy="37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4" name="Line 20"/>
              <p:cNvSpPr>
                <a:spLocks noChangeShapeType="1"/>
              </p:cNvSpPr>
              <p:nvPr/>
            </p:nvSpPr>
            <p:spPr bwMode="auto">
              <a:xfrm rot="9515518">
                <a:off x="2752" y="287"/>
                <a:ext cx="165" cy="36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5" name="Line 21"/>
              <p:cNvSpPr>
                <a:spLocks noChangeShapeType="1"/>
              </p:cNvSpPr>
              <p:nvPr/>
            </p:nvSpPr>
            <p:spPr bwMode="auto">
              <a:xfrm rot="10171233">
                <a:off x="2753" y="236"/>
                <a:ext cx="154" cy="37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6" name="Line 22"/>
              <p:cNvSpPr>
                <a:spLocks noChangeShapeType="1"/>
              </p:cNvSpPr>
              <p:nvPr/>
            </p:nvSpPr>
            <p:spPr bwMode="auto">
              <a:xfrm rot="405556">
                <a:off x="2792" y="272"/>
                <a:ext cx="103" cy="3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07" name="Line 23"/>
              <p:cNvSpPr>
                <a:spLocks noChangeShapeType="1"/>
              </p:cNvSpPr>
              <p:nvPr/>
            </p:nvSpPr>
            <p:spPr bwMode="auto">
              <a:xfrm rot="4947914">
                <a:off x="2771" y="345"/>
                <a:ext cx="94" cy="3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409" name="Text Box 25"/>
            <p:cNvSpPr txBox="1">
              <a:spLocks noChangeArrowheads="1"/>
            </p:cNvSpPr>
            <p:nvPr/>
          </p:nvSpPr>
          <p:spPr bwMode="auto">
            <a:xfrm>
              <a:off x="3888" y="96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А</a:t>
              </a:r>
            </a:p>
          </p:txBody>
        </p:sp>
        <p:sp>
          <p:nvSpPr>
            <p:cNvPr id="16410" name="Text Box 26"/>
            <p:cNvSpPr txBox="1">
              <a:spLocks noChangeArrowheads="1"/>
            </p:cNvSpPr>
            <p:nvPr/>
          </p:nvSpPr>
          <p:spPr bwMode="auto">
            <a:xfrm>
              <a:off x="4080" y="124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Б</a:t>
              </a:r>
            </a:p>
          </p:txBody>
        </p:sp>
        <p:sp>
          <p:nvSpPr>
            <p:cNvPr id="16411" name="Text Box 27"/>
            <p:cNvSpPr txBox="1">
              <a:spLocks noChangeArrowheads="1"/>
            </p:cNvSpPr>
            <p:nvPr/>
          </p:nvSpPr>
          <p:spPr bwMode="auto">
            <a:xfrm>
              <a:off x="4176" y="158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В</a:t>
              </a:r>
            </a:p>
          </p:txBody>
        </p:sp>
        <p:sp>
          <p:nvSpPr>
            <p:cNvPr id="16412" name="Text Box 28"/>
            <p:cNvSpPr txBox="1">
              <a:spLocks noChangeArrowheads="1"/>
            </p:cNvSpPr>
            <p:nvPr/>
          </p:nvSpPr>
          <p:spPr bwMode="auto">
            <a:xfrm>
              <a:off x="4224" y="1872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Г</a:t>
              </a:r>
            </a:p>
          </p:txBody>
        </p:sp>
        <p:sp>
          <p:nvSpPr>
            <p:cNvPr id="16413" name="Text Box 29"/>
            <p:cNvSpPr txBox="1">
              <a:spLocks noChangeArrowheads="1"/>
            </p:cNvSpPr>
            <p:nvPr/>
          </p:nvSpPr>
          <p:spPr bwMode="auto">
            <a:xfrm>
              <a:off x="4224" y="220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Д</a:t>
              </a:r>
            </a:p>
          </p:txBody>
        </p:sp>
        <p:sp>
          <p:nvSpPr>
            <p:cNvPr id="16414" name="Text Box 30"/>
            <p:cNvSpPr txBox="1">
              <a:spLocks noChangeArrowheads="1"/>
            </p:cNvSpPr>
            <p:nvPr/>
          </p:nvSpPr>
          <p:spPr bwMode="auto">
            <a:xfrm>
              <a:off x="4128" y="2496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Е,Ё</a:t>
              </a:r>
            </a:p>
          </p:txBody>
        </p:sp>
        <p:sp>
          <p:nvSpPr>
            <p:cNvPr id="16415" name="Text Box 31"/>
            <p:cNvSpPr txBox="1">
              <a:spLocks noChangeArrowheads="1"/>
            </p:cNvSpPr>
            <p:nvPr/>
          </p:nvSpPr>
          <p:spPr bwMode="auto">
            <a:xfrm>
              <a:off x="4080" y="278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Ж</a:t>
              </a:r>
            </a:p>
          </p:txBody>
        </p:sp>
        <p:sp>
          <p:nvSpPr>
            <p:cNvPr id="16416" name="Text Box 32"/>
            <p:cNvSpPr txBox="1">
              <a:spLocks noChangeArrowheads="1"/>
            </p:cNvSpPr>
            <p:nvPr/>
          </p:nvSpPr>
          <p:spPr bwMode="auto">
            <a:xfrm>
              <a:off x="3936" y="302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З</a:t>
              </a:r>
            </a:p>
          </p:txBody>
        </p:sp>
        <p:sp>
          <p:nvSpPr>
            <p:cNvPr id="16417" name="Text Box 33"/>
            <p:cNvSpPr txBox="1">
              <a:spLocks noChangeArrowheads="1"/>
            </p:cNvSpPr>
            <p:nvPr/>
          </p:nvSpPr>
          <p:spPr bwMode="auto">
            <a:xfrm>
              <a:off x="3696" y="326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И</a:t>
              </a:r>
            </a:p>
          </p:txBody>
        </p:sp>
        <p:sp>
          <p:nvSpPr>
            <p:cNvPr id="16418" name="Text Box 34"/>
            <p:cNvSpPr txBox="1">
              <a:spLocks noChangeArrowheads="1"/>
            </p:cNvSpPr>
            <p:nvPr/>
          </p:nvSpPr>
          <p:spPr bwMode="auto">
            <a:xfrm>
              <a:off x="3504" y="350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й</a:t>
              </a:r>
            </a:p>
          </p:txBody>
        </p:sp>
        <p:sp>
          <p:nvSpPr>
            <p:cNvPr id="16419" name="Text Box 35"/>
            <p:cNvSpPr txBox="1">
              <a:spLocks noChangeArrowheads="1"/>
            </p:cNvSpPr>
            <p:nvPr/>
          </p:nvSpPr>
          <p:spPr bwMode="auto">
            <a:xfrm>
              <a:off x="3216" y="360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К</a:t>
              </a:r>
            </a:p>
          </p:txBody>
        </p:sp>
        <p:sp>
          <p:nvSpPr>
            <p:cNvPr id="16420" name="Text Box 36"/>
            <p:cNvSpPr txBox="1">
              <a:spLocks noChangeArrowheads="1"/>
            </p:cNvSpPr>
            <p:nvPr/>
          </p:nvSpPr>
          <p:spPr bwMode="auto">
            <a:xfrm>
              <a:off x="2928" y="369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Л</a:t>
              </a:r>
            </a:p>
          </p:txBody>
        </p:sp>
        <p:sp>
          <p:nvSpPr>
            <p:cNvPr id="16421" name="Text Box 37"/>
            <p:cNvSpPr txBox="1">
              <a:spLocks noChangeArrowheads="1"/>
            </p:cNvSpPr>
            <p:nvPr/>
          </p:nvSpPr>
          <p:spPr bwMode="auto">
            <a:xfrm>
              <a:off x="2688" y="369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М</a:t>
              </a:r>
            </a:p>
          </p:txBody>
        </p:sp>
        <p:sp>
          <p:nvSpPr>
            <p:cNvPr id="16422" name="Text Box 38"/>
            <p:cNvSpPr txBox="1">
              <a:spLocks noChangeArrowheads="1"/>
            </p:cNvSpPr>
            <p:nvPr/>
          </p:nvSpPr>
          <p:spPr bwMode="auto">
            <a:xfrm>
              <a:off x="2400" y="369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Н</a:t>
              </a:r>
            </a:p>
          </p:txBody>
        </p:sp>
        <p:sp>
          <p:nvSpPr>
            <p:cNvPr id="16423" name="Text Box 39"/>
            <p:cNvSpPr txBox="1">
              <a:spLocks noChangeArrowheads="1"/>
            </p:cNvSpPr>
            <p:nvPr/>
          </p:nvSpPr>
          <p:spPr bwMode="auto">
            <a:xfrm>
              <a:off x="2208" y="360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О</a:t>
              </a:r>
            </a:p>
          </p:txBody>
        </p:sp>
        <p:sp>
          <p:nvSpPr>
            <p:cNvPr id="16424" name="Text Box 40"/>
            <p:cNvSpPr txBox="1">
              <a:spLocks noChangeArrowheads="1"/>
            </p:cNvSpPr>
            <p:nvPr/>
          </p:nvSpPr>
          <p:spPr bwMode="auto">
            <a:xfrm>
              <a:off x="1920" y="345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П</a:t>
              </a:r>
            </a:p>
          </p:txBody>
        </p:sp>
        <p:sp>
          <p:nvSpPr>
            <p:cNvPr id="16425" name="Text Box 41"/>
            <p:cNvSpPr txBox="1">
              <a:spLocks noChangeArrowheads="1"/>
            </p:cNvSpPr>
            <p:nvPr/>
          </p:nvSpPr>
          <p:spPr bwMode="auto">
            <a:xfrm>
              <a:off x="1680" y="3312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Р</a:t>
              </a:r>
            </a:p>
          </p:txBody>
        </p:sp>
        <p:sp>
          <p:nvSpPr>
            <p:cNvPr id="16426" name="Text Box 42"/>
            <p:cNvSpPr txBox="1">
              <a:spLocks noChangeArrowheads="1"/>
            </p:cNvSpPr>
            <p:nvPr/>
          </p:nvSpPr>
          <p:spPr bwMode="auto">
            <a:xfrm>
              <a:off x="1440" y="302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С</a:t>
              </a:r>
            </a:p>
          </p:txBody>
        </p:sp>
        <p:sp>
          <p:nvSpPr>
            <p:cNvPr id="16427" name="Text Box 43"/>
            <p:cNvSpPr txBox="1">
              <a:spLocks noChangeArrowheads="1"/>
            </p:cNvSpPr>
            <p:nvPr/>
          </p:nvSpPr>
          <p:spPr bwMode="auto">
            <a:xfrm>
              <a:off x="1248" y="273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Т</a:t>
              </a:r>
            </a:p>
          </p:txBody>
        </p:sp>
        <p:sp>
          <p:nvSpPr>
            <p:cNvPr id="16428" name="Text Box 44"/>
            <p:cNvSpPr txBox="1">
              <a:spLocks noChangeArrowheads="1"/>
            </p:cNvSpPr>
            <p:nvPr/>
          </p:nvSpPr>
          <p:spPr bwMode="auto">
            <a:xfrm>
              <a:off x="1152" y="240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У</a:t>
              </a:r>
            </a:p>
          </p:txBody>
        </p:sp>
        <p:sp>
          <p:nvSpPr>
            <p:cNvPr id="16429" name="Text Box 45"/>
            <p:cNvSpPr txBox="1">
              <a:spLocks noChangeArrowheads="1"/>
            </p:cNvSpPr>
            <p:nvPr/>
          </p:nvSpPr>
          <p:spPr bwMode="auto">
            <a:xfrm>
              <a:off x="1104" y="206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Ф</a:t>
              </a:r>
            </a:p>
          </p:txBody>
        </p:sp>
        <p:sp>
          <p:nvSpPr>
            <p:cNvPr id="16430" name="Text Box 46"/>
            <p:cNvSpPr txBox="1">
              <a:spLocks noChangeArrowheads="1"/>
            </p:cNvSpPr>
            <p:nvPr/>
          </p:nvSpPr>
          <p:spPr bwMode="auto">
            <a:xfrm>
              <a:off x="1104" y="1728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Х</a:t>
              </a:r>
            </a:p>
          </p:txBody>
        </p:sp>
        <p:sp>
          <p:nvSpPr>
            <p:cNvPr id="16431" name="Text Box 47"/>
            <p:cNvSpPr txBox="1">
              <a:spLocks noChangeArrowheads="1"/>
            </p:cNvSpPr>
            <p:nvPr/>
          </p:nvSpPr>
          <p:spPr bwMode="auto">
            <a:xfrm>
              <a:off x="1104" y="1440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Ц</a:t>
              </a:r>
            </a:p>
          </p:txBody>
        </p:sp>
        <p:sp>
          <p:nvSpPr>
            <p:cNvPr id="16432" name="Text Box 48"/>
            <p:cNvSpPr txBox="1">
              <a:spLocks noChangeArrowheads="1"/>
            </p:cNvSpPr>
            <p:nvPr/>
          </p:nvSpPr>
          <p:spPr bwMode="auto">
            <a:xfrm>
              <a:off x="1248" y="1152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Ч</a:t>
              </a:r>
            </a:p>
          </p:txBody>
        </p:sp>
        <p:sp>
          <p:nvSpPr>
            <p:cNvPr id="16433" name="Text Box 49"/>
            <p:cNvSpPr txBox="1">
              <a:spLocks noChangeArrowheads="1"/>
            </p:cNvSpPr>
            <p:nvPr/>
          </p:nvSpPr>
          <p:spPr bwMode="auto">
            <a:xfrm>
              <a:off x="1440" y="90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Ш</a:t>
              </a:r>
            </a:p>
          </p:txBody>
        </p:sp>
        <p:sp>
          <p:nvSpPr>
            <p:cNvPr id="16434" name="Text Box 50"/>
            <p:cNvSpPr txBox="1">
              <a:spLocks noChangeArrowheads="1"/>
            </p:cNvSpPr>
            <p:nvPr/>
          </p:nvSpPr>
          <p:spPr bwMode="auto">
            <a:xfrm>
              <a:off x="1632" y="672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Щ</a:t>
              </a:r>
            </a:p>
          </p:txBody>
        </p:sp>
        <p:sp>
          <p:nvSpPr>
            <p:cNvPr id="16435" name="Text Box 51"/>
            <p:cNvSpPr txBox="1">
              <a:spLocks noChangeArrowheads="1"/>
            </p:cNvSpPr>
            <p:nvPr/>
          </p:nvSpPr>
          <p:spPr bwMode="auto">
            <a:xfrm>
              <a:off x="1774" y="528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Ъ,ь</a:t>
              </a:r>
            </a:p>
          </p:txBody>
        </p:sp>
        <p:sp>
          <p:nvSpPr>
            <p:cNvPr id="16436" name="Text Box 52"/>
            <p:cNvSpPr txBox="1">
              <a:spLocks noChangeArrowheads="1"/>
            </p:cNvSpPr>
            <p:nvPr/>
          </p:nvSpPr>
          <p:spPr bwMode="auto">
            <a:xfrm>
              <a:off x="2064" y="384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ы</a:t>
              </a:r>
            </a:p>
          </p:txBody>
        </p:sp>
        <p:sp>
          <p:nvSpPr>
            <p:cNvPr id="16437" name="Text Box 53"/>
            <p:cNvSpPr txBox="1">
              <a:spLocks noChangeArrowheads="1"/>
            </p:cNvSpPr>
            <p:nvPr/>
          </p:nvSpPr>
          <p:spPr bwMode="auto">
            <a:xfrm>
              <a:off x="2402" y="33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Э</a:t>
              </a:r>
            </a:p>
          </p:txBody>
        </p:sp>
        <p:sp>
          <p:nvSpPr>
            <p:cNvPr id="16438" name="Text Box 54"/>
            <p:cNvSpPr txBox="1">
              <a:spLocks noChangeArrowheads="1"/>
            </p:cNvSpPr>
            <p:nvPr/>
          </p:nvSpPr>
          <p:spPr bwMode="auto">
            <a:xfrm>
              <a:off x="2640" y="33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Ю</a:t>
              </a:r>
            </a:p>
          </p:txBody>
        </p:sp>
        <p:sp>
          <p:nvSpPr>
            <p:cNvPr id="16439" name="Text Box 55"/>
            <p:cNvSpPr txBox="1">
              <a:spLocks noChangeArrowheads="1"/>
            </p:cNvSpPr>
            <p:nvPr/>
          </p:nvSpPr>
          <p:spPr bwMode="auto">
            <a:xfrm>
              <a:off x="2928" y="336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/>
                <a:t>Я</a:t>
              </a:r>
            </a:p>
          </p:txBody>
        </p:sp>
        <p:sp>
          <p:nvSpPr>
            <p:cNvPr id="16440" name="Text Box 56"/>
            <p:cNvSpPr txBox="1">
              <a:spLocks noChangeArrowheads="1"/>
            </p:cNvSpPr>
            <p:nvPr/>
          </p:nvSpPr>
          <p:spPr bwMode="auto">
            <a:xfrm>
              <a:off x="3408" y="338"/>
              <a:ext cx="2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/>
                <a:t>.</a:t>
              </a:r>
            </a:p>
          </p:txBody>
        </p:sp>
        <p:sp>
          <p:nvSpPr>
            <p:cNvPr id="16441" name="Line 57"/>
            <p:cNvSpPr>
              <a:spLocks noChangeShapeType="1"/>
            </p:cNvSpPr>
            <p:nvPr/>
          </p:nvSpPr>
          <p:spPr bwMode="auto">
            <a:xfrm rot="245366" flipH="1">
              <a:off x="2784" y="480"/>
              <a:ext cx="816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42" name="Text Box 58"/>
            <p:cNvSpPr txBox="1">
              <a:spLocks noChangeArrowheads="1"/>
            </p:cNvSpPr>
            <p:nvPr/>
          </p:nvSpPr>
          <p:spPr bwMode="auto">
            <a:xfrm>
              <a:off x="3536" y="414"/>
              <a:ext cx="28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/>
                <a:t>,</a:t>
              </a:r>
            </a:p>
          </p:txBody>
        </p:sp>
        <p:sp>
          <p:nvSpPr>
            <p:cNvPr id="16443" name="Text Box 59"/>
            <p:cNvSpPr txBox="1">
              <a:spLocks noChangeArrowheads="1"/>
            </p:cNvSpPr>
            <p:nvPr/>
          </p:nvSpPr>
          <p:spPr bwMode="auto">
            <a:xfrm>
              <a:off x="3696" y="624"/>
              <a:ext cx="28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b="1"/>
                <a:t>-</a:t>
              </a:r>
            </a:p>
          </p:txBody>
        </p:sp>
        <p:sp>
          <p:nvSpPr>
            <p:cNvPr id="16444" name="Text Box 60"/>
            <p:cNvSpPr txBox="1">
              <a:spLocks noChangeArrowheads="1"/>
            </p:cNvSpPr>
            <p:nvPr/>
          </p:nvSpPr>
          <p:spPr bwMode="auto">
            <a:xfrm>
              <a:off x="3504" y="124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01</a:t>
              </a:r>
            </a:p>
          </p:txBody>
        </p:sp>
        <p:sp>
          <p:nvSpPr>
            <p:cNvPr id="16445" name="Text Box 61"/>
            <p:cNvSpPr txBox="1">
              <a:spLocks noChangeArrowheads="1"/>
            </p:cNvSpPr>
            <p:nvPr/>
          </p:nvSpPr>
          <p:spPr bwMode="auto">
            <a:xfrm>
              <a:off x="3648" y="148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02</a:t>
              </a:r>
            </a:p>
          </p:txBody>
        </p:sp>
        <p:sp>
          <p:nvSpPr>
            <p:cNvPr id="16446" name="Text Box 62"/>
            <p:cNvSpPr txBox="1">
              <a:spLocks noChangeArrowheads="1"/>
            </p:cNvSpPr>
            <p:nvPr/>
          </p:nvSpPr>
          <p:spPr bwMode="auto">
            <a:xfrm>
              <a:off x="2228" y="3264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15</a:t>
              </a:r>
            </a:p>
          </p:txBody>
        </p:sp>
        <p:sp>
          <p:nvSpPr>
            <p:cNvPr id="16447" name="Text Box 63"/>
            <p:cNvSpPr txBox="1">
              <a:spLocks noChangeArrowheads="1"/>
            </p:cNvSpPr>
            <p:nvPr/>
          </p:nvSpPr>
          <p:spPr bwMode="auto">
            <a:xfrm>
              <a:off x="3744" y="1920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04</a:t>
              </a:r>
            </a:p>
          </p:txBody>
        </p:sp>
        <p:sp>
          <p:nvSpPr>
            <p:cNvPr id="16448" name="Text Box 64"/>
            <p:cNvSpPr txBox="1">
              <a:spLocks noChangeArrowheads="1"/>
            </p:cNvSpPr>
            <p:nvPr/>
          </p:nvSpPr>
          <p:spPr bwMode="auto">
            <a:xfrm>
              <a:off x="3744" y="2160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05</a:t>
              </a:r>
            </a:p>
          </p:txBody>
        </p:sp>
        <p:sp>
          <p:nvSpPr>
            <p:cNvPr id="16449" name="Text Box 65"/>
            <p:cNvSpPr txBox="1">
              <a:spLocks noChangeArrowheads="1"/>
            </p:cNvSpPr>
            <p:nvPr/>
          </p:nvSpPr>
          <p:spPr bwMode="auto">
            <a:xfrm>
              <a:off x="3696" y="235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06</a:t>
              </a:r>
            </a:p>
          </p:txBody>
        </p:sp>
        <p:sp>
          <p:nvSpPr>
            <p:cNvPr id="16450" name="Text Box 66"/>
            <p:cNvSpPr txBox="1">
              <a:spLocks noChangeArrowheads="1"/>
            </p:cNvSpPr>
            <p:nvPr/>
          </p:nvSpPr>
          <p:spPr bwMode="auto">
            <a:xfrm>
              <a:off x="3680" y="263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07</a:t>
              </a:r>
            </a:p>
          </p:txBody>
        </p:sp>
        <p:sp>
          <p:nvSpPr>
            <p:cNvPr id="16451" name="Text Box 67"/>
            <p:cNvSpPr txBox="1">
              <a:spLocks noChangeArrowheads="1"/>
            </p:cNvSpPr>
            <p:nvPr/>
          </p:nvSpPr>
          <p:spPr bwMode="auto">
            <a:xfrm>
              <a:off x="3534" y="280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08</a:t>
              </a:r>
            </a:p>
          </p:txBody>
        </p:sp>
        <p:sp>
          <p:nvSpPr>
            <p:cNvPr id="16452" name="Text Box 68"/>
            <p:cNvSpPr txBox="1">
              <a:spLocks noChangeArrowheads="1"/>
            </p:cNvSpPr>
            <p:nvPr/>
          </p:nvSpPr>
          <p:spPr bwMode="auto">
            <a:xfrm>
              <a:off x="3408" y="2976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09</a:t>
              </a:r>
            </a:p>
          </p:txBody>
        </p:sp>
        <p:sp>
          <p:nvSpPr>
            <p:cNvPr id="16453" name="Text Box 69"/>
            <p:cNvSpPr txBox="1">
              <a:spLocks noChangeArrowheads="1"/>
            </p:cNvSpPr>
            <p:nvPr/>
          </p:nvSpPr>
          <p:spPr bwMode="auto">
            <a:xfrm>
              <a:off x="3246" y="315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10</a:t>
              </a:r>
            </a:p>
          </p:txBody>
        </p:sp>
        <p:sp>
          <p:nvSpPr>
            <p:cNvPr id="16454" name="Text Box 70"/>
            <p:cNvSpPr txBox="1">
              <a:spLocks noChangeArrowheads="1"/>
            </p:cNvSpPr>
            <p:nvPr/>
          </p:nvSpPr>
          <p:spPr bwMode="auto">
            <a:xfrm>
              <a:off x="3054" y="3264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11</a:t>
              </a:r>
            </a:p>
          </p:txBody>
        </p:sp>
        <p:sp>
          <p:nvSpPr>
            <p:cNvPr id="16455" name="Text Box 71"/>
            <p:cNvSpPr txBox="1">
              <a:spLocks noChangeArrowheads="1"/>
            </p:cNvSpPr>
            <p:nvPr/>
          </p:nvSpPr>
          <p:spPr bwMode="auto">
            <a:xfrm>
              <a:off x="2814" y="3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12</a:t>
              </a:r>
            </a:p>
          </p:txBody>
        </p:sp>
        <p:sp>
          <p:nvSpPr>
            <p:cNvPr id="16456" name="Text Box 72"/>
            <p:cNvSpPr txBox="1">
              <a:spLocks noChangeArrowheads="1"/>
            </p:cNvSpPr>
            <p:nvPr/>
          </p:nvSpPr>
          <p:spPr bwMode="auto">
            <a:xfrm>
              <a:off x="2622" y="333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13</a:t>
              </a:r>
            </a:p>
          </p:txBody>
        </p:sp>
        <p:sp>
          <p:nvSpPr>
            <p:cNvPr id="16457" name="Text Box 73"/>
            <p:cNvSpPr txBox="1">
              <a:spLocks noChangeArrowheads="1"/>
            </p:cNvSpPr>
            <p:nvPr/>
          </p:nvSpPr>
          <p:spPr bwMode="auto">
            <a:xfrm>
              <a:off x="2400" y="33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14</a:t>
              </a:r>
            </a:p>
          </p:txBody>
        </p:sp>
        <p:sp>
          <p:nvSpPr>
            <p:cNvPr id="16458" name="Text Box 74"/>
            <p:cNvSpPr txBox="1">
              <a:spLocks noChangeArrowheads="1"/>
            </p:cNvSpPr>
            <p:nvPr/>
          </p:nvSpPr>
          <p:spPr bwMode="auto">
            <a:xfrm>
              <a:off x="1824" y="2976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17</a:t>
              </a:r>
            </a:p>
          </p:txBody>
        </p:sp>
        <p:sp>
          <p:nvSpPr>
            <p:cNvPr id="16459" name="Text Box 75"/>
            <p:cNvSpPr txBox="1">
              <a:spLocks noChangeArrowheads="1"/>
            </p:cNvSpPr>
            <p:nvPr/>
          </p:nvSpPr>
          <p:spPr bwMode="auto">
            <a:xfrm>
              <a:off x="2016" y="316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16</a:t>
              </a:r>
            </a:p>
          </p:txBody>
        </p:sp>
        <p:sp>
          <p:nvSpPr>
            <p:cNvPr id="16460" name="Text Box 76"/>
            <p:cNvSpPr txBox="1">
              <a:spLocks noChangeArrowheads="1"/>
            </p:cNvSpPr>
            <p:nvPr/>
          </p:nvSpPr>
          <p:spPr bwMode="auto">
            <a:xfrm>
              <a:off x="1690" y="2796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18</a:t>
              </a:r>
            </a:p>
          </p:txBody>
        </p:sp>
        <p:sp>
          <p:nvSpPr>
            <p:cNvPr id="16461" name="Text Box 77"/>
            <p:cNvSpPr txBox="1">
              <a:spLocks noChangeArrowheads="1"/>
            </p:cNvSpPr>
            <p:nvPr/>
          </p:nvSpPr>
          <p:spPr bwMode="auto">
            <a:xfrm>
              <a:off x="1584" y="2544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19</a:t>
              </a:r>
            </a:p>
          </p:txBody>
        </p:sp>
        <p:sp>
          <p:nvSpPr>
            <p:cNvPr id="16462" name="Text Box 78"/>
            <p:cNvSpPr txBox="1">
              <a:spLocks noChangeArrowheads="1"/>
            </p:cNvSpPr>
            <p:nvPr/>
          </p:nvSpPr>
          <p:spPr bwMode="auto">
            <a:xfrm>
              <a:off x="1488" y="2304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20</a:t>
              </a:r>
            </a:p>
          </p:txBody>
        </p:sp>
        <p:sp>
          <p:nvSpPr>
            <p:cNvPr id="16463" name="Text Box 79"/>
            <p:cNvSpPr txBox="1">
              <a:spLocks noChangeArrowheads="1"/>
            </p:cNvSpPr>
            <p:nvPr/>
          </p:nvSpPr>
          <p:spPr bwMode="auto">
            <a:xfrm>
              <a:off x="1488" y="2064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21</a:t>
              </a:r>
            </a:p>
          </p:txBody>
        </p:sp>
        <p:sp>
          <p:nvSpPr>
            <p:cNvPr id="16464" name="Text Box 80"/>
            <p:cNvSpPr txBox="1">
              <a:spLocks noChangeArrowheads="1"/>
            </p:cNvSpPr>
            <p:nvPr/>
          </p:nvSpPr>
          <p:spPr bwMode="auto">
            <a:xfrm>
              <a:off x="1488" y="1824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22</a:t>
              </a:r>
            </a:p>
          </p:txBody>
        </p:sp>
        <p:sp>
          <p:nvSpPr>
            <p:cNvPr id="16465" name="Text Box 81"/>
            <p:cNvSpPr txBox="1">
              <a:spLocks noChangeArrowheads="1"/>
            </p:cNvSpPr>
            <p:nvPr/>
          </p:nvSpPr>
          <p:spPr bwMode="auto">
            <a:xfrm>
              <a:off x="1536" y="163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23</a:t>
              </a:r>
            </a:p>
          </p:txBody>
        </p:sp>
        <p:sp>
          <p:nvSpPr>
            <p:cNvPr id="16466" name="Text Box 82"/>
            <p:cNvSpPr txBox="1">
              <a:spLocks noChangeArrowheads="1"/>
            </p:cNvSpPr>
            <p:nvPr/>
          </p:nvSpPr>
          <p:spPr bwMode="auto">
            <a:xfrm>
              <a:off x="1632" y="139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24</a:t>
              </a:r>
            </a:p>
          </p:txBody>
        </p:sp>
        <p:sp>
          <p:nvSpPr>
            <p:cNvPr id="16467" name="Text Box 83"/>
            <p:cNvSpPr txBox="1">
              <a:spLocks noChangeArrowheads="1"/>
            </p:cNvSpPr>
            <p:nvPr/>
          </p:nvSpPr>
          <p:spPr bwMode="auto">
            <a:xfrm>
              <a:off x="1728" y="1200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25</a:t>
              </a:r>
            </a:p>
          </p:txBody>
        </p:sp>
        <p:sp>
          <p:nvSpPr>
            <p:cNvPr id="16468" name="Text Box 84"/>
            <p:cNvSpPr txBox="1">
              <a:spLocks noChangeArrowheads="1"/>
            </p:cNvSpPr>
            <p:nvPr/>
          </p:nvSpPr>
          <p:spPr bwMode="auto">
            <a:xfrm>
              <a:off x="1882" y="1026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26</a:t>
              </a:r>
            </a:p>
          </p:txBody>
        </p:sp>
        <p:sp>
          <p:nvSpPr>
            <p:cNvPr id="16469" name="Text Box 85"/>
            <p:cNvSpPr txBox="1">
              <a:spLocks noChangeArrowheads="1"/>
            </p:cNvSpPr>
            <p:nvPr/>
          </p:nvSpPr>
          <p:spPr bwMode="auto">
            <a:xfrm>
              <a:off x="2034" y="9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27</a:t>
              </a:r>
            </a:p>
          </p:txBody>
        </p:sp>
        <p:sp>
          <p:nvSpPr>
            <p:cNvPr id="16470" name="Text Box 86"/>
            <p:cNvSpPr txBox="1">
              <a:spLocks noChangeArrowheads="1"/>
            </p:cNvSpPr>
            <p:nvPr/>
          </p:nvSpPr>
          <p:spPr bwMode="auto">
            <a:xfrm>
              <a:off x="2228" y="816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28</a:t>
              </a:r>
            </a:p>
          </p:txBody>
        </p:sp>
        <p:sp>
          <p:nvSpPr>
            <p:cNvPr id="16471" name="Text Box 87"/>
            <p:cNvSpPr txBox="1">
              <a:spLocks noChangeArrowheads="1"/>
            </p:cNvSpPr>
            <p:nvPr/>
          </p:nvSpPr>
          <p:spPr bwMode="auto">
            <a:xfrm>
              <a:off x="2448" y="73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29</a:t>
              </a:r>
            </a:p>
          </p:txBody>
        </p:sp>
        <p:sp>
          <p:nvSpPr>
            <p:cNvPr id="16472" name="Text Box 88"/>
            <p:cNvSpPr txBox="1">
              <a:spLocks noChangeArrowheads="1"/>
            </p:cNvSpPr>
            <p:nvPr/>
          </p:nvSpPr>
          <p:spPr bwMode="auto">
            <a:xfrm>
              <a:off x="2640" y="720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30</a:t>
              </a:r>
            </a:p>
          </p:txBody>
        </p:sp>
        <p:sp>
          <p:nvSpPr>
            <p:cNvPr id="16473" name="Text Box 89"/>
            <p:cNvSpPr txBox="1">
              <a:spLocks noChangeArrowheads="1"/>
            </p:cNvSpPr>
            <p:nvPr/>
          </p:nvSpPr>
          <p:spPr bwMode="auto">
            <a:xfrm>
              <a:off x="2862" y="71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31</a:t>
              </a:r>
            </a:p>
          </p:txBody>
        </p:sp>
        <p:sp>
          <p:nvSpPr>
            <p:cNvPr id="16474" name="Text Box 90"/>
            <p:cNvSpPr txBox="1">
              <a:spLocks noChangeArrowheads="1"/>
            </p:cNvSpPr>
            <p:nvPr/>
          </p:nvSpPr>
          <p:spPr bwMode="auto">
            <a:xfrm>
              <a:off x="3054" y="768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32</a:t>
              </a:r>
            </a:p>
          </p:txBody>
        </p:sp>
        <p:sp>
          <p:nvSpPr>
            <p:cNvPr id="16475" name="Text Box 91"/>
            <p:cNvSpPr txBox="1">
              <a:spLocks noChangeArrowheads="1"/>
            </p:cNvSpPr>
            <p:nvPr/>
          </p:nvSpPr>
          <p:spPr bwMode="auto">
            <a:xfrm>
              <a:off x="3168" y="864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33</a:t>
              </a:r>
            </a:p>
          </p:txBody>
        </p:sp>
        <p:sp>
          <p:nvSpPr>
            <p:cNvPr id="16476" name="Text Box 92"/>
            <p:cNvSpPr txBox="1">
              <a:spLocks noChangeArrowheads="1"/>
            </p:cNvSpPr>
            <p:nvPr/>
          </p:nvSpPr>
          <p:spPr bwMode="auto">
            <a:xfrm>
              <a:off x="3312" y="912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34</a:t>
              </a:r>
            </a:p>
          </p:txBody>
        </p:sp>
        <p:sp>
          <p:nvSpPr>
            <p:cNvPr id="16477" name="Text Box 93"/>
            <p:cNvSpPr txBox="1">
              <a:spLocks noChangeArrowheads="1"/>
            </p:cNvSpPr>
            <p:nvPr/>
          </p:nvSpPr>
          <p:spPr bwMode="auto">
            <a:xfrm>
              <a:off x="3428" y="1026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35</a:t>
              </a:r>
            </a:p>
          </p:txBody>
        </p:sp>
        <p:sp>
          <p:nvSpPr>
            <p:cNvPr id="16478" name="Text Box 94"/>
            <p:cNvSpPr txBox="1">
              <a:spLocks noChangeArrowheads="1"/>
            </p:cNvSpPr>
            <p:nvPr/>
          </p:nvSpPr>
          <p:spPr bwMode="auto">
            <a:xfrm>
              <a:off x="3744" y="1680"/>
              <a:ext cx="2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/>
                <a:t>03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196752"/>
            <a:ext cx="83582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 algn="just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Вылет – 9ч 07 мин</a:t>
            </a:r>
          </a:p>
          <a:p>
            <a:pPr indent="539750" algn="just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Время в полете- 108 мин</a:t>
            </a:r>
          </a:p>
          <a:p>
            <a:pPr indent="539750" algn="just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Прибытие на Землю - ?</a:t>
            </a:r>
          </a:p>
          <a:p>
            <a:pPr indent="539750" algn="just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108 мин = 1ч 48 мин</a:t>
            </a:r>
          </a:p>
          <a:p>
            <a:pPr indent="539750" algn="just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9ч 07 мин+1ч 48мин = 10ч 55 мин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12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 добрый путь!</a:t>
            </a:r>
            <a:endParaRPr lang="ru-RU" b="1" dirty="0"/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414" y="1785926"/>
            <a:ext cx="2667019" cy="2000264"/>
          </a:xfrm>
        </p:spPr>
      </p:pic>
      <p:pic>
        <p:nvPicPr>
          <p:cNvPr id="5" name="Рисунок 4" descr="f016a74ffeb906a2f0b58852181abd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1571612"/>
            <a:ext cx="4476748" cy="4476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Первая планета: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7" name="Содержимое 6" descr="how-to-draw-a-planet-step-2_1_000000035559_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лишнее число: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76, 53, 423, 27, 99, 31, 52, 48  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423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548, 460, 752, 300, 76, 600, 953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76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300, 100, 546, 700, 900, 200, 800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546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854, 246, 927, 400, 299, 762, 127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400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325, 121, 102, 534, 873, 689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ru-RU" dirty="0" smtClean="0"/>
              <a:t>Убери лишние числа: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</a:rPr>
              <a:t>546 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</a:rPr>
              <a:t>423  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</a:rPr>
              <a:t>400   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</a:rPr>
              <a:t>102  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tx2"/>
                </a:solidFill>
                <a:latin typeface="Times New Roman" pitchFamily="18" charset="0"/>
              </a:rPr>
              <a:t> 76</a:t>
            </a:r>
          </a:p>
          <a:p>
            <a:pPr>
              <a:buNone/>
            </a:pP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2714620"/>
            <a:ext cx="2786082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629 -0.18889 " pathEditMode="relative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83 -0.07338 " pathEditMode="relative" ptsTypes="AA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Представь в виде суммы разрядных слагаемых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6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     </a:t>
            </a: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6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сот. 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дес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 ед.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400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сот. 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дес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3ед.</a:t>
            </a:r>
            <a:endParaRPr lang="ru-RU" sz="4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767</Words>
  <PresentationFormat>Экран (4:3)</PresentationFormat>
  <Paragraphs>268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Математика </vt:lpstr>
      <vt:lpstr>Слайд 2</vt:lpstr>
      <vt:lpstr>Слайд 3</vt:lpstr>
      <vt:lpstr>Слайд 4</vt:lpstr>
      <vt:lpstr>В добрый путь!</vt:lpstr>
      <vt:lpstr>Первая планета:</vt:lpstr>
      <vt:lpstr>Найди лишнее число:</vt:lpstr>
      <vt:lpstr>Убери лишние числа:</vt:lpstr>
      <vt:lpstr>Представь в виде суммы разрядных слагаемых</vt:lpstr>
      <vt:lpstr>Вторая планета:</vt:lpstr>
      <vt:lpstr>Тема урока:</vt:lpstr>
      <vt:lpstr>Слайд 12</vt:lpstr>
      <vt:lpstr>Пошаговое решение:</vt:lpstr>
      <vt:lpstr>Оценка работы в группе:</vt:lpstr>
      <vt:lpstr>Алгоритм сложения:</vt:lpstr>
      <vt:lpstr>Алгоритм вычитания:</vt:lpstr>
      <vt:lpstr>Рабочая тетрадь:</vt:lpstr>
      <vt:lpstr>Слайд 18</vt:lpstr>
      <vt:lpstr>Третья планета:</vt:lpstr>
      <vt:lpstr>Задача:</vt:lpstr>
      <vt:lpstr>Алгоритм решения задачи:</vt:lpstr>
      <vt:lpstr>Краткая запись.</vt:lpstr>
      <vt:lpstr>Решение.</vt:lpstr>
      <vt:lpstr>Слайд 24</vt:lpstr>
      <vt:lpstr>Рефлексия</vt:lpstr>
      <vt:lpstr>Домашнее задание: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</dc:title>
  <dc:creator>123</dc:creator>
  <cp:lastModifiedBy>123</cp:lastModifiedBy>
  <cp:revision>36</cp:revision>
  <dcterms:created xsi:type="dcterms:W3CDTF">2014-04-07T02:26:06Z</dcterms:created>
  <dcterms:modified xsi:type="dcterms:W3CDTF">2014-04-11T03:05:41Z</dcterms:modified>
</cp:coreProperties>
</file>