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8" r:id="rId3"/>
    <p:sldId id="259" r:id="rId4"/>
    <p:sldId id="268" r:id="rId5"/>
    <p:sldId id="260" r:id="rId6"/>
    <p:sldId id="263" r:id="rId7"/>
    <p:sldId id="264" r:id="rId8"/>
    <p:sldId id="267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elabuga.com/durov/i/child_big.jpg" TargetMode="Externa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/index.php?title=%D0%9F%D0%BE%D0%BB%D1%83%D1%8D%D1%81%D0%BA%D0%B0%D0%B4%D1%80%D0%BE%D0%BD&amp;action=edit&amp;redlink=1" TargetMode="External"/><Relationship Id="rId7" Type="http://schemas.openxmlformats.org/officeDocument/2006/relationships/hyperlink" Target="http://ru.wikipedia.org/wiki/%D0%9A%D1%83%D1%82%D1%83%D0%B7%D0%BE%D0%B2,_%D0%9C%D0%B8%D1%85%D0%B0%D0%B8%D0%BB_%D0%98%D0%BB%D0%BB%D0%B0%D1%80%D0%B8%D0%BE%D0%BD%D0%BE%D0%B2%D0%B8%D1%87" TargetMode="External"/><Relationship Id="rId2" Type="http://schemas.openxmlformats.org/officeDocument/2006/relationships/hyperlink" Target="http://ru.wikipedia.org/wiki/%D0%9E%D1%82%D0%B5%D1%87%D0%B5%D1%81%D1%82%D0%B2%D0%B5%D0%BD%D0%BD%D0%B0%D1%8F_%D0%B2%D0%BE%D0%B9%D0%BD%D0%B0_1812_%D0%B3%D0%BE%D0%B4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ru.wikipedia.org/wiki/%D0%9F%D0%BE%D1%80%D1%83%D1%87%D0%B8%D0%BA" TargetMode="External"/><Relationship Id="rId5" Type="http://schemas.openxmlformats.org/officeDocument/2006/relationships/hyperlink" Target="http://ru.wikipedia.org/w/index.php?title=%D0%A1%D0%B5%D0%BC%D0%B5%D0%BD%D0%BE%D0%B2%D1%81%D0%BA%D0%B8%D0%B5_%D1%84%D0%BB%D0%B5%D1%88%D0%B8&amp;action=edit&amp;redlink=1" TargetMode="External"/><Relationship Id="rId4" Type="http://schemas.openxmlformats.org/officeDocument/2006/relationships/hyperlink" Target="http://ru.wikipedia.org/wiki/%D0%91%D0%BE%D1%80%D0%BE%D0%B4%D0%B8%D0%BD%D1%81%D0%BA%D0%BE%D0%B5_%D1%81%D1%80%D0%B0%D0%B6%D0%B5%D0%BD%D0%B8%D0%B5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3%D0%BD%D1%82%D0%B5%D1%80-%D0%BE%D1%84%D0%B8%D1%86%D0%B5%D1%80" TargetMode="External"/><Relationship Id="rId2" Type="http://schemas.openxmlformats.org/officeDocument/2006/relationships/hyperlink" Target="http://ru.wikipedia.org/wiki/%D0%97%D0%BD%D0%B0%D0%BA_%D0%9E%D1%82%D0%BB%D0%B8%D1%87%D0%B8%D1%8F_%D0%92%D0%BE%D0%B5%D0%BD%D0%BD%D0%BE%D0%B3%D0%BE_%D0%BE%D1%80%D0%B4%D0%B5%D0%BD%D0%B0_%D1%81%D0%B2%D1%8F%D1%82%D0%BE%D0%B3%D0%BE_%D0%93%D0%B5%D0%BE%D1%80%D0%B3%D0%B8%D1%8F" TargetMode="Externa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8%D1%82%D0%B0%D0%B1%D1%81-%D1%80%D0%BE%D1%82%D0%BC%D0%B8%D1%81%D1%82%D1%80" TargetMode="External"/><Relationship Id="rId2" Type="http://schemas.openxmlformats.org/officeDocument/2006/relationships/hyperlink" Target="http://ru.wikipedia.org/wiki/1816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eg"/><Relationship Id="rId4" Type="http://schemas.openxmlformats.org/officeDocument/2006/relationships/hyperlink" Target="http://ru.wikipedia.org/wiki/%D0%95%D0%BB%D0%B0%D0%B1%D1%83%D0%B3%D0%B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www.elabuga.com/durov/i/reconstr_big.jpg" TargetMode="Externa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6600" dirty="0" smtClean="0"/>
              <a:t>Надежда </a:t>
            </a:r>
          </a:p>
          <a:p>
            <a:r>
              <a:rPr lang="ru-RU" sz="6600" dirty="0" smtClean="0"/>
              <a:t>Андреевна</a:t>
            </a:r>
          </a:p>
          <a:p>
            <a:r>
              <a:rPr lang="ru-RU" sz="6600" dirty="0" smtClean="0"/>
              <a:t>Дурова</a:t>
            </a:r>
            <a:endParaRPr lang="ru-RU" sz="66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Первая   в  мире  женщина - офицер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ru-RU" sz="6000" dirty="0" smtClean="0"/>
              <a:t>ЗА  ВНИМАНИЕ</a:t>
            </a:r>
            <a:endParaRPr lang="ru-RU" sz="6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dirty="0" smtClean="0"/>
              <a:t>СПАСИБО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 flipV="1">
            <a:off x="4355976" y="6237312"/>
            <a:ext cx="23622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179512" y="692696"/>
            <a:ext cx="2808312" cy="5832648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600" i="1" dirty="0" smtClean="0">
                <a:solidFill>
                  <a:schemeClr val="tx1"/>
                </a:solidFill>
              </a:rPr>
              <a:t>«Седло,</a:t>
            </a:r>
            <a:r>
              <a:rPr lang="ru-RU" sz="2600" dirty="0" smtClean="0">
                <a:solidFill>
                  <a:schemeClr val="tx1"/>
                </a:solidFill>
              </a:rPr>
              <a:t> — говорит Дурова, — </a:t>
            </a:r>
            <a:r>
              <a:rPr lang="ru-RU" sz="2600" i="1" dirty="0" smtClean="0">
                <a:solidFill>
                  <a:schemeClr val="tx1"/>
                </a:solidFill>
              </a:rPr>
              <a:t>было моею первою колыбелью; лошадь, оружие и полковая музыка — первыми детскими игрушками и забавами»</a:t>
            </a:r>
            <a:r>
              <a:rPr lang="ru-RU" sz="2600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sz="2400" dirty="0" smtClean="0"/>
              <a:t> В такой обстановке ребенок рос до 5 лет и усвоил себе привычки и наклонности резвого мальчика.</a:t>
            </a:r>
          </a:p>
          <a:p>
            <a:endParaRPr lang="ru-RU" dirty="0"/>
          </a:p>
        </p:txBody>
      </p:sp>
      <p:pic>
        <p:nvPicPr>
          <p:cNvPr id="6146" name="Picture 2" descr="C:\Documents and Settings\Admin\Мои документы\Downloads\в юности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347864" y="764704"/>
            <a:ext cx="5472608" cy="54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 flipV="1">
            <a:off x="3000375" y="6248400"/>
            <a:ext cx="5867400" cy="609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Мать пыталась приучать её к рукоделию, хозяйству, но у Нади ничего не получалось , и она втихомолку продолжала проделывать «военные штуки»</a:t>
            </a:r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10" name="Рисунок 9" descr="Зал Детство">
            <a:hlinkClick r:id="rId2"/>
          </p:cNvPr>
          <p:cNvPicPr>
            <a:picLocks noGrp="1"/>
          </p:cNvPicPr>
          <p:nvPr>
            <p:ph type="pic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000374" y="609600"/>
            <a:ext cx="6143625" cy="5699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467544" y="751344"/>
            <a:ext cx="828092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10 лет находилась Дурова в русской армии, пройдя путь от рядового до штаб–ротмистра. Сам император Александр I    повелел именоваться по своему имени — Александром Александровым.</a:t>
            </a:r>
          </a:p>
          <a:p>
            <a:pPr algn="ctr"/>
            <a:endParaRPr lang="ru-RU" sz="24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В </a:t>
            </a:r>
            <a:r>
              <a:rPr lang="ru-RU" sz="2400" dirty="0" smtClean="0">
                <a:hlinkClick r:id="rId2" tooltip="Отечественная война 1812 года"/>
              </a:rPr>
              <a:t>Отечественную войну</a:t>
            </a:r>
            <a:r>
              <a:rPr lang="ru-RU" sz="2400" dirty="0" smtClean="0"/>
              <a:t> она командовала </a:t>
            </a:r>
            <a:r>
              <a:rPr lang="ru-RU" sz="2400" dirty="0" smtClean="0">
                <a:hlinkClick r:id="rId3" tooltip="Полуэскадрон (страница отсутствует)"/>
              </a:rPr>
              <a:t>полуэскадроном</a:t>
            </a:r>
            <a:r>
              <a:rPr lang="ru-RU" sz="2400" dirty="0" smtClean="0"/>
              <a:t>.</a:t>
            </a:r>
          </a:p>
          <a:p>
            <a:pPr algn="ctr"/>
            <a:endParaRPr lang="ru-RU" sz="2400" dirty="0" smtClean="0"/>
          </a:p>
          <a:p>
            <a:pPr algn="ctr">
              <a:buFont typeface="Wingdings" pitchFamily="2" charset="2"/>
              <a:buChar char="Ø"/>
            </a:pPr>
            <a:r>
              <a:rPr lang="ru-RU" sz="2400" dirty="0" smtClean="0"/>
              <a:t>При </a:t>
            </a:r>
            <a:r>
              <a:rPr lang="ru-RU" sz="2400" dirty="0" smtClean="0">
                <a:hlinkClick r:id="rId4" tooltip="Бородинское сражение"/>
              </a:rPr>
              <a:t>Бородине</a:t>
            </a:r>
            <a:r>
              <a:rPr lang="ru-RU" sz="2400" dirty="0" smtClean="0"/>
              <a:t> защищала </a:t>
            </a:r>
            <a:r>
              <a:rPr lang="ru-RU" sz="2400" dirty="0" smtClean="0">
                <a:hlinkClick r:id="rId5" tooltip="Семеновские флеши (страница отсутствует)"/>
              </a:rPr>
              <a:t>Семеновские флеши</a:t>
            </a:r>
            <a:r>
              <a:rPr lang="ru-RU" sz="2400" dirty="0" smtClean="0"/>
              <a:t>, где была контужена ядром в ногу.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 Позднее была произведена в чин </a:t>
            </a:r>
            <a:r>
              <a:rPr lang="ru-RU" sz="2400" dirty="0" smtClean="0">
                <a:hlinkClick r:id="rId6" tooltip="Поручик"/>
              </a:rPr>
              <a:t>поручика</a:t>
            </a:r>
            <a:r>
              <a:rPr lang="ru-RU" sz="2400" dirty="0" smtClean="0"/>
              <a:t>, служила ординарцем у </a:t>
            </a:r>
            <a:r>
              <a:rPr lang="ru-RU" sz="2400" dirty="0" smtClean="0">
                <a:hlinkClick r:id="rId7" tooltip="Кутузов, Михаил Илларионович"/>
              </a:rPr>
              <a:t>Кутузова</a:t>
            </a:r>
            <a:r>
              <a:rPr lang="ru-RU" sz="2400" dirty="0" smtClean="0"/>
              <a:t>, который знал кто она.</a:t>
            </a:r>
          </a:p>
          <a:p>
            <a:pPr algn="ctr"/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5004048" y="6165304"/>
            <a:ext cx="2362200" cy="3482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Текст 11"/>
          <p:cNvSpPr>
            <a:spLocks noGrp="1"/>
          </p:cNvSpPr>
          <p:nvPr>
            <p:ph type="body" idx="2"/>
          </p:nvPr>
        </p:nvSpPr>
        <p:spPr>
          <a:xfrm>
            <a:off x="251520" y="620688"/>
            <a:ext cx="2808312" cy="5505475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За спасение раненого офицера в разгар сражения была награждена солдатским </a:t>
            </a:r>
            <a:r>
              <a:rPr lang="ru-RU" sz="2400" dirty="0" err="1" smtClean="0">
                <a:solidFill>
                  <a:schemeClr val="tx1"/>
                </a:solidFill>
                <a:hlinkClick r:id="rId2" tooltip="Знак Отличия Военного ордена святого Георгия"/>
              </a:rPr>
              <a:t>Геор-гиевским</a:t>
            </a:r>
            <a:r>
              <a:rPr lang="ru-RU" sz="2400" dirty="0" smtClean="0">
                <a:solidFill>
                  <a:schemeClr val="tx1"/>
                </a:solidFill>
                <a:hlinkClick r:id="rId2" tooltip="Знак Отличия Военного ордена святого Георгия"/>
              </a:rPr>
              <a:t> крестом</a:t>
            </a:r>
            <a:r>
              <a:rPr lang="ru-RU" sz="2400" dirty="0" smtClean="0">
                <a:solidFill>
                  <a:schemeClr val="tx1"/>
                </a:solidFill>
              </a:rPr>
              <a:t> и произведена в </a:t>
            </a:r>
            <a:r>
              <a:rPr lang="ru-RU" sz="2400" dirty="0" smtClean="0">
                <a:solidFill>
                  <a:schemeClr val="tx1"/>
                </a:solidFill>
                <a:hlinkClick r:id="rId3" tooltip="Унтер-офицер"/>
              </a:rPr>
              <a:t>унтер офицеры</a:t>
            </a:r>
            <a:r>
              <a:rPr lang="ru-RU" sz="2400" dirty="0" smtClean="0">
                <a:solidFill>
                  <a:schemeClr val="tx1"/>
                </a:solidFill>
              </a:rPr>
              <a:t>. Поразительно, но участвуя в сражениях, она ни разу не пролила чужую кровь.</a:t>
            </a:r>
          </a:p>
          <a:p>
            <a:endParaRPr lang="ru-RU" sz="24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Documents and Settings\Admin\Мои документы\Downloads\4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3491880" y="620688"/>
            <a:ext cx="5184576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5661248"/>
            <a:ext cx="1728192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620688"/>
            <a:ext cx="2606824" cy="5505475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В </a:t>
            </a:r>
            <a:r>
              <a:rPr lang="ru-RU" sz="2400" dirty="0" smtClean="0">
                <a:hlinkClick r:id="rId2" tooltip="1816"/>
              </a:rPr>
              <a:t>1816</a:t>
            </a:r>
            <a:r>
              <a:rPr lang="ru-RU" sz="2400" dirty="0" smtClean="0"/>
              <a:t>, уступив просьбам отца, она вышла в отставку в чине </a:t>
            </a:r>
            <a:r>
              <a:rPr lang="ru-RU" sz="2400" dirty="0" smtClean="0">
                <a:hlinkClick r:id="rId3" tooltip="Штабс-ротмистр"/>
              </a:rPr>
              <a:t>штабс-ротмистра</a:t>
            </a:r>
            <a:r>
              <a:rPr lang="ru-RU" sz="2400" dirty="0" smtClean="0"/>
              <a:t> и жила в </a:t>
            </a:r>
            <a:r>
              <a:rPr lang="ru-RU" sz="2400" dirty="0" smtClean="0">
                <a:hlinkClick r:id="rId4" tooltip="Елабуга"/>
              </a:rPr>
              <a:t>Елабуге</a:t>
            </a:r>
            <a:r>
              <a:rPr lang="ru-RU" sz="2400" dirty="0" smtClean="0"/>
              <a:t>.</a:t>
            </a:r>
          </a:p>
          <a:p>
            <a:pPr algn="ctr"/>
            <a:r>
              <a:rPr lang="ru-RU" sz="2400" dirty="0" smtClean="0"/>
              <a:t>Здесь  занялась литературным творчеством. </a:t>
            </a:r>
          </a:p>
          <a:p>
            <a:pPr algn="ctr"/>
            <a:r>
              <a:rPr lang="ru-RU" sz="2400" dirty="0" smtClean="0"/>
              <a:t>«Записки  кавалерист-</a:t>
            </a:r>
          </a:p>
          <a:p>
            <a:pPr algn="ctr"/>
            <a:r>
              <a:rPr lang="ru-RU" sz="2400" dirty="0" smtClean="0"/>
              <a:t>девицы» </a:t>
            </a:r>
            <a:endParaRPr lang="ru-RU" sz="2400" dirty="0"/>
          </a:p>
        </p:txBody>
      </p:sp>
      <p:pic>
        <p:nvPicPr>
          <p:cNvPr id="5122" name="Picture 2" descr="C:\Documents and Settings\Admin\Мои документы\Downloads\140px-Durova_Kavalerist_devic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79912" y="620688"/>
            <a:ext cx="4320480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56176" y="5661248"/>
            <a:ext cx="2362200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51520" y="620688"/>
            <a:ext cx="2880320" cy="55054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А.С.Пушкин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писал :</a:t>
            </a:r>
          </a:p>
          <a:p>
            <a:pPr algn="ctr"/>
            <a:r>
              <a:rPr lang="ru-RU" sz="2800" dirty="0" smtClean="0"/>
              <a:t>«…прелесть, живо, оригинально, слог прекрасный. Успех </a:t>
            </a:r>
            <a:r>
              <a:rPr lang="ru-RU" sz="2800" dirty="0" err="1" smtClean="0"/>
              <a:t>несомнителен</a:t>
            </a:r>
            <a:r>
              <a:rPr lang="ru-RU" sz="2800" dirty="0" smtClean="0"/>
              <a:t>».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Documents and Settings\Admin\Мои документы\Downloads\34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987824" y="692696"/>
            <a:ext cx="6156176" cy="56886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45719" cy="3543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23528" y="620688"/>
            <a:ext cx="2362200" cy="557748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Сохраняя память о легендарной кавалерист–девице Надежде Дуровой, в дни памятных юбилейных дат в Елабуге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проходят шоу–реконструкции сражений Отечественной войны 1812 года, балы эпохи Александра I. </a:t>
            </a:r>
            <a:endParaRPr lang="ru-RU" dirty="0"/>
          </a:p>
        </p:txBody>
      </p:sp>
      <p:pic>
        <p:nvPicPr>
          <p:cNvPr id="5" name="Содержимое 4" descr="Реконструкция сражения">
            <a:hlinkClick r:id="rId2"/>
          </p:cNvPr>
          <p:cNvPicPr>
            <a:picLocks noGrp="1"/>
          </p:cNvPicPr>
          <p:nvPr>
            <p:ph sz="quarter" idx="1"/>
          </p:nvPr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131840" y="548680"/>
            <a:ext cx="5832647" cy="532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40152" y="4581128"/>
            <a:ext cx="2362200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95536" y="908720"/>
            <a:ext cx="2362200" cy="528945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Памятник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Надежде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Дуровой  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в  городе</a:t>
            </a:r>
          </a:p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Елабуге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Documents and Settings\Admin\Мои документы\Downloads\памятник Дуровой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635896" y="685800"/>
            <a:ext cx="4896544" cy="5551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73</TotalTime>
  <Words>130</Words>
  <Application>Microsoft Office PowerPoint</Application>
  <PresentationFormat>Экран (4:3)</PresentationFormat>
  <Paragraphs>31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Официальная</vt:lpstr>
      <vt:lpstr>Первая   в  мире  женщина - офицер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СПАСИБО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  в  мире  женщина - офицер</dc:title>
  <cp:lastModifiedBy>PC</cp:lastModifiedBy>
  <cp:revision>11</cp:revision>
  <dcterms:modified xsi:type="dcterms:W3CDTF">2012-10-30T14:50:26Z</dcterms:modified>
</cp:coreProperties>
</file>