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9" r:id="rId5"/>
    <p:sldId id="270" r:id="rId6"/>
    <p:sldId id="271" r:id="rId7"/>
    <p:sldId id="273" r:id="rId8"/>
    <p:sldId id="272" r:id="rId9"/>
    <p:sldId id="263" r:id="rId10"/>
    <p:sldId id="259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0CF4-87B5-44F6-9703-F705CAC07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5874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005A-5493-4A99-89FD-F68FDF208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7764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16F8-AE5D-4A8D-9A1D-B2251E304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4531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FA0F-743A-4EDA-85AC-37BE5F739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3930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A332-D276-4E51-921A-7043AE43B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0065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BCC3-10EB-4352-AB49-B0A5C0215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9003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E52F5-78AD-495C-854F-AA1AB1810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7255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C5FBE-C583-47FE-B505-27AE56C10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5640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8A15-5BF2-48DD-9237-B1E65D60B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8619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0FFA-EE28-45F8-88D7-D777BD01B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2261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8606-F599-418E-9F45-78E1C6B3B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0129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2CC70A7-06CD-4A39-B4DE-7B391B65D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ад" id="11266" name="Picture 2"/>
          <p:cNvPicPr>
            <a:picLocks noChangeArrowheads="1"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0" y="1484313"/>
            <a:ext cx="1060450" cy="1298575"/>
          </a:xfrm>
          <a:prstGeom prst="rect">
            <a:avLst/>
          </a:prstGeom>
          <a:solidFill>
            <a:srgbClr val="339966"/>
          </a:solidFill>
          <a:ln cmpd="thickThin"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descr="удивлени" id="11267" name="Picture 3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087438" cy="1265238"/>
          </a:xfrm>
          <a:prstGeom prst="rect">
            <a:avLst/>
          </a:prstGeom>
          <a:solidFill>
            <a:srgbClr val="FFFF00"/>
          </a:solidFill>
          <a:ln cmpd="thickThin"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descr="печ" id="11268" name="Picture 4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0"/>
          <a:stretch>
            <a:fillRect/>
          </a:stretch>
        </p:blipFill>
        <p:spPr bwMode="auto">
          <a:xfrm>
            <a:off x="755650" y="4508500"/>
            <a:ext cx="1085850" cy="1246188"/>
          </a:xfrm>
          <a:prstGeom prst="rect">
            <a:avLst/>
          </a:prstGeom>
          <a:solidFill>
            <a:srgbClr val="FF0000"/>
          </a:solidFill>
          <a:ln cmpd="thickThin"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51050" y="1484313"/>
            <a:ext cx="6481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lang="ru-RU" sz="3200">
                <a:latin charset="0" pitchFamily="34" typeface="Calibri"/>
              </a:rPr>
              <a:t>Я всё понял и могу помочь другим.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24075" y="2924175"/>
            <a:ext cx="6480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lang="ru-RU" sz="3200">
                <a:latin charset="0" pitchFamily="34" typeface="Calibri"/>
              </a:rPr>
              <a:t>Я почти понял, но мне нужна помощь.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124075" y="4652963"/>
            <a:ext cx="6335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lang="ru-RU" sz="3200">
                <a:latin charset="0" pitchFamily="34" typeface="Calibri"/>
              </a:rPr>
              <a:t>Мне было трудно на уроке.</a:t>
            </a:r>
          </a:p>
        </p:txBody>
      </p:sp>
      <p:sp>
        <p:nvSpPr>
          <p:cNvPr descr="black100" id="11272" name="WordArt 8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4625975" cy="762000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b="1" i="1" kern="10" lang="ru-RU" sz="3600">
                <a:ln w="317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algn="ctr" dir="2700000" dist="35921" rotWithShape="0">
                    <a:srgbClr val="990000"/>
                  </a:outerShdw>
                </a:effectLst>
                <a:latin typeface="Calibri"/>
                <a:cs typeface="Calibri"/>
              </a:rPr>
              <a:t>Моя оценка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4555.jpg" id="6" name="Рисунок 5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28600"/>
            <a:ext cx="533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657600" y="4419600"/>
            <a:ext cx="3962400" cy="1752600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b="1" kern="10" lang="ru-RU" sz="3600">
                <a:ln w="31750">
                  <a:pattFill prst="dkDnDiag">
                    <a:fgClr>
                      <a:srgbClr val="FF66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algn="ctr" dir="2700000" dist="35921" rotWithShape="0">
                    <a:srgbClr val="990000"/>
                  </a:outerShdw>
                </a:effectLst>
                <a:latin typeface="Book Antiqua"/>
              </a:rPr>
              <a:t>До новых</a:t>
            </a:r>
          </a:p>
          <a:p>
            <a:pPr algn="ctr"/>
            <a:r>
              <a:rPr b="1" kern="10" lang="ru-RU" sz="3600">
                <a:ln w="31750">
                  <a:pattFill prst="dkDnDiag">
                    <a:fgClr>
                      <a:srgbClr val="FF66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algn="ctr" dir="2700000" dist="35921" rotWithShape="0">
                    <a:srgbClr val="990000"/>
                  </a:outerShdw>
                </a:effectLst>
                <a:latin typeface="Book Antiqua"/>
              </a:rPr>
              <a:t>встреч!</a:t>
            </a:r>
          </a:p>
        </p:txBody>
      </p:sp>
      <p:pic>
        <p:nvPicPr>
          <p:cNvPr descr="212.gif" id="1229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304800" y="1600200"/>
            <a:ext cx="32400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Book Antiqua" pitchFamily="18" charset="0"/>
              </a:rPr>
              <a:t>Послушайте какая история произошла однажды.</a:t>
            </a:r>
          </a:p>
        </p:txBody>
      </p:sp>
      <p:pic>
        <p:nvPicPr>
          <p:cNvPr id="3075" name="Picture 2" descr="C:\Users\msi\Downloads\урок ри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1477963"/>
            <a:ext cx="58467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4" descr="2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32400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85800" y="3476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Как вы думаете, чему удивились ребята?</a:t>
            </a:r>
            <a:br>
              <a:rPr lang="ru-RU" sz="2400">
                <a:solidFill>
                  <a:schemeClr val="tx2"/>
                </a:solidFill>
                <a:latin typeface="Book Antiqua" pitchFamily="18" charset="0"/>
              </a:rPr>
            </a:br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 – Как Костя смог, используя чёрный карандаш и белый лист бумаги, справиться с заданием?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2"/>
          <p:cNvSpPr txBox="1">
            <a:spLocks/>
          </p:cNvSpPr>
          <p:nvPr/>
        </p:nvSpPr>
        <p:spPr bwMode="auto">
          <a:xfrm>
            <a:off x="1231900" y="4468813"/>
            <a:ext cx="6375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2000"/>
              <a:t>Л. Дурасов. Иллюстрации</a:t>
            </a:r>
          </a:p>
        </p:txBody>
      </p:sp>
      <p:pic>
        <p:nvPicPr>
          <p:cNvPr id="4099" name="Picture 2" descr="C:\Users\SONYA\Desktop\презентации\картинки\19\lmodr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8" y="533400"/>
            <a:ext cx="3706812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SONYA\Desktop\презентации\картинки\19\0_28d1c_ba108185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6687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36563" y="510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Рассмотрите иллюстрации сделанные художником Львом Дурасовым. Что на них изображено?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36563" y="495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Как вы думаете, с помощью чего выполнены эти рисунки?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33400" y="510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Как называется такой вид рисунка?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79475" y="504825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Book Antiqua" pitchFamily="18" charset="0"/>
              </a:rPr>
              <a:t>Графика</a:t>
            </a:r>
            <a:r>
              <a:rPr lang="ru-RU" sz="2400">
                <a:latin typeface="Book Antiqua" pitchFamily="18" charset="0"/>
              </a:rPr>
              <a:t> в переводе с греческого – «пишу, рисую». В графике часто используются только два цвета – черный и белый.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38300" y="5018088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ook Antiqua" pitchFamily="18" charset="0"/>
              </a:rPr>
              <a:t>Эти цвета противоположные, их называют </a:t>
            </a:r>
            <a:r>
              <a:rPr lang="ru-RU" sz="2400" b="1">
                <a:latin typeface="Book Antiqua" pitchFamily="18" charset="0"/>
              </a:rPr>
              <a:t>контрастными</a:t>
            </a:r>
            <a:r>
              <a:rPr lang="ru-RU" sz="2400">
                <a:latin typeface="Book Antiqua" pitchFamily="18" charset="0"/>
              </a:rPr>
              <a:t>.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Book Antiqua" pitchFamily="18" charset="0"/>
              </a:rPr>
              <a:t>Контраст</a:t>
            </a:r>
            <a:r>
              <a:rPr lang="ru-RU" sz="2400">
                <a:latin typeface="Book Antiqua" pitchFamily="18" charset="0"/>
              </a:rPr>
              <a:t> – это большое различие.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752600"/>
            <a:ext cx="80010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0675" y="295275"/>
            <a:ext cx="8426450" cy="11525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Что изображено на рисунке Л.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Дурасова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? 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Свой ответ поясните. С помощью чего он выполнен?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0675" y="381000"/>
            <a:ext cx="842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Художники-графики выражают свои мысли с помощью </a:t>
            </a:r>
            <a:r>
              <a:rPr lang="ru-RU" sz="2200" b="1">
                <a:solidFill>
                  <a:schemeClr val="tx2"/>
                </a:solidFill>
                <a:latin typeface="Book Antiqua" pitchFamily="18" charset="0"/>
              </a:rPr>
              <a:t>линий, пятен, штрихов </a:t>
            </a:r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и </a:t>
            </a:r>
            <a:r>
              <a:rPr lang="ru-RU" sz="2200" b="1">
                <a:solidFill>
                  <a:schemeClr val="tx2"/>
                </a:solidFill>
                <a:latin typeface="Book Antiqua" pitchFamily="18" charset="0"/>
              </a:rPr>
              <a:t>точек.</a:t>
            </a:r>
            <a:endParaRPr lang="ru-RU" sz="220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На рисунке  город и его жители нарисованы лёгкими </a:t>
            </a:r>
            <a:r>
              <a:rPr lang="ru-RU" sz="2200" b="1">
                <a:solidFill>
                  <a:schemeClr val="tx2"/>
                </a:solidFill>
                <a:latin typeface="Book Antiqua" pitchFamily="18" charset="0"/>
              </a:rPr>
              <a:t>линиями. </a:t>
            </a:r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Только одна фигура выполнена </a:t>
            </a:r>
            <a:r>
              <a:rPr lang="ru-RU" sz="2200" b="1">
                <a:solidFill>
                  <a:schemeClr val="tx2"/>
                </a:solidFill>
                <a:latin typeface="Book Antiqua" pitchFamily="18" charset="0"/>
              </a:rPr>
              <a:t>пятном. </a:t>
            </a:r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Она вызывает тревогу и сразу привлекает к себе внимание.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3075" y="447675"/>
            <a:ext cx="8426450" cy="11525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Какого цвета здесь больше: белого или чёрного?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Какое настроение возникает глядя на рисунок?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1500" y="4667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Белый - прозрачный и лёгкий. Он рождает торжественное и радостное настроение.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A\Desktop\презентации\картинки\19\Снимокm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622425"/>
            <a:ext cx="5834063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47725" y="212725"/>
            <a:ext cx="7632700" cy="10080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Расскажите, здесь изображено?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614363"/>
            <a:ext cx="7632700" cy="100806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Чем выразил свои мысли художник на данной иллюстрации?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1000" y="347663"/>
            <a:ext cx="8366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На рисунке богатырь и трава на переднем плане нарисованы </a:t>
            </a:r>
            <a:r>
              <a:rPr lang="ru-RU" sz="2200" b="1">
                <a:solidFill>
                  <a:schemeClr val="tx2"/>
                </a:solidFill>
                <a:latin typeface="Book Antiqua" pitchFamily="18" charset="0"/>
              </a:rPr>
              <a:t>штрихами, </a:t>
            </a:r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а всё, что находится вдали, - </a:t>
            </a:r>
            <a:r>
              <a:rPr lang="ru-RU" sz="2200" b="1">
                <a:solidFill>
                  <a:schemeClr val="tx2"/>
                </a:solidFill>
                <a:latin typeface="Book Antiqua" pitchFamily="18" charset="0"/>
              </a:rPr>
              <a:t>точками. </a:t>
            </a:r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Так создаётся ощущение большого расстояния между всадником и  головой.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675" y="358775"/>
            <a:ext cx="8426450" cy="11509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Какого цвета здесь больше: белого или чёрного?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Какое настроение возникает глядя на рисунок?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0675" y="546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Чёрный цвет - плотный, тяжёлый, по настроению печальный.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A\Desktop\презентации\zz"/>
          <p:cNvPicPr>
            <a:picLocks noChangeAspect="1" noChangeArrowheads="1"/>
          </p:cNvPicPr>
          <p:nvPr/>
        </p:nvPicPr>
        <p:blipFill>
          <a:blip r:embed="rId2" cstate="email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225" y="436563"/>
            <a:ext cx="2354263" cy="369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email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3" y="436563"/>
            <a:ext cx="5468937" cy="1617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email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2209800"/>
            <a:ext cx="5526087" cy="1662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7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+mn-lt"/>
              </a:rPr>
              <a:t>Л. </a:t>
            </a:r>
            <a:r>
              <a:rPr lang="ru-RU" sz="2000" i="1" dirty="0" err="1">
                <a:latin typeface="+mn-lt"/>
              </a:rPr>
              <a:t>Дурасов</a:t>
            </a:r>
            <a:r>
              <a:rPr lang="ru-RU" sz="2000" i="1" dirty="0">
                <a:latin typeface="+mn-lt"/>
              </a:rPr>
              <a:t> (вверху) и </a:t>
            </a:r>
            <a:r>
              <a:rPr lang="ru-RU" sz="2000" i="1" dirty="0" err="1">
                <a:latin typeface="+mn-lt"/>
              </a:rPr>
              <a:t>И</a:t>
            </a:r>
            <a:r>
              <a:rPr lang="ru-RU" sz="2000" i="1" dirty="0">
                <a:latin typeface="+mn-lt"/>
              </a:rPr>
              <a:t>. Лебедева (внизу и </a:t>
            </a:r>
            <a:r>
              <a:rPr lang="ru-RU" sz="2000" i="1" dirty="0" smtClean="0">
                <a:latin typeface="+mn-lt"/>
              </a:rPr>
              <a:t>справа</a:t>
            </a:r>
            <a:r>
              <a:rPr lang="ru-RU" sz="2000" i="1" dirty="0">
                <a:latin typeface="+mn-lt"/>
              </a:rPr>
              <a:t>).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Иллюстрации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22288" y="510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Расскажи,    каким    образом   художники-гра­фики  выражают свои мысли.</a:t>
            </a:r>
          </a:p>
        </p:txBody>
      </p:sp>
      <p:sp>
        <p:nvSpPr>
          <p:cNvPr id="11" name="Овал 10"/>
          <p:cNvSpPr/>
          <p:nvPr/>
        </p:nvSpPr>
        <p:spPr>
          <a:xfrm>
            <a:off x="242888" y="1573213"/>
            <a:ext cx="558800" cy="598487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0513" y="3733800"/>
            <a:ext cx="558800" cy="598488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8232775" y="3835400"/>
            <a:ext cx="558800" cy="598488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74625" y="47244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>
                <a:solidFill>
                  <a:schemeClr val="tx2"/>
                </a:solidFill>
                <a:latin typeface="Book Antiqua" pitchFamily="18" charset="0"/>
              </a:rPr>
              <a:t>Деревья и строения на рис. 1 выполнены бе­лыми пятнами на чёрном фоне. И у нас возника­ет ощущение таинственного тенистого парка.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 Antiqua" pitchFamily="18" charset="0"/>
              </a:rPr>
              <a:t>Сети на рисунке 2 выполнены </a:t>
            </a:r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точками. </a:t>
            </a:r>
            <a:r>
              <a:rPr lang="ru-RU" sz="2000">
                <a:solidFill>
                  <a:schemeClr val="tx2"/>
                </a:solidFill>
                <a:latin typeface="Book Antiqua" pitchFamily="18" charset="0"/>
              </a:rPr>
              <a:t>Это под­чёркивает их прозрачность, а фигурки куклы и попугая нарисованы </a:t>
            </a:r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штрихами </a:t>
            </a:r>
            <a:r>
              <a:rPr lang="ru-RU" sz="2000">
                <a:solidFill>
                  <a:schemeClr val="tx2"/>
                </a:solidFill>
                <a:latin typeface="Book Antiqua" pitchFamily="18" charset="0"/>
              </a:rPr>
              <a:t>и </a:t>
            </a:r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линиями, </a:t>
            </a:r>
            <a:r>
              <a:rPr lang="ru-RU" sz="2000">
                <a:solidFill>
                  <a:schemeClr val="tx2"/>
                </a:solidFill>
                <a:latin typeface="Book Antiqua" pitchFamily="18" charset="0"/>
              </a:rPr>
              <a:t>что дало возможность тщательно прорисовать их форму.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22288" y="4822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Почему   художник   исполнил   рисунок   3   ли­ниями и штрихами? Что он хотел нам показать?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71513" y="304800"/>
            <a:ext cx="8059737" cy="11525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Book Antiqua" pitchFamily="18" charset="0"/>
              </a:rPr>
              <a:t>Изобразите в альбоме фломастером или </a:t>
            </a:r>
            <a:r>
              <a:rPr lang="ru-RU" sz="2400" dirty="0" err="1">
                <a:latin typeface="Book Antiqua" pitchFamily="18" charset="0"/>
              </a:rPr>
              <a:t>гелевой</a:t>
            </a:r>
            <a:r>
              <a:rPr lang="ru-RU" sz="2400" dirty="0">
                <a:latin typeface="Book Antiqua" pitchFamily="18" charset="0"/>
              </a:rPr>
              <a:t> ручкой различные ветки. Используйте линии и штрихи. </a:t>
            </a:r>
            <a:endParaRPr lang="ru-RU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195" name="Рисунок 4" descr="21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32400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Users\SONYA\Desktop\презентации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466850"/>
            <a:ext cx="47244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SONYA\Desktop\презентации\Снимокм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113" y="3581400"/>
            <a:ext cx="409098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SONYA\Desktop\презентации\картинки\19\Снимо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388" y="1374775"/>
            <a:ext cx="386715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71513" y="304800"/>
            <a:ext cx="8059737" cy="11525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Book Antiqua" pitchFamily="18" charset="0"/>
              </a:rPr>
              <a:t>Нарисовать  в альбоме два дерева, используя в первом рисунке линии и штрихи, а во втором рисунке – точки и пятна. (на выбор)</a:t>
            </a:r>
          </a:p>
        </p:txBody>
      </p:sp>
      <p:pic>
        <p:nvPicPr>
          <p:cNvPr id="9220" name="Рисунок 4" descr="2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32400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SONYA\Desktop\презентации\картинки\19\Снимокd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5" y="1457325"/>
            <a:ext cx="337185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888" y="3733800"/>
            <a:ext cx="2798762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12.gif"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6500813" y="-285750"/>
            <a:ext cx="264318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4953000" cy="838200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b="1" kern="10" lang="ru-RU" sz="3600">
                <a:ln w="31750">
                  <a:pattFill prst="dkDnDiag">
                    <a:fgClr>
                      <a:srgbClr val="FF66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algn="ctr" dir="2700000" dist="35921" rotWithShape="0">
                    <a:srgbClr val="990000"/>
                  </a:outerShdw>
                </a:effectLst>
                <a:latin typeface="Book Antiqua"/>
              </a:rPr>
              <a:t>Наша выставка</a:t>
            </a:r>
          </a:p>
        </p:txBody>
      </p:sp>
      <p:pic>
        <p:nvPicPr>
          <p:cNvPr descr="88411-Royalty-Free-RF-Clipart-Illustration-Of-Three-Diverse-School-Children-Holding-Up-Their-Drawings-In-Art-Class.jpg" id="10244" name="Рисунок 6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9488"/>
            <a:ext cx="51054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3000" y="5562600"/>
            <a:ext cx="533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412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Book Antiqua</vt:lpstr>
      <vt:lpstr>Bookman Old Style</vt:lpstr>
      <vt:lpstr>Оформление по умолчанию</vt:lpstr>
      <vt:lpstr>Презентация PowerPoint</vt:lpstr>
      <vt:lpstr>Послушайте какая история произошла однажды.</vt:lpstr>
      <vt:lpstr>Презентация PowerPoint</vt:lpstr>
      <vt:lpstr>Презентация PowerPoint</vt:lpstr>
      <vt:lpstr>Презентация PowerPoint</vt:lpstr>
      <vt:lpstr>Л. Дурасов (вверху) и И. Лебедева (внизу и справа). Иллюстрации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Доктор</cp:lastModifiedBy>
  <cp:revision>20</cp:revision>
  <cp:lastPrinted>1601-01-01T00:00:00Z</cp:lastPrinted>
  <dcterms:created xsi:type="dcterms:W3CDTF">1601-01-01T00:00:00Z</dcterms:created>
  <dcterms:modified xsi:type="dcterms:W3CDTF">2013-11-07T20:29:54Z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2756859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  <property fmtid="{D5CDD505-2E9C-101B-9397-08002B2CF9AE}" name="Version" pid="5">
    <vt:i4>1</vt:i4>
  </property>
</Properties>
</file>