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3" r:id="rId5"/>
    <p:sldId id="274" r:id="rId6"/>
    <p:sldId id="258" r:id="rId7"/>
    <p:sldId id="276" r:id="rId8"/>
    <p:sldId id="263" r:id="rId9"/>
    <p:sldId id="259" r:id="rId10"/>
    <p:sldId id="261" r:id="rId11"/>
    <p:sldId id="270" r:id="rId12"/>
    <p:sldId id="271" r:id="rId13"/>
    <p:sldId id="262" r:id="rId14"/>
    <p:sldId id="278" r:id="rId15"/>
    <p:sldId id="277" r:id="rId16"/>
    <p:sldId id="264" r:id="rId17"/>
    <p:sldId id="265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391" autoAdjust="0"/>
  </p:normalViewPr>
  <p:slideViewPr>
    <p:cSldViewPr>
      <p:cViewPr>
        <p:scale>
          <a:sx n="100" d="100"/>
          <a:sy n="100" d="100"/>
        </p:scale>
        <p:origin x="-50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53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0">
              <a:srgbClr val="99CCFF"/>
            </a:gs>
            <a:gs pos="100000">
              <a:srgbClr val="CCCCFF"/>
            </a:gs>
          </a:gsLst>
          <a:lin ang="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FF00"/>
                </a:solidFill>
              </a:rPr>
              <a:t>Критерии оценок</a:t>
            </a:r>
            <a:endParaRPr lang="ru-RU" sz="66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9540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dirty="0" smtClean="0">
                <a:solidFill>
                  <a:srgbClr val="002060"/>
                </a:solidFill>
              </a:rPr>
              <a:t>Журнал </a:t>
            </a:r>
            <a:r>
              <a:rPr lang="ru-RU" cap="all" dirty="0" smtClean="0">
                <a:solidFill>
                  <a:srgbClr val="002060"/>
                </a:solidFill>
              </a:rPr>
              <a:t>ЗАВУЧ </a:t>
            </a:r>
            <a:r>
              <a:rPr lang="ru-RU" cap="all" dirty="0" err="1" smtClean="0">
                <a:solidFill>
                  <a:srgbClr val="002060"/>
                </a:solidFill>
              </a:rPr>
              <a:t>НАЧальной</a:t>
            </a:r>
            <a:r>
              <a:rPr lang="ru-RU" cap="all" dirty="0" smtClean="0">
                <a:solidFill>
                  <a:srgbClr val="002060"/>
                </a:solidFill>
              </a:rPr>
              <a:t>  ШКОЛЫ 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 за </a:t>
            </a:r>
            <a:r>
              <a:rPr lang="ru-RU" cap="all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2003год  №5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 за 2004год  №1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Словарный диктант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33800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ru-RU" b="1" dirty="0" smtClean="0"/>
              <a:t>«5» – </a:t>
            </a:r>
            <a:r>
              <a:rPr lang="ru-RU" dirty="0" smtClean="0"/>
              <a:t>без ошибок;					</a:t>
            </a:r>
          </a:p>
          <a:p>
            <a:pPr>
              <a:spcBef>
                <a:spcPts val="2400"/>
              </a:spcBef>
            </a:pPr>
            <a:r>
              <a:rPr lang="ru-RU" b="1" dirty="0" smtClean="0"/>
              <a:t>«4» – </a:t>
            </a:r>
            <a:r>
              <a:rPr lang="ru-RU" dirty="0" smtClean="0"/>
              <a:t>1 ошибка или 1 исправление</a:t>
            </a:r>
          </a:p>
          <a:p>
            <a:pPr>
              <a:spcBef>
                <a:spcPts val="2400"/>
              </a:spcBef>
            </a:pPr>
            <a:r>
              <a:rPr lang="ru-RU" b="1" dirty="0" smtClean="0"/>
              <a:t>«3» –</a:t>
            </a:r>
            <a:r>
              <a:rPr lang="ru-RU" dirty="0" smtClean="0"/>
              <a:t>2 ошибки и 1 исправление</a:t>
            </a:r>
          </a:p>
          <a:p>
            <a:pPr>
              <a:spcBef>
                <a:spcPts val="2400"/>
              </a:spcBef>
            </a:pPr>
            <a:r>
              <a:rPr lang="ru-RU" b="1" dirty="0" smtClean="0"/>
              <a:t>«2» –</a:t>
            </a:r>
            <a:r>
              <a:rPr lang="ru-RU" dirty="0" smtClean="0"/>
              <a:t>3 -5 ошибки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Грамматическое задание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«5» - </a:t>
            </a:r>
            <a:r>
              <a:rPr lang="ru-RU" dirty="0" smtClean="0"/>
              <a:t>  без ошибок;</a:t>
            </a:r>
          </a:p>
          <a:p>
            <a:r>
              <a:rPr lang="ru-RU" b="1" dirty="0" smtClean="0"/>
              <a:t>«4» – </a:t>
            </a:r>
            <a:r>
              <a:rPr lang="ru-RU" dirty="0" smtClean="0"/>
              <a:t>правильно выполнено не менее ¾ заданий ;</a:t>
            </a:r>
          </a:p>
          <a:p>
            <a:r>
              <a:rPr lang="ru-RU" b="1" dirty="0" smtClean="0"/>
              <a:t>«3» – </a:t>
            </a:r>
            <a:r>
              <a:rPr lang="ru-RU" dirty="0" smtClean="0"/>
              <a:t>правильно выполнено не менее ½  заданий ;</a:t>
            </a:r>
          </a:p>
          <a:p>
            <a:r>
              <a:rPr lang="ru-RU" b="1" dirty="0" smtClean="0"/>
              <a:t>«2» – </a:t>
            </a:r>
            <a:r>
              <a:rPr lang="ru-RU" dirty="0" smtClean="0"/>
              <a:t>правильно выполнено  менее ½  заданий 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Тест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525963"/>
          </a:xfrm>
        </p:spPr>
        <p:txBody>
          <a:bodyPr>
            <a:normAutofit/>
          </a:bodyPr>
          <a:lstStyle/>
          <a:p>
            <a:r>
              <a:rPr lang="ru-RU" b="1" dirty="0" smtClean="0"/>
              <a:t>«5» - </a:t>
            </a:r>
            <a:r>
              <a:rPr lang="ru-RU" dirty="0" smtClean="0"/>
              <a:t>  правильно выполнено более ¾ заданий;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«4» – </a:t>
            </a:r>
            <a:r>
              <a:rPr lang="ru-RU" dirty="0" smtClean="0"/>
              <a:t>правильно выполнено не менее ¾ заданий ;</a:t>
            </a:r>
          </a:p>
          <a:p>
            <a:r>
              <a:rPr lang="ru-RU" b="1" dirty="0" smtClean="0"/>
              <a:t>«3» – </a:t>
            </a:r>
            <a:r>
              <a:rPr lang="ru-RU" dirty="0" smtClean="0"/>
              <a:t>правильно выполнено не менее ½  заданий ;</a:t>
            </a:r>
          </a:p>
          <a:p>
            <a:r>
              <a:rPr lang="ru-RU" b="1" dirty="0" smtClean="0"/>
              <a:t>«2» – </a:t>
            </a:r>
            <a:r>
              <a:rPr lang="ru-RU" dirty="0" smtClean="0"/>
              <a:t>правильно выполнено  менее ½  заданий 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Диктант.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4100" b="1" dirty="0" smtClean="0"/>
              <a:t>«5»</a:t>
            </a:r>
            <a:r>
              <a:rPr lang="ru-RU" sz="4100" dirty="0" smtClean="0"/>
              <a:t> </a:t>
            </a:r>
            <a:r>
              <a:rPr lang="ru-RU" dirty="0" smtClean="0"/>
              <a:t>– нет ошибок и исправлений; работа написана 	аккуратно в соответствии с требованиями 	каллиграфии .</a:t>
            </a:r>
          </a:p>
          <a:p>
            <a:r>
              <a:rPr lang="ru-RU" sz="4100" b="1" dirty="0" smtClean="0"/>
              <a:t>«4»</a:t>
            </a:r>
            <a:r>
              <a:rPr lang="ru-RU" sz="4100" dirty="0" smtClean="0"/>
              <a:t> </a:t>
            </a:r>
            <a:r>
              <a:rPr lang="ru-RU" dirty="0" smtClean="0"/>
              <a:t>– ставится, если не более двух орфографических 	ошибок; работа выполнена чисто, но есть 	небольшие отклонения от каллиграфических норм.</a:t>
            </a:r>
          </a:p>
          <a:p>
            <a:r>
              <a:rPr lang="ru-RU" sz="4100" b="1" dirty="0" smtClean="0"/>
              <a:t>«3»</a:t>
            </a:r>
            <a:r>
              <a:rPr lang="ru-RU" sz="4100" dirty="0" smtClean="0"/>
              <a:t> </a:t>
            </a:r>
            <a:r>
              <a:rPr lang="ru-RU" dirty="0" smtClean="0"/>
              <a:t>– ставится, если допущено 3 – 5 ошибок, работа 	написана небрежно.</a:t>
            </a:r>
          </a:p>
          <a:p>
            <a:r>
              <a:rPr lang="ru-RU" sz="4100" b="1" dirty="0" smtClean="0"/>
              <a:t>«2»</a:t>
            </a:r>
            <a:r>
              <a:rPr lang="ru-RU" sz="4100" dirty="0" smtClean="0"/>
              <a:t> </a:t>
            </a:r>
            <a:r>
              <a:rPr lang="ru-RU" dirty="0" smtClean="0"/>
              <a:t>– ставится, если допущено более 5 		орфографических ошибок, работа написана 	неряшливо.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ru-RU" b="1" dirty="0" smtClean="0"/>
              <a:t>Изложение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2400"/>
              </a:spcBef>
            </a:pPr>
            <a:r>
              <a:rPr lang="ru-RU" b="1" dirty="0" smtClean="0"/>
              <a:t>«5» – </a:t>
            </a:r>
            <a:r>
              <a:rPr lang="ru-RU" dirty="0" smtClean="0"/>
              <a:t>правильно и последовательно воспроизведён авторский текст, нет речевых и орфографических  ошибок;</a:t>
            </a:r>
          </a:p>
          <a:p>
            <a:pPr>
              <a:spcBef>
                <a:spcPts val="2400"/>
              </a:spcBef>
            </a:pPr>
            <a:r>
              <a:rPr lang="ru-RU" b="1" dirty="0" smtClean="0"/>
              <a:t>«4» – </a:t>
            </a:r>
            <a:r>
              <a:rPr lang="ru-RU" dirty="0" smtClean="0"/>
              <a:t>незначительно нарушена последовательность изложения мыслей, имеются 1-2 речевых неточности и 1-2 орфографические  ошибки;</a:t>
            </a:r>
          </a:p>
          <a:p>
            <a:pPr>
              <a:spcBef>
                <a:spcPts val="2400"/>
              </a:spcBef>
            </a:pPr>
            <a:r>
              <a:rPr lang="ru-RU" b="1" dirty="0" smtClean="0"/>
              <a:t>«3» – </a:t>
            </a:r>
            <a:r>
              <a:rPr lang="ru-RU" dirty="0" smtClean="0"/>
              <a:t>имеются</a:t>
            </a:r>
            <a:r>
              <a:rPr lang="ru-RU" b="1" dirty="0" smtClean="0"/>
              <a:t> </a:t>
            </a:r>
            <a:r>
              <a:rPr lang="ru-RU" dirty="0" smtClean="0"/>
              <a:t>отступление от авторского текста, допущены отдельные нарушения в последовательности изложения мыслей, в построении двух-трёх предложений, беден словарь, 3-6орфографических  ошибок;</a:t>
            </a:r>
          </a:p>
          <a:p>
            <a:pPr>
              <a:spcBef>
                <a:spcPts val="2400"/>
              </a:spcBef>
            </a:pPr>
            <a:r>
              <a:rPr lang="ru-RU" b="1" dirty="0" smtClean="0"/>
              <a:t>«2» – </a:t>
            </a:r>
            <a:r>
              <a:rPr lang="ru-RU" dirty="0" smtClean="0"/>
              <a:t>имеются</a:t>
            </a:r>
            <a:r>
              <a:rPr lang="ru-RU" b="1" dirty="0" smtClean="0"/>
              <a:t> </a:t>
            </a:r>
            <a:r>
              <a:rPr lang="ru-RU" dirty="0" smtClean="0"/>
              <a:t>значительные</a:t>
            </a:r>
            <a:r>
              <a:rPr lang="ru-RU" b="1" dirty="0" smtClean="0"/>
              <a:t> </a:t>
            </a:r>
            <a:r>
              <a:rPr lang="ru-RU" dirty="0" smtClean="0"/>
              <a:t>отступления от авторского текста, пропуск эпизодов, главной части, нарушена в последовательность изложения мыслей, нет связи между частями, отельными предложениями, крайне однообразный словарь, 7-8 орфографических  ошибок;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Примечание: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Повторная ошибка в одном и том же слове считается за одну ошибку, а ошибки на одно правило в разных словах считаются как две.</a:t>
            </a:r>
          </a:p>
          <a:p>
            <a:r>
              <a:rPr lang="ru-RU" sz="2800" dirty="0" smtClean="0"/>
              <a:t>Ошибка на невнимание в меньшей мере влияет на оценку, чем ошибки на изученные орфограммы.</a:t>
            </a:r>
          </a:p>
          <a:p>
            <a:r>
              <a:rPr lang="ru-RU" sz="2800" dirty="0" smtClean="0"/>
              <a:t>При оценивании работы учитель принимает во внимание каллиграфический навык.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Оформление письменных работ по русскому языку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4830763"/>
          </a:xfrm>
        </p:spPr>
        <p:txBody>
          <a:bodyPr>
            <a:noAutofit/>
          </a:bodyPr>
          <a:lstStyle/>
          <a:p>
            <a:r>
              <a:rPr lang="ru-RU" sz="1800" dirty="0" smtClean="0"/>
              <a:t>После каждой работы следует отступать две строчки </a:t>
            </a:r>
          </a:p>
          <a:p>
            <a:pPr lvl="0"/>
            <a:r>
              <a:rPr lang="ru-RU" sz="1800" dirty="0" smtClean="0"/>
              <a:t>Текст новой работы начинать на той же странице тетради, на которой написаны дата и наименование работы.</a:t>
            </a:r>
          </a:p>
          <a:p>
            <a:r>
              <a:rPr lang="ru-RU" sz="1800" dirty="0" smtClean="0"/>
              <a:t>Красная  строка отступ вправо не менее 2 см . Текст каждой новой работы следует начинать с красной строки.</a:t>
            </a:r>
          </a:p>
          <a:p>
            <a:pPr lvl="0"/>
            <a:r>
              <a:rPr lang="ru-RU" sz="1800" dirty="0" smtClean="0"/>
              <a:t>В ходе всей работы не пропускаем ни одной строки. Справа дописываем до конца строки. Необоснованно пустых мест в конце каждой строки быть не должно.</a:t>
            </a:r>
          </a:p>
          <a:p>
            <a:r>
              <a:rPr lang="ru-RU" sz="1800" dirty="0" smtClean="0"/>
              <a:t>Номера всех упражнений, выполняемых в тетрадях, необходимо обязательно указывать. Допускается : Упражнение 14. или Упр. 14.</a:t>
            </a:r>
          </a:p>
          <a:p>
            <a:r>
              <a:rPr lang="ru-RU" sz="1800" dirty="0" smtClean="0"/>
              <a:t>Все подчеркивания следует проводить остро отточенным простым карандашом по линейке. Выделение орфограмм следует делать простым карандашом. </a:t>
            </a:r>
          </a:p>
          <a:p>
            <a:r>
              <a:rPr lang="ru-RU" sz="1800" dirty="0" smtClean="0"/>
              <a:t>При письменном морфемном разборе слов необходимо более четко и аккуратно выделять каждую морфему. Если к корню (приставке, суффиксу, окончанию) слова относятся три (две, четыре, пять) буквы, то и обозначить эти морфемы простым карандашом надлежит более точно.</a:t>
            </a:r>
          </a:p>
          <a:p>
            <a:pPr lvl="0"/>
            <a:r>
              <a:rPr lang="ru-RU" sz="1800" dirty="0" smtClean="0"/>
              <a:t>При выставлении отметок за работы по русскому языку принимается во внимание каллиграфия ученика.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Оформление письменных работ по математике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90696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Между работами следует отступать 4 клетки.</a:t>
            </a:r>
          </a:p>
          <a:p>
            <a:r>
              <a:rPr lang="ru-RU" dirty="0" smtClean="0"/>
              <a:t>Между видами работ в классной и домашней работах следует отступать 2 клетки.</a:t>
            </a:r>
          </a:p>
          <a:p>
            <a:r>
              <a:rPr lang="ru-RU" dirty="0" smtClean="0"/>
              <a:t>Между столбиками выражений, уравнений, равенств и неравенств и т.п. отступаем 3 клетки вправо, пишем на четвертой.</a:t>
            </a:r>
          </a:p>
          <a:p>
            <a:endParaRPr lang="ru-RU" dirty="0" smtClean="0"/>
          </a:p>
          <a:p>
            <a:r>
              <a:rPr lang="ru-RU" dirty="0" smtClean="0"/>
              <a:t>Все номера заданий и задач, которые выполняются в тетради, необходимо записывать в тетрадь.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При записи математических выражений все символы (знаки, цифры) фиксируются с учетом правил каллиграфии, то есть с соблюдением графики и соответствия количества клеток количеству записываемых символов. </a:t>
            </a:r>
          </a:p>
          <a:p>
            <a:endParaRPr lang="ru-RU" dirty="0" smtClean="0"/>
          </a:p>
          <a:p>
            <a:pPr lvl="0"/>
            <a:r>
              <a:rPr lang="ru-RU" dirty="0" smtClean="0"/>
              <a:t>Все стрелки, фигурные скобки, чертежи выполняются только простым карандашом.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Требования к ведению дневника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66801"/>
            <a:ext cx="8382000" cy="4572000"/>
          </a:xfrm>
        </p:spPr>
        <p:txBody>
          <a:bodyPr>
            <a:noAutofit/>
          </a:bodyPr>
          <a:lstStyle/>
          <a:p>
            <a:r>
              <a:rPr lang="ru-RU" sz="1800" dirty="0" smtClean="0"/>
              <a:t>Дневник является школьным документом учащегося. Ответственность за его обязательное и аккуратное ведение несет сам ученик.</a:t>
            </a:r>
          </a:p>
          <a:p>
            <a:r>
              <a:rPr lang="ru-RU" sz="1800" dirty="0" smtClean="0"/>
              <a:t>Все записи учащимся в дневнике выполняются синими или фиолетовыми чернилами.                                               </a:t>
            </a:r>
          </a:p>
          <a:p>
            <a:r>
              <a:rPr lang="ru-RU" sz="1800" dirty="0" smtClean="0"/>
              <a:t>Ученик заполняет лицевую сторону обложки, записывает название предметов, фамилии, имена, отчества преподавателей, расписание уроков, факультативных занятий и по необходимости внеклассных и внешкольных мероприятий, название месяца и числа. </a:t>
            </a:r>
          </a:p>
          <a:p>
            <a:r>
              <a:rPr lang="ru-RU" sz="1800" dirty="0" smtClean="0"/>
              <a:t>Посторонние записи и рисунки не допустимы.</a:t>
            </a:r>
          </a:p>
          <a:p>
            <a:r>
              <a:rPr lang="ru-RU" sz="1800" dirty="0" smtClean="0"/>
              <a:t>Ученик ежедневно записывает домашние задания и задания для самостоятельной работы в графы того дня.</a:t>
            </a:r>
          </a:p>
          <a:p>
            <a:r>
              <a:rPr lang="ru-RU" sz="1800" dirty="0" smtClean="0"/>
              <a:t>Для заметок учителей и классного руководителя используются свободные графы или специально выделенные графы и страницы дневника.</a:t>
            </a:r>
          </a:p>
          <a:p>
            <a:r>
              <a:rPr lang="ru-RU" sz="1800" dirty="0" smtClean="0"/>
              <a:t>Родители еженедельно, а также в конце учебной четверти, полугодия и года просматривают и подписывают дневник, при необходимости контролируют его ведение.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285" y="1970626"/>
            <a:ext cx="8229600" cy="1563956"/>
          </a:xfrm>
        </p:spPr>
        <p:txBody>
          <a:bodyPr>
            <a:noAutofit/>
          </a:bodyPr>
          <a:lstStyle/>
          <a:p>
            <a:r>
              <a:rPr lang="ru-RU" sz="9600" b="1" i="1" dirty="0" smtClean="0"/>
              <a:t>Математика.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Примеры.	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«5» – </a:t>
            </a:r>
            <a:r>
              <a:rPr lang="ru-RU" dirty="0" smtClean="0"/>
              <a:t>без ошибок;		</a:t>
            </a:r>
          </a:p>
          <a:p>
            <a:pPr algn="just">
              <a:spcBef>
                <a:spcPts val="2400"/>
              </a:spcBef>
            </a:pPr>
            <a:r>
              <a:rPr lang="ru-RU" b="1" dirty="0" smtClean="0"/>
              <a:t>«4» – </a:t>
            </a:r>
            <a:r>
              <a:rPr lang="ru-RU" dirty="0" smtClean="0"/>
              <a:t>1 – 2 ошибки;			</a:t>
            </a:r>
          </a:p>
          <a:p>
            <a:pPr algn="just">
              <a:spcBef>
                <a:spcPts val="2400"/>
              </a:spcBef>
            </a:pPr>
            <a:r>
              <a:rPr lang="ru-RU" b="1" dirty="0" smtClean="0"/>
              <a:t>«3» – </a:t>
            </a:r>
            <a:r>
              <a:rPr lang="ru-RU" dirty="0" smtClean="0"/>
              <a:t>2 – 3 ошибки;	</a:t>
            </a:r>
          </a:p>
          <a:p>
            <a:pPr algn="just">
              <a:spcBef>
                <a:spcPts val="2400"/>
              </a:spcBef>
            </a:pPr>
            <a:r>
              <a:rPr lang="ru-RU" b="1" dirty="0" smtClean="0"/>
              <a:t> «2» – </a:t>
            </a:r>
            <a:r>
              <a:rPr lang="ru-RU" dirty="0" smtClean="0"/>
              <a:t>4 и более ошибок.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Задачи.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ru-RU" b="1" dirty="0" smtClean="0"/>
              <a:t>«5» – </a:t>
            </a:r>
            <a:r>
              <a:rPr lang="ru-RU" dirty="0" smtClean="0"/>
              <a:t>без ошибок;</a:t>
            </a:r>
          </a:p>
          <a:p>
            <a:pPr>
              <a:spcBef>
                <a:spcPts val="2400"/>
              </a:spcBef>
            </a:pPr>
            <a:r>
              <a:rPr lang="ru-RU" b="1" dirty="0" smtClean="0"/>
              <a:t>«4» – </a:t>
            </a:r>
            <a:r>
              <a:rPr lang="ru-RU" dirty="0" smtClean="0"/>
              <a:t>1 – 2 негрубые ошибки;</a:t>
            </a:r>
          </a:p>
          <a:p>
            <a:pPr>
              <a:spcBef>
                <a:spcPts val="2400"/>
              </a:spcBef>
            </a:pPr>
            <a:r>
              <a:rPr lang="ru-RU" b="1" dirty="0" smtClean="0"/>
              <a:t>«3» – </a:t>
            </a:r>
            <a:r>
              <a:rPr lang="ru-RU" dirty="0" smtClean="0"/>
              <a:t>2 – 3 ошибки (более половины 			работы сделано верно).</a:t>
            </a:r>
          </a:p>
          <a:p>
            <a:pPr>
              <a:spcBef>
                <a:spcPts val="2400"/>
              </a:spcBef>
            </a:pPr>
            <a:r>
              <a:rPr lang="ru-RU" b="1" dirty="0" smtClean="0"/>
              <a:t>«2» – </a:t>
            </a:r>
            <a:r>
              <a:rPr lang="ru-RU" dirty="0" smtClean="0"/>
              <a:t>4 и более ошибок.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Комбинированная работа.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917912"/>
            <a:ext cx="76962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/>
          </a:p>
          <a:p>
            <a:pPr>
              <a:spcBef>
                <a:spcPts val="2400"/>
              </a:spcBef>
            </a:pPr>
            <a:r>
              <a:rPr lang="ru-RU" sz="3200" b="1" dirty="0" smtClean="0"/>
              <a:t>«5» – </a:t>
            </a:r>
            <a:r>
              <a:rPr lang="ru-RU" sz="3200" dirty="0" smtClean="0"/>
              <a:t>нет ошибок;</a:t>
            </a:r>
          </a:p>
          <a:p>
            <a:pPr>
              <a:spcBef>
                <a:spcPts val="2400"/>
              </a:spcBef>
            </a:pPr>
            <a:r>
              <a:rPr lang="ru-RU" sz="3200" b="1" dirty="0" smtClean="0"/>
              <a:t>«4» – </a:t>
            </a:r>
            <a:r>
              <a:rPr lang="ru-RU" sz="3200" dirty="0" smtClean="0"/>
              <a:t>1 – 2 ошибки, но не в задаче;</a:t>
            </a:r>
          </a:p>
          <a:p>
            <a:pPr>
              <a:spcBef>
                <a:spcPts val="2400"/>
              </a:spcBef>
            </a:pPr>
            <a:r>
              <a:rPr lang="ru-RU" sz="3200" b="1" dirty="0" smtClean="0"/>
              <a:t>«3» – </a:t>
            </a:r>
            <a:r>
              <a:rPr lang="ru-RU" sz="3200" dirty="0" smtClean="0"/>
              <a:t>2 – 3 ошибки, 3 – 4 негрубые   	ошибки, но ход решения задачи 	верен;</a:t>
            </a:r>
          </a:p>
          <a:p>
            <a:pPr>
              <a:spcBef>
                <a:spcPts val="2400"/>
              </a:spcBef>
            </a:pPr>
            <a:r>
              <a:rPr lang="ru-RU" sz="3200" b="1" dirty="0" smtClean="0"/>
              <a:t>«2» – </a:t>
            </a:r>
            <a:r>
              <a:rPr lang="ru-RU" sz="3200" dirty="0" smtClean="0"/>
              <a:t>не решена задача или более 4 	грубых ошибок.</a:t>
            </a:r>
          </a:p>
          <a:p>
            <a:pPr>
              <a:spcBef>
                <a:spcPts val="2400"/>
              </a:spcBef>
              <a:buNone/>
            </a:pPr>
            <a:r>
              <a:rPr lang="ru-RU" sz="3200" b="1" dirty="0" smtClean="0"/>
              <a:t> 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cap="all" dirty="0" smtClean="0"/>
              <a:t>ВиДЫ  ошибок</a:t>
            </a:r>
            <a:endParaRPr lang="ru-RU" cap="all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4038600" cy="4800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i="1" dirty="0" smtClean="0"/>
              <a:t> Грубые ошибки: </a:t>
            </a:r>
          </a:p>
          <a:p>
            <a:r>
              <a:rPr lang="ru-RU" sz="2400" dirty="0" smtClean="0"/>
              <a:t>вычислительные ошибки в примерах и задачах; </a:t>
            </a:r>
          </a:p>
          <a:p>
            <a:r>
              <a:rPr lang="ru-RU" sz="2400" dirty="0" smtClean="0"/>
              <a:t>порядок действий;</a:t>
            </a:r>
          </a:p>
          <a:p>
            <a:r>
              <a:rPr lang="ru-RU" sz="2400" dirty="0" smtClean="0"/>
              <a:t>неправильное решение задачи; </a:t>
            </a:r>
          </a:p>
          <a:p>
            <a:r>
              <a:rPr lang="ru-RU" sz="2400" dirty="0" smtClean="0"/>
              <a:t>не доведение до конца решения задачи, примера; </a:t>
            </a:r>
          </a:p>
          <a:p>
            <a:r>
              <a:rPr lang="ru-RU" sz="2400" dirty="0" smtClean="0"/>
              <a:t>невыполненное задание.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19600" y="1295400"/>
            <a:ext cx="4343400" cy="4876800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5100" b="1" i="1" dirty="0" smtClean="0"/>
              <a:t>Негрубые ошибки: </a:t>
            </a:r>
          </a:p>
          <a:p>
            <a:r>
              <a:rPr lang="ru-RU" sz="5100" dirty="0" smtClean="0"/>
              <a:t>неправильная постановка вопроса к действию при решении задачи; </a:t>
            </a:r>
          </a:p>
          <a:p>
            <a:r>
              <a:rPr lang="ru-RU" sz="5100" dirty="0" smtClean="0"/>
              <a:t>неверно оформленный ответ задачи; </a:t>
            </a:r>
          </a:p>
          <a:p>
            <a:r>
              <a:rPr lang="ru-RU" sz="5100" dirty="0" smtClean="0"/>
              <a:t>неправильное списывание данных; </a:t>
            </a:r>
          </a:p>
          <a:p>
            <a:r>
              <a:rPr lang="ru-RU" sz="5100" dirty="0" smtClean="0"/>
              <a:t>не доведение до конца преобразований.</a:t>
            </a:r>
          </a:p>
          <a:p>
            <a:r>
              <a:rPr lang="ru-RU" sz="5100" dirty="0" smtClean="0"/>
              <a:t>За грамматические ошибки, допущенные в работе по математике, оценка не снижается.</a:t>
            </a:r>
          </a:p>
          <a:p>
            <a:r>
              <a:rPr lang="ru-RU" sz="5100" dirty="0" smtClean="0"/>
              <a:t>За небрежно оформленную работу, несоблюдение правил и каллиграфии оценка снижается на один балл.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5400" y="1295400"/>
            <a:ext cx="639214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b="1" i="1" dirty="0" smtClean="0"/>
              <a:t>Русский язык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/>
              <a:t>Списывание текста.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ru-RU" b="1" dirty="0" smtClean="0"/>
              <a:t>«5» - </a:t>
            </a:r>
            <a:r>
              <a:rPr lang="ru-RU" dirty="0" smtClean="0"/>
              <a:t> за безошибочное аккуратное 			выполнение работы;</a:t>
            </a:r>
          </a:p>
          <a:p>
            <a:pPr>
              <a:spcBef>
                <a:spcPts val="2400"/>
              </a:spcBef>
            </a:pPr>
            <a:r>
              <a:rPr lang="ru-RU" b="1" dirty="0" smtClean="0"/>
              <a:t>«4» –</a:t>
            </a:r>
            <a:r>
              <a:rPr lang="ru-RU" dirty="0" smtClean="0"/>
              <a:t>1 ошибка и 1 исправление ;</a:t>
            </a:r>
          </a:p>
          <a:p>
            <a:pPr>
              <a:spcBef>
                <a:spcPts val="2400"/>
              </a:spcBef>
            </a:pPr>
            <a:r>
              <a:rPr lang="ru-RU" b="1" dirty="0" smtClean="0"/>
              <a:t>«3» – </a:t>
            </a:r>
            <a:r>
              <a:rPr lang="ru-RU" dirty="0" smtClean="0"/>
              <a:t>2 ошибки и 1 исправление ;</a:t>
            </a:r>
          </a:p>
          <a:p>
            <a:pPr>
              <a:spcBef>
                <a:spcPts val="2400"/>
              </a:spcBef>
            </a:pPr>
            <a:r>
              <a:rPr lang="ru-RU" b="1" dirty="0" smtClean="0"/>
              <a:t>«2» –</a:t>
            </a:r>
            <a:r>
              <a:rPr lang="ru-RU" dirty="0" smtClean="0"/>
              <a:t>3 ошибки 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Контрольное списывание.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ru-RU" sz="3600" b="1" dirty="0" smtClean="0"/>
              <a:t>«5» – </a:t>
            </a:r>
            <a:r>
              <a:rPr lang="ru-RU" sz="3600" dirty="0" smtClean="0"/>
              <a:t>нет ошибок;</a:t>
            </a:r>
          </a:p>
          <a:p>
            <a:pPr>
              <a:spcBef>
                <a:spcPts val="2400"/>
              </a:spcBef>
            </a:pPr>
            <a:r>
              <a:rPr lang="ru-RU" sz="3600" b="1" dirty="0" smtClean="0"/>
              <a:t>«4» –</a:t>
            </a:r>
            <a:r>
              <a:rPr lang="ru-RU" sz="3600" dirty="0" smtClean="0"/>
              <a:t>1 ошибка или 1 исправление</a:t>
            </a:r>
          </a:p>
          <a:p>
            <a:pPr>
              <a:spcBef>
                <a:spcPts val="2400"/>
              </a:spcBef>
            </a:pPr>
            <a:r>
              <a:rPr lang="ru-RU" sz="3600" b="1" dirty="0" smtClean="0"/>
              <a:t>«3» –</a:t>
            </a:r>
            <a:r>
              <a:rPr lang="ru-RU" sz="3600" dirty="0" smtClean="0"/>
              <a:t>2 ошибки и 1 исправление</a:t>
            </a:r>
          </a:p>
          <a:p>
            <a:pPr>
              <a:spcBef>
                <a:spcPts val="2400"/>
              </a:spcBef>
            </a:pPr>
            <a:r>
              <a:rPr lang="ru-RU" sz="3600" b="1" dirty="0" smtClean="0"/>
              <a:t>«2» –</a:t>
            </a:r>
            <a:r>
              <a:rPr lang="ru-RU" sz="3600" dirty="0" smtClean="0"/>
              <a:t>3 ошибки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765</Words>
  <Application>Microsoft Office PowerPoint</Application>
  <PresentationFormat>Экран (4:3)</PresentationFormat>
  <Paragraphs>103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Критерии оценок</vt:lpstr>
      <vt:lpstr>Математика.</vt:lpstr>
      <vt:lpstr>Примеры. </vt:lpstr>
      <vt:lpstr>Задачи. </vt:lpstr>
      <vt:lpstr>Комбинированная работа.</vt:lpstr>
      <vt:lpstr>ВиДЫ  ошибок</vt:lpstr>
      <vt:lpstr>Слайд 7</vt:lpstr>
      <vt:lpstr>Списывание текста. </vt:lpstr>
      <vt:lpstr>Контрольное списывание.</vt:lpstr>
      <vt:lpstr>Словарный диктант</vt:lpstr>
      <vt:lpstr>Грамматическое задание</vt:lpstr>
      <vt:lpstr>Тест </vt:lpstr>
      <vt:lpstr>Диктант.</vt:lpstr>
      <vt:lpstr>Изложение </vt:lpstr>
      <vt:lpstr>Примечание:</vt:lpstr>
      <vt:lpstr>Оформление письменных работ по русскому языку</vt:lpstr>
      <vt:lpstr>Оформление письменных работ по математике</vt:lpstr>
      <vt:lpstr>Требования к ведению дневника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Критерии оценок</dc:title>
  <dc:creator>Хисамутдинова А.Г.</dc:creator>
  <dc:description>ПОМОЩЬ УЧИТЕЛЮ</dc:description>
  <cp:lastModifiedBy>Ирина</cp:lastModifiedBy>
  <cp:revision>22</cp:revision>
  <dcterms:modified xsi:type="dcterms:W3CDTF">2013-01-23T03:34:28Z</dcterms:modified>
</cp:coreProperties>
</file>