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4"/>
  </p:notesMasterIdLst>
  <p:handoutMasterIdLst>
    <p:handoutMasterId r:id="rId25"/>
  </p:handoutMasterIdLst>
  <p:sldIdLst>
    <p:sldId id="333" r:id="rId2"/>
    <p:sldId id="260" r:id="rId3"/>
    <p:sldId id="264" r:id="rId4"/>
    <p:sldId id="288" r:id="rId5"/>
    <p:sldId id="334" r:id="rId6"/>
    <p:sldId id="294" r:id="rId7"/>
    <p:sldId id="332" r:id="rId8"/>
    <p:sldId id="335" r:id="rId9"/>
    <p:sldId id="340" r:id="rId10"/>
    <p:sldId id="341" r:id="rId11"/>
    <p:sldId id="342" r:id="rId12"/>
    <p:sldId id="343" r:id="rId13"/>
    <p:sldId id="344" r:id="rId14"/>
    <p:sldId id="345" r:id="rId15"/>
    <p:sldId id="327" r:id="rId16"/>
    <p:sldId id="303" r:id="rId17"/>
    <p:sldId id="329" r:id="rId18"/>
    <p:sldId id="324" r:id="rId19"/>
    <p:sldId id="330" r:id="rId20"/>
    <p:sldId id="331" r:id="rId21"/>
    <p:sldId id="323" r:id="rId22"/>
    <p:sldId id="339" r:id="rId23"/>
  </p:sldIdLst>
  <p:sldSz cx="9144000" cy="6858000" type="screen4x3"/>
  <p:notesSz cx="6934200" cy="939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96633"/>
    <a:srgbClr val="666633"/>
    <a:srgbClr val="336600"/>
    <a:srgbClr val="000099"/>
    <a:srgbClr val="2A1500"/>
    <a:srgbClr val="663300"/>
    <a:srgbClr val="FFFF99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518" autoAdjust="0"/>
    <p:restoredTop sz="86803" autoAdjust="0"/>
  </p:normalViewPr>
  <p:slideViewPr>
    <p:cSldViewPr>
      <p:cViewPr varScale="1">
        <p:scale>
          <a:sx n="101" d="100"/>
          <a:sy n="101" d="100"/>
        </p:scale>
        <p:origin x="-4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9154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cs typeface="+mn-cs"/>
              </a:defRPr>
            </a:lvl1pPr>
          </a:lstStyle>
          <a:p>
            <a:pPr>
              <a:defRPr/>
            </a:pPr>
            <a:fld id="{D69BA0CB-41C5-42C8-AFF0-CDBA8A260F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9500" y="685800"/>
            <a:ext cx="4775200" cy="3581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95800"/>
            <a:ext cx="5105400" cy="419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639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9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9154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cs typeface="+mn-cs"/>
              </a:defRPr>
            </a:lvl1pPr>
          </a:lstStyle>
          <a:p>
            <a:pPr>
              <a:defRPr/>
            </a:pPr>
            <a:fld id="{E93F4288-90F4-4EFD-B152-7213CE785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1963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2392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8747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49438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107C29-3057-4D5D-8C5D-77B7F4C3C3E6}" type="slidenum">
              <a:rPr lang="ru-RU" smtClean="0"/>
              <a:pPr>
                <a:defRPr/>
              </a:pPr>
              <a:t>2</a:t>
            </a:fld>
            <a:endParaRPr lang="ru-RU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EDDE68-9F46-49A0-8AEA-C7B10B0B02FB}" type="slidenum">
              <a:rPr lang="ru-RU" smtClean="0"/>
              <a:pPr>
                <a:defRPr/>
              </a:pPr>
              <a:t>3</a:t>
            </a:fld>
            <a:endParaRPr lang="ru-RU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914400" y="1600200"/>
            <a:ext cx="8247063" cy="5257800"/>
            <a:chOff x="576" y="1008"/>
            <a:chExt cx="5195" cy="3312"/>
          </a:xfrm>
        </p:grpSpPr>
        <p:sp>
          <p:nvSpPr>
            <p:cNvPr id="5" name="Rectangle 1027" descr="White marble"/>
            <p:cNvSpPr>
              <a:spLocks noChangeArrowheads="1"/>
            </p:cNvSpPr>
            <p:nvPr/>
          </p:nvSpPr>
          <p:spPr bwMode="auto">
            <a:xfrm>
              <a:off x="641" y="1014"/>
              <a:ext cx="5117" cy="3305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>
                <a:cs typeface="+mn-cs"/>
              </a:endParaRPr>
            </a:p>
          </p:txBody>
        </p:sp>
        <p:sp>
          <p:nvSpPr>
            <p:cNvPr id="6" name="Rectangle 1028"/>
            <p:cNvSpPr>
              <a:spLocks noChangeArrowheads="1"/>
            </p:cNvSpPr>
            <p:nvPr/>
          </p:nvSpPr>
          <p:spPr bwMode="auto">
            <a:xfrm>
              <a:off x="576" y="1008"/>
              <a:ext cx="65" cy="331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7" name="Rectangle 1029"/>
            <p:cNvSpPr>
              <a:spLocks noChangeArrowheads="1"/>
            </p:cNvSpPr>
            <p:nvPr/>
          </p:nvSpPr>
          <p:spPr bwMode="auto">
            <a:xfrm>
              <a:off x="576" y="1008"/>
              <a:ext cx="5195" cy="6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8" name="Rectangle 1030"/>
            <p:cNvSpPr>
              <a:spLocks noChangeArrowheads="1"/>
            </p:cNvSpPr>
            <p:nvPr/>
          </p:nvSpPr>
          <p:spPr bwMode="auto">
            <a:xfrm>
              <a:off x="5498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9" name="Rectangle 1031"/>
            <p:cNvSpPr>
              <a:spLocks noChangeArrowheads="1"/>
            </p:cNvSpPr>
            <p:nvPr/>
          </p:nvSpPr>
          <p:spPr bwMode="auto">
            <a:xfrm>
              <a:off x="4975" y="1014"/>
              <a:ext cx="261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" name="Rectangle 1032"/>
            <p:cNvSpPr>
              <a:spLocks noChangeArrowheads="1"/>
            </p:cNvSpPr>
            <p:nvPr/>
          </p:nvSpPr>
          <p:spPr bwMode="auto">
            <a:xfrm>
              <a:off x="4454" y="1014"/>
              <a:ext cx="259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1" name="Rectangle 1033"/>
            <p:cNvSpPr>
              <a:spLocks noChangeArrowheads="1"/>
            </p:cNvSpPr>
            <p:nvPr/>
          </p:nvSpPr>
          <p:spPr bwMode="auto">
            <a:xfrm>
              <a:off x="3931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" name="Rectangle 1034"/>
            <p:cNvSpPr>
              <a:spLocks noChangeArrowheads="1"/>
            </p:cNvSpPr>
            <p:nvPr/>
          </p:nvSpPr>
          <p:spPr bwMode="auto">
            <a:xfrm>
              <a:off x="3409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" name="Rectangle 1035"/>
            <p:cNvSpPr>
              <a:spLocks noChangeArrowheads="1"/>
            </p:cNvSpPr>
            <p:nvPr/>
          </p:nvSpPr>
          <p:spPr bwMode="auto">
            <a:xfrm>
              <a:off x="2887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4" name="Rectangle 1036"/>
            <p:cNvSpPr>
              <a:spLocks noChangeArrowheads="1"/>
            </p:cNvSpPr>
            <p:nvPr/>
          </p:nvSpPr>
          <p:spPr bwMode="auto">
            <a:xfrm>
              <a:off x="2365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5" name="Rectangle 1037"/>
            <p:cNvSpPr>
              <a:spLocks noChangeArrowheads="1"/>
            </p:cNvSpPr>
            <p:nvPr/>
          </p:nvSpPr>
          <p:spPr bwMode="auto">
            <a:xfrm>
              <a:off x="1842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6" name="Rectangle 1038"/>
            <p:cNvSpPr>
              <a:spLocks noChangeArrowheads="1"/>
            </p:cNvSpPr>
            <p:nvPr/>
          </p:nvSpPr>
          <p:spPr bwMode="auto">
            <a:xfrm>
              <a:off x="1320" y="1014"/>
              <a:ext cx="261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7" name="Rectangle 1039"/>
            <p:cNvSpPr>
              <a:spLocks noChangeArrowheads="1"/>
            </p:cNvSpPr>
            <p:nvPr/>
          </p:nvSpPr>
          <p:spPr bwMode="auto">
            <a:xfrm>
              <a:off x="798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8" name="Rectangle 1040"/>
            <p:cNvSpPr>
              <a:spLocks noChangeArrowheads="1"/>
            </p:cNvSpPr>
            <p:nvPr/>
          </p:nvSpPr>
          <p:spPr bwMode="auto">
            <a:xfrm>
              <a:off x="581" y="1114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9" name="Rectangle 1041"/>
            <p:cNvSpPr>
              <a:spLocks noChangeArrowheads="1"/>
            </p:cNvSpPr>
            <p:nvPr/>
          </p:nvSpPr>
          <p:spPr bwMode="auto">
            <a:xfrm>
              <a:off x="581" y="1607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0" name="Rectangle 1042"/>
            <p:cNvSpPr>
              <a:spLocks noChangeArrowheads="1"/>
            </p:cNvSpPr>
            <p:nvPr/>
          </p:nvSpPr>
          <p:spPr bwMode="auto">
            <a:xfrm>
              <a:off x="581" y="2101"/>
              <a:ext cx="53" cy="24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1" name="Rectangle 1043"/>
            <p:cNvSpPr>
              <a:spLocks noChangeArrowheads="1"/>
            </p:cNvSpPr>
            <p:nvPr/>
          </p:nvSpPr>
          <p:spPr bwMode="auto">
            <a:xfrm>
              <a:off x="581" y="2594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2" name="Rectangle 1044"/>
            <p:cNvSpPr>
              <a:spLocks noChangeArrowheads="1"/>
            </p:cNvSpPr>
            <p:nvPr/>
          </p:nvSpPr>
          <p:spPr bwMode="auto">
            <a:xfrm>
              <a:off x="581" y="3088"/>
              <a:ext cx="53" cy="24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3" name="Rectangle 1045"/>
            <p:cNvSpPr>
              <a:spLocks noChangeArrowheads="1"/>
            </p:cNvSpPr>
            <p:nvPr/>
          </p:nvSpPr>
          <p:spPr bwMode="auto">
            <a:xfrm>
              <a:off x="581" y="3581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4" name="Rectangle 1046"/>
            <p:cNvSpPr>
              <a:spLocks noChangeArrowheads="1"/>
            </p:cNvSpPr>
            <p:nvPr/>
          </p:nvSpPr>
          <p:spPr bwMode="auto">
            <a:xfrm>
              <a:off x="581" y="4074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grpSp>
        <p:nvGrpSpPr>
          <p:cNvPr id="25" name="Group 1049"/>
          <p:cNvGrpSpPr>
            <a:grpSpLocks/>
          </p:cNvGrpSpPr>
          <p:nvPr/>
        </p:nvGrpSpPr>
        <p:grpSpPr bwMode="auto">
          <a:xfrm>
            <a:off x="0" y="0"/>
            <a:ext cx="3057525" cy="2057400"/>
            <a:chOff x="0" y="0"/>
            <a:chExt cx="1926" cy="1296"/>
          </a:xfrm>
        </p:grpSpPr>
        <p:sp>
          <p:nvSpPr>
            <p:cNvPr id="26" name="Rectangle 1050" descr="White marble"/>
            <p:cNvSpPr>
              <a:spLocks noChangeArrowheads="1"/>
            </p:cNvSpPr>
            <p:nvPr/>
          </p:nvSpPr>
          <p:spPr bwMode="auto">
            <a:xfrm>
              <a:off x="0" y="0"/>
              <a:ext cx="1920" cy="129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>
                <a:cs typeface="+mn-cs"/>
              </a:endParaRPr>
            </a:p>
          </p:txBody>
        </p:sp>
        <p:grpSp>
          <p:nvGrpSpPr>
            <p:cNvPr id="27" name="Group 1051"/>
            <p:cNvGrpSpPr>
              <a:grpSpLocks/>
            </p:cNvGrpSpPr>
            <p:nvPr/>
          </p:nvGrpSpPr>
          <p:grpSpPr bwMode="auto">
            <a:xfrm>
              <a:off x="1" y="1266"/>
              <a:ext cx="1923" cy="30"/>
              <a:chOff x="1" y="1266"/>
              <a:chExt cx="1923" cy="30"/>
            </a:xfrm>
          </p:grpSpPr>
          <p:sp>
            <p:nvSpPr>
              <p:cNvPr id="37" name="Rectangle 1052"/>
              <p:cNvSpPr>
                <a:spLocks noChangeArrowheads="1"/>
              </p:cNvSpPr>
              <p:nvPr/>
            </p:nvSpPr>
            <p:spPr bwMode="auto">
              <a:xfrm>
                <a:off x="1" y="1266"/>
                <a:ext cx="1923" cy="3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38" name="Rectangle 1053"/>
              <p:cNvSpPr>
                <a:spLocks noChangeArrowheads="1"/>
              </p:cNvSpPr>
              <p:nvPr/>
            </p:nvSpPr>
            <p:spPr bwMode="auto">
              <a:xfrm>
                <a:off x="6" y="1273"/>
                <a:ext cx="96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39" name="Rectangle 1054"/>
              <p:cNvSpPr>
                <a:spLocks noChangeArrowheads="1"/>
              </p:cNvSpPr>
              <p:nvPr/>
            </p:nvSpPr>
            <p:spPr bwMode="auto">
              <a:xfrm>
                <a:off x="199" y="1273"/>
                <a:ext cx="96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40" name="Rectangle 1055"/>
              <p:cNvSpPr>
                <a:spLocks noChangeArrowheads="1"/>
              </p:cNvSpPr>
              <p:nvPr/>
            </p:nvSpPr>
            <p:spPr bwMode="auto">
              <a:xfrm>
                <a:off x="392" y="1273"/>
                <a:ext cx="97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41" name="Rectangle 1056"/>
              <p:cNvSpPr>
                <a:spLocks noChangeArrowheads="1"/>
              </p:cNvSpPr>
              <p:nvPr/>
            </p:nvSpPr>
            <p:spPr bwMode="auto">
              <a:xfrm>
                <a:off x="586" y="1273"/>
                <a:ext cx="96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42" name="Rectangle 1057"/>
              <p:cNvSpPr>
                <a:spLocks noChangeArrowheads="1"/>
              </p:cNvSpPr>
              <p:nvPr/>
            </p:nvSpPr>
            <p:spPr bwMode="auto">
              <a:xfrm>
                <a:off x="779" y="1273"/>
                <a:ext cx="96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43" name="Rectangle 1058"/>
              <p:cNvSpPr>
                <a:spLocks noChangeArrowheads="1"/>
              </p:cNvSpPr>
              <p:nvPr/>
            </p:nvSpPr>
            <p:spPr bwMode="auto">
              <a:xfrm>
                <a:off x="972" y="1273"/>
                <a:ext cx="96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44" name="Rectangle 1059"/>
              <p:cNvSpPr>
                <a:spLocks noChangeArrowheads="1"/>
              </p:cNvSpPr>
              <p:nvPr/>
            </p:nvSpPr>
            <p:spPr bwMode="auto">
              <a:xfrm>
                <a:off x="1165" y="1273"/>
                <a:ext cx="97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45" name="Rectangle 1060"/>
              <p:cNvSpPr>
                <a:spLocks noChangeArrowheads="1"/>
              </p:cNvSpPr>
              <p:nvPr/>
            </p:nvSpPr>
            <p:spPr bwMode="auto">
              <a:xfrm>
                <a:off x="1359" y="1273"/>
                <a:ext cx="96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46" name="Rectangle 1061"/>
              <p:cNvSpPr>
                <a:spLocks noChangeArrowheads="1"/>
              </p:cNvSpPr>
              <p:nvPr/>
            </p:nvSpPr>
            <p:spPr bwMode="auto">
              <a:xfrm>
                <a:off x="1552" y="1273"/>
                <a:ext cx="96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47" name="Rectangle 1062"/>
              <p:cNvSpPr>
                <a:spLocks noChangeArrowheads="1"/>
              </p:cNvSpPr>
              <p:nvPr/>
            </p:nvSpPr>
            <p:spPr bwMode="auto">
              <a:xfrm>
                <a:off x="1745" y="1273"/>
                <a:ext cx="96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  <p:grpSp>
          <p:nvGrpSpPr>
            <p:cNvPr id="28" name="Group 1063"/>
            <p:cNvGrpSpPr>
              <a:grpSpLocks/>
            </p:cNvGrpSpPr>
            <p:nvPr/>
          </p:nvGrpSpPr>
          <p:grpSpPr bwMode="auto">
            <a:xfrm>
              <a:off x="1899" y="0"/>
              <a:ext cx="27" cy="1295"/>
              <a:chOff x="1899" y="0"/>
              <a:chExt cx="27" cy="1295"/>
            </a:xfrm>
          </p:grpSpPr>
          <p:sp>
            <p:nvSpPr>
              <p:cNvPr id="29" name="Rectangle 1064"/>
              <p:cNvSpPr>
                <a:spLocks noChangeArrowheads="1"/>
              </p:cNvSpPr>
              <p:nvPr/>
            </p:nvSpPr>
            <p:spPr bwMode="auto">
              <a:xfrm>
                <a:off x="1899" y="0"/>
                <a:ext cx="27" cy="1295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30" name="Rectangle 1065"/>
              <p:cNvSpPr>
                <a:spLocks noChangeArrowheads="1"/>
              </p:cNvSpPr>
              <p:nvPr/>
            </p:nvSpPr>
            <p:spPr bwMode="auto">
              <a:xfrm>
                <a:off x="1900" y="1195"/>
                <a:ext cx="19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31" name="Rectangle 1066"/>
              <p:cNvSpPr>
                <a:spLocks noChangeArrowheads="1"/>
              </p:cNvSpPr>
              <p:nvPr/>
            </p:nvSpPr>
            <p:spPr bwMode="auto">
              <a:xfrm>
                <a:off x="1900" y="1002"/>
                <a:ext cx="19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32" name="Rectangle 1067"/>
              <p:cNvSpPr>
                <a:spLocks noChangeArrowheads="1"/>
              </p:cNvSpPr>
              <p:nvPr/>
            </p:nvSpPr>
            <p:spPr bwMode="auto">
              <a:xfrm>
                <a:off x="1900" y="809"/>
                <a:ext cx="19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33" name="Rectangle 1068"/>
              <p:cNvSpPr>
                <a:spLocks noChangeArrowheads="1"/>
              </p:cNvSpPr>
              <p:nvPr/>
            </p:nvSpPr>
            <p:spPr bwMode="auto">
              <a:xfrm>
                <a:off x="1900" y="616"/>
                <a:ext cx="19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34" name="Rectangle 1069"/>
              <p:cNvSpPr>
                <a:spLocks noChangeArrowheads="1"/>
              </p:cNvSpPr>
              <p:nvPr/>
            </p:nvSpPr>
            <p:spPr bwMode="auto">
              <a:xfrm>
                <a:off x="1900" y="423"/>
                <a:ext cx="19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35" name="Rectangle 1070"/>
              <p:cNvSpPr>
                <a:spLocks noChangeArrowheads="1"/>
              </p:cNvSpPr>
              <p:nvPr/>
            </p:nvSpPr>
            <p:spPr bwMode="auto">
              <a:xfrm>
                <a:off x="1900" y="230"/>
                <a:ext cx="19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36" name="Rectangle 1071"/>
              <p:cNvSpPr>
                <a:spLocks noChangeArrowheads="1"/>
              </p:cNvSpPr>
              <p:nvPr/>
            </p:nvSpPr>
            <p:spPr bwMode="auto">
              <a:xfrm>
                <a:off x="1900" y="37"/>
                <a:ext cx="19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</p:grpSp>
      <p:sp>
        <p:nvSpPr>
          <p:cNvPr id="28695" name="Rectangle 1047"/>
          <p:cNvSpPr>
            <a:spLocks noGrp="1" noChangeArrowheads="1"/>
          </p:cNvSpPr>
          <p:nvPr>
            <p:ph type="ctrTitle" sz="quarter"/>
          </p:nvPr>
        </p:nvSpPr>
        <p:spPr>
          <a:xfrm>
            <a:off x="3200400" y="304800"/>
            <a:ext cx="5791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8696" name="Rectangle 104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286000" y="3352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Правка образца подзаголовка</a:t>
            </a:r>
          </a:p>
        </p:txBody>
      </p:sp>
      <p:sp>
        <p:nvSpPr>
          <p:cNvPr id="48" name="Rectangle 107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" name="Rectangle 1073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400800"/>
            <a:ext cx="3581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" name="Rectangle 107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5BDFD-6A0A-45C7-949C-648A04F536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90F99-9ACC-4CDC-BBB2-80EE604481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04800"/>
            <a:ext cx="18288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5400" y="304800"/>
            <a:ext cx="53340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DA2EA-531B-4C23-83D4-FB501E840B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050CF-6879-41C9-B098-A9184F3942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A137C-EFD2-48BB-B40D-941B5F1D3E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95400" y="1828800"/>
            <a:ext cx="3579813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7613" y="1828800"/>
            <a:ext cx="3581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255B8-3FE5-4E9A-82A0-141B5BC1B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2881B-FF4F-4D01-B601-4B9F2A30C1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780C9-31FA-4201-B54D-44A0B8AC7C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D1ADC-2D98-4862-BA3A-768F14830B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E6C97-AAEE-4E4D-BD58-BE83D99A0E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2E5D6-D494-46AC-9126-8A9B517592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914400" y="1600200"/>
            <a:ext cx="8247063" cy="5257800"/>
            <a:chOff x="576" y="1008"/>
            <a:chExt cx="5195" cy="3312"/>
          </a:xfrm>
        </p:grpSpPr>
        <p:sp>
          <p:nvSpPr>
            <p:cNvPr id="27651" name="Rectangle 3" descr="White marble"/>
            <p:cNvSpPr>
              <a:spLocks noChangeArrowheads="1"/>
            </p:cNvSpPr>
            <p:nvPr/>
          </p:nvSpPr>
          <p:spPr bwMode="auto">
            <a:xfrm>
              <a:off x="641" y="1014"/>
              <a:ext cx="5117" cy="3305"/>
            </a:xfrm>
            <a:prstGeom prst="rect">
              <a:avLst/>
            </a:prstGeom>
            <a:blipFill dpi="0" rotWithShape="0">
              <a:blip r:embed="rId1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>
                <a:cs typeface="+mn-cs"/>
              </a:endParaRPr>
            </a:p>
          </p:txBody>
        </p:sp>
        <p:sp>
          <p:nvSpPr>
            <p:cNvPr id="27652" name="Rectangle 4"/>
            <p:cNvSpPr>
              <a:spLocks noChangeArrowheads="1"/>
            </p:cNvSpPr>
            <p:nvPr/>
          </p:nvSpPr>
          <p:spPr bwMode="auto">
            <a:xfrm>
              <a:off x="576" y="1008"/>
              <a:ext cx="65" cy="331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7653" name="Rectangle 5"/>
            <p:cNvSpPr>
              <a:spLocks noChangeArrowheads="1"/>
            </p:cNvSpPr>
            <p:nvPr/>
          </p:nvSpPr>
          <p:spPr bwMode="auto">
            <a:xfrm>
              <a:off x="576" y="1008"/>
              <a:ext cx="5195" cy="6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7654" name="Rectangle 6"/>
            <p:cNvSpPr>
              <a:spLocks noChangeArrowheads="1"/>
            </p:cNvSpPr>
            <p:nvPr/>
          </p:nvSpPr>
          <p:spPr bwMode="auto">
            <a:xfrm>
              <a:off x="5498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7655" name="Rectangle 7"/>
            <p:cNvSpPr>
              <a:spLocks noChangeArrowheads="1"/>
            </p:cNvSpPr>
            <p:nvPr/>
          </p:nvSpPr>
          <p:spPr bwMode="auto">
            <a:xfrm>
              <a:off x="4975" y="1014"/>
              <a:ext cx="261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7656" name="Rectangle 8"/>
            <p:cNvSpPr>
              <a:spLocks noChangeArrowheads="1"/>
            </p:cNvSpPr>
            <p:nvPr/>
          </p:nvSpPr>
          <p:spPr bwMode="auto">
            <a:xfrm>
              <a:off x="4454" y="1014"/>
              <a:ext cx="259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7657" name="Rectangle 9"/>
            <p:cNvSpPr>
              <a:spLocks noChangeArrowheads="1"/>
            </p:cNvSpPr>
            <p:nvPr/>
          </p:nvSpPr>
          <p:spPr bwMode="auto">
            <a:xfrm>
              <a:off x="3931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7658" name="Rectangle 10"/>
            <p:cNvSpPr>
              <a:spLocks noChangeArrowheads="1"/>
            </p:cNvSpPr>
            <p:nvPr/>
          </p:nvSpPr>
          <p:spPr bwMode="auto">
            <a:xfrm>
              <a:off x="3409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7659" name="Rectangle 11"/>
            <p:cNvSpPr>
              <a:spLocks noChangeArrowheads="1"/>
            </p:cNvSpPr>
            <p:nvPr/>
          </p:nvSpPr>
          <p:spPr bwMode="auto">
            <a:xfrm>
              <a:off x="2887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7660" name="Rectangle 12"/>
            <p:cNvSpPr>
              <a:spLocks noChangeArrowheads="1"/>
            </p:cNvSpPr>
            <p:nvPr/>
          </p:nvSpPr>
          <p:spPr bwMode="auto">
            <a:xfrm>
              <a:off x="2365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7661" name="Rectangle 13"/>
            <p:cNvSpPr>
              <a:spLocks noChangeArrowheads="1"/>
            </p:cNvSpPr>
            <p:nvPr/>
          </p:nvSpPr>
          <p:spPr bwMode="auto">
            <a:xfrm>
              <a:off x="1842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7662" name="Rectangle 14"/>
            <p:cNvSpPr>
              <a:spLocks noChangeArrowheads="1"/>
            </p:cNvSpPr>
            <p:nvPr/>
          </p:nvSpPr>
          <p:spPr bwMode="auto">
            <a:xfrm>
              <a:off x="1320" y="1014"/>
              <a:ext cx="261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7663" name="Rectangle 15"/>
            <p:cNvSpPr>
              <a:spLocks noChangeArrowheads="1"/>
            </p:cNvSpPr>
            <p:nvPr/>
          </p:nvSpPr>
          <p:spPr bwMode="auto">
            <a:xfrm>
              <a:off x="798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7664" name="Rectangle 16"/>
            <p:cNvSpPr>
              <a:spLocks noChangeArrowheads="1"/>
            </p:cNvSpPr>
            <p:nvPr/>
          </p:nvSpPr>
          <p:spPr bwMode="auto">
            <a:xfrm>
              <a:off x="581" y="1114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7665" name="Rectangle 17"/>
            <p:cNvSpPr>
              <a:spLocks noChangeArrowheads="1"/>
            </p:cNvSpPr>
            <p:nvPr/>
          </p:nvSpPr>
          <p:spPr bwMode="auto">
            <a:xfrm>
              <a:off x="581" y="1607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7666" name="Rectangle 18"/>
            <p:cNvSpPr>
              <a:spLocks noChangeArrowheads="1"/>
            </p:cNvSpPr>
            <p:nvPr/>
          </p:nvSpPr>
          <p:spPr bwMode="auto">
            <a:xfrm>
              <a:off x="581" y="2101"/>
              <a:ext cx="53" cy="24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7667" name="Rectangle 19"/>
            <p:cNvSpPr>
              <a:spLocks noChangeArrowheads="1"/>
            </p:cNvSpPr>
            <p:nvPr/>
          </p:nvSpPr>
          <p:spPr bwMode="auto">
            <a:xfrm>
              <a:off x="581" y="2594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7668" name="Rectangle 20"/>
            <p:cNvSpPr>
              <a:spLocks noChangeArrowheads="1"/>
            </p:cNvSpPr>
            <p:nvPr/>
          </p:nvSpPr>
          <p:spPr bwMode="auto">
            <a:xfrm>
              <a:off x="581" y="3088"/>
              <a:ext cx="53" cy="24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7669" name="Rectangle 21"/>
            <p:cNvSpPr>
              <a:spLocks noChangeArrowheads="1"/>
            </p:cNvSpPr>
            <p:nvPr/>
          </p:nvSpPr>
          <p:spPr bwMode="auto">
            <a:xfrm>
              <a:off x="581" y="3581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7670" name="Rectangle 22"/>
            <p:cNvSpPr>
              <a:spLocks noChangeArrowheads="1"/>
            </p:cNvSpPr>
            <p:nvPr/>
          </p:nvSpPr>
          <p:spPr bwMode="auto">
            <a:xfrm>
              <a:off x="581" y="4074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1027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828800"/>
            <a:ext cx="7313613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673" name="Rectangle 2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74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400800"/>
            <a:ext cx="3505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75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cs typeface="+mn-cs"/>
              </a:defRPr>
            </a:lvl1pPr>
          </a:lstStyle>
          <a:p>
            <a:pPr>
              <a:defRPr/>
            </a:pPr>
            <a:fld id="{753CCFDD-17F3-47D8-9656-E5FA91E4F5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</p:sldLayoutIdLst>
  <p:transition spd="slow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medne.ru/uploads/posts/2010-03/1267814020_detskij_stress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2467" name="Picture 3" descr="Картинка 2 из 85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8538" y="3644900"/>
            <a:ext cx="4679950" cy="2808288"/>
          </a:xfrm>
          <a:prstGeom prst="rect">
            <a:avLst/>
          </a:prstGeom>
          <a:noFill/>
        </p:spPr>
      </p:pic>
      <p:sp>
        <p:nvSpPr>
          <p:cNvPr id="624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403350" y="2204863"/>
            <a:ext cx="6588125" cy="935211"/>
          </a:xfrm>
        </p:spPr>
        <p:txBody>
          <a:bodyPr/>
          <a:lstStyle/>
          <a:p>
            <a:pPr algn="ctr"/>
            <a:r>
              <a:rPr lang="ru-RU" sz="3200" b="1" i="1" dirty="0"/>
              <a:t>Физическое насилие по отношению  к ребенку в современной </a:t>
            </a:r>
            <a:r>
              <a:rPr lang="ru-RU" sz="3200" b="1" i="1" dirty="0" smtClean="0"/>
              <a:t>семье</a:t>
            </a:r>
            <a:endParaRPr lang="ru-RU" sz="32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404664"/>
            <a:ext cx="60121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2800" b="1" i="1" kern="0" dirty="0" smtClean="0">
                <a:solidFill>
                  <a:srgbClr val="301800"/>
                </a:solidFill>
                <a:latin typeface="Arial Narrow"/>
                <a:ea typeface="+mj-ea"/>
                <a:cs typeface="+mj-cs"/>
              </a:rPr>
              <a:t>Родителями быть нелегко, но плохо, </a:t>
            </a:r>
            <a:br>
              <a:rPr kumimoji="0" lang="ru-RU" sz="2800" b="1" i="1" kern="0" dirty="0" smtClean="0">
                <a:solidFill>
                  <a:srgbClr val="301800"/>
                </a:solidFill>
                <a:latin typeface="Arial Narrow"/>
                <a:ea typeface="+mj-ea"/>
                <a:cs typeface="+mj-cs"/>
              </a:rPr>
            </a:br>
            <a:r>
              <a:rPr kumimoji="0" lang="ru-RU" sz="2800" b="1" i="1" kern="0" dirty="0" smtClean="0">
                <a:solidFill>
                  <a:srgbClr val="301800"/>
                </a:solidFill>
                <a:latin typeface="Arial Narrow"/>
                <a:ea typeface="+mj-ea"/>
                <a:cs typeface="+mj-cs"/>
              </a:rPr>
              <a:t>если нелегко от этого нашим детям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571480"/>
            <a:ext cx="70009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«Советы родителям по предотвращению жестокого обращения в семье»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latin typeface="Arial" charset="0"/>
              </a:rPr>
              <a:t>Ю.Б. </a:t>
            </a:r>
            <a:r>
              <a:rPr lang="ru-RU" sz="2800" b="1" dirty="0" err="1" smtClean="0">
                <a:latin typeface="Arial" charset="0"/>
              </a:rPr>
              <a:t>Гиппенрейтер</a:t>
            </a:r>
            <a:r>
              <a:rPr lang="ru-RU" sz="2800" b="1" dirty="0" smtClean="0">
                <a:latin typeface="Arial" charset="0"/>
              </a:rPr>
              <a:t> «Общаться с ребенком как?» </a:t>
            </a:r>
          </a:p>
          <a:p>
            <a:r>
              <a:rPr lang="ru-RU" sz="2800" b="1" dirty="0" smtClean="0">
                <a:latin typeface="Arial" charset="0"/>
              </a:rPr>
              <a:t>И. </a:t>
            </a:r>
            <a:r>
              <a:rPr lang="ru-RU" sz="2800" b="1" dirty="0" err="1" smtClean="0">
                <a:latin typeface="Arial" charset="0"/>
              </a:rPr>
              <a:t>Млодик</a:t>
            </a:r>
            <a:r>
              <a:rPr lang="ru-RU" sz="2800" b="1" dirty="0" smtClean="0">
                <a:latin typeface="Arial" charset="0"/>
              </a:rPr>
              <a:t> «Книга для неидеальных родителей»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Arial" charset="0"/>
              </a:rPr>
              <a:t>Воспитывать – бессмысленно!!!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Arial" charset="0"/>
              </a:rPr>
              <a:t>Ребенок копирует                                      своих родителей</a:t>
            </a:r>
          </a:p>
        </p:txBody>
      </p:sp>
      <p:pic>
        <p:nvPicPr>
          <p:cNvPr id="5" name="Picture 8" descr="http://www.03clinic.ru/media/k2/items/cache/c37dc19a7e5d9f0d200251af9d2db309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3572" y="4214818"/>
            <a:ext cx="4156591" cy="247173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sz="2800" b="1" i="1" kern="1200" dirty="0" smtClean="0"/>
              <a:t>Сексуальное насилие (совращение)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2400" b="1" dirty="0" smtClean="0">
                <a:latin typeface="Arial" charset="0"/>
              </a:rPr>
              <a:t>- это использование ребенка (мальчика или девочки) взрослым или другим ребенком для удовлетворения сексуальных потребностей или получения выгоды</a:t>
            </a:r>
            <a:endParaRPr lang="ru-RU" sz="2400" b="1" dirty="0">
              <a:latin typeface="Arial" charset="0"/>
            </a:endParaRPr>
          </a:p>
        </p:txBody>
      </p:sp>
      <p:pic>
        <p:nvPicPr>
          <p:cNvPr id="4" name="Picture 4" descr="https://encrypted-tbn3.gstatic.com/images?q=tbn:ANd9GcQ_AELCvQzWR9ouZA6ORSTDMBo2CMPz5taDneyVL6XD6ebYCAF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3786190"/>
            <a:ext cx="4000528" cy="277750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sz="2800" b="1" i="1" kern="1200" dirty="0" smtClean="0"/>
              <a:t>Эмоциональное (психологическое) насилие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>
                <a:latin typeface="Arial" charset="0"/>
              </a:rPr>
              <a:t>- это словесное оскорбление ребенка, угрозы со стороны взрослых, унижение его человеческого достоинства, обвинение его в том, в чем он не виноват, демонстрация нелюбви,                                                                неприязни                                                                                к ребенку</a:t>
            </a:r>
          </a:p>
        </p:txBody>
      </p:sp>
      <p:pic>
        <p:nvPicPr>
          <p:cNvPr id="4" name="Picture 8" descr="http://www.mk.ru/upload/iblock_mk/475/f4/06/36/DETAIL_PICTURE_5754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3500438"/>
            <a:ext cx="4086365" cy="30670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sz="2800" b="1" i="1" kern="1200" dirty="0" smtClean="0"/>
              <a:t>Пренебрежение интересами и нуждами ребенка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>
                <a:latin typeface="Arial" charset="0"/>
              </a:rPr>
              <a:t>- это отсутствие должного обеспечения основных нужд и потребностей ребенка в пище, одежде, жилье, воспитании, образовании, медицинской помощи со стороны родителей или лиц, их заменяющих </a:t>
            </a:r>
          </a:p>
        </p:txBody>
      </p:sp>
      <p:pic>
        <p:nvPicPr>
          <p:cNvPr id="4" name="Picture 2" descr="http://g2.s3.forblabla.com/u34/photoC566/20645168746-0/lar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3929066"/>
            <a:ext cx="4276725" cy="25812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smtClean="0"/>
              <a:t>Физическое насилие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1142976" y="1714488"/>
            <a:ext cx="7313613" cy="46720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b="1" dirty="0" smtClean="0"/>
              <a:t>Особенности поведения детей,</a:t>
            </a:r>
          </a:p>
          <a:p>
            <a:pPr>
              <a:buFont typeface="Wingdings" pitchFamily="2" charset="2"/>
              <a:buNone/>
            </a:pPr>
            <a:r>
              <a:rPr lang="ru-RU" sz="2800" b="1" dirty="0" smtClean="0"/>
              <a:t>подвергшихся физическому насилию:</a:t>
            </a:r>
          </a:p>
          <a:p>
            <a:pPr>
              <a:buFont typeface="Wingdings" pitchFamily="2" charset="2"/>
              <a:buChar char="§"/>
            </a:pPr>
            <a:r>
              <a:rPr lang="ru-RU" sz="2400" b="1" i="1" u="sng" dirty="0" smtClean="0"/>
              <a:t>Младший школьный возраст:</a:t>
            </a:r>
            <a:r>
              <a:rPr lang="ru-RU" sz="2400" b="1" dirty="0" smtClean="0"/>
              <a:t> стремление скрыть травму, нежелание возвращаться домой после школы, замкнутость и отсутствие друзей, уходы из семьи, низкая школьная успеваемость</a:t>
            </a:r>
          </a:p>
          <a:p>
            <a:pPr>
              <a:buFont typeface="Wingdings" pitchFamily="2" charset="2"/>
              <a:buChar char="§"/>
            </a:pPr>
            <a:endParaRPr lang="ru-RU" sz="2400" b="1" dirty="0" smtClean="0"/>
          </a:p>
          <a:p>
            <a:pPr>
              <a:buFont typeface="Wingdings" pitchFamily="2" charset="2"/>
              <a:buNone/>
            </a:pPr>
            <a:endParaRPr lang="ru-RU" sz="2800" dirty="0" smtClean="0"/>
          </a:p>
        </p:txBody>
      </p:sp>
      <p:pic>
        <p:nvPicPr>
          <p:cNvPr id="5" name="Picture 2" descr="http://obj.altapress.ru/picture/width/584/273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4286256"/>
            <a:ext cx="4276725" cy="24098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smtClean="0"/>
              <a:t>Физическое насилие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1142976" y="1714488"/>
            <a:ext cx="7313613" cy="46720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b="1" dirty="0" smtClean="0"/>
              <a:t>Особенности поведения детей,</a:t>
            </a:r>
          </a:p>
          <a:p>
            <a:pPr>
              <a:buFont typeface="Wingdings" pitchFamily="2" charset="2"/>
              <a:buNone/>
            </a:pPr>
            <a:r>
              <a:rPr lang="ru-RU" sz="2800" b="1" dirty="0" smtClean="0"/>
              <a:t>подвергшихся физическому насилию:</a:t>
            </a:r>
          </a:p>
          <a:p>
            <a:pPr>
              <a:buFont typeface="Wingdings" pitchFamily="2" charset="2"/>
              <a:buChar char="§"/>
            </a:pPr>
            <a:r>
              <a:rPr lang="ru-RU" sz="2400" b="1" i="1" u="sng" dirty="0" smtClean="0"/>
              <a:t>Подростковый возраст: </a:t>
            </a:r>
            <a:r>
              <a:rPr lang="ru-RU" sz="2400" b="1" dirty="0" smtClean="0"/>
              <a:t>любые формы злоупотребления алкоголем и другими психотропными веществами, депрессивные состояния, суицидальные попытки.</a:t>
            </a:r>
            <a:endParaRPr lang="ru-RU" sz="2400" b="1" i="1" u="sng" dirty="0" smtClean="0"/>
          </a:p>
          <a:p>
            <a:pPr>
              <a:buFont typeface="Wingdings" pitchFamily="2" charset="2"/>
              <a:buNone/>
            </a:pPr>
            <a:endParaRPr lang="ru-RU" sz="2800" dirty="0" smtClean="0"/>
          </a:p>
        </p:txBody>
      </p:sp>
      <p:pic>
        <p:nvPicPr>
          <p:cNvPr id="4" name="Picture 6" descr="http://v.img.com.ua/b/300x200/3/f7/81fb38c64afa2032e3355dc13996cf7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4286256"/>
            <a:ext cx="3571880" cy="238125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smtClean="0"/>
              <a:t>Правовое поле проблемы жестокого обращения с ребенком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1295400" y="1643063"/>
            <a:ext cx="7313613" cy="52149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b="1" dirty="0" smtClean="0"/>
              <a:t>Виды ответственности родителей, лиц, их заменяющих:</a:t>
            </a:r>
          </a:p>
          <a:p>
            <a:r>
              <a:rPr lang="ru-RU" sz="2800" b="1" i="1" dirty="0" smtClean="0"/>
              <a:t>Административная  </a:t>
            </a:r>
            <a:r>
              <a:rPr lang="ru-RU" sz="2800" b="1" i="1" dirty="0" smtClean="0"/>
              <a:t>ответственность </a:t>
            </a:r>
          </a:p>
          <a:p>
            <a:pPr>
              <a:buFont typeface="Wingdings" pitchFamily="2" charset="2"/>
              <a:buNone/>
            </a:pPr>
            <a:r>
              <a:rPr lang="ru-RU" sz="2800" b="1" i="1" dirty="0" smtClean="0"/>
              <a:t>    ( </a:t>
            </a:r>
            <a:r>
              <a:rPr lang="ru-RU" sz="2800" b="1" dirty="0" smtClean="0"/>
              <a:t>ст. 5.35  Кодекса об административных правонарушениях РФ</a:t>
            </a:r>
            <a:r>
              <a:rPr lang="ru-RU" sz="2800" b="1" i="1" dirty="0" smtClean="0"/>
              <a:t>) </a:t>
            </a:r>
          </a:p>
          <a:p>
            <a:r>
              <a:rPr lang="ru-RU" sz="2800" b="1" i="1" dirty="0" err="1" smtClean="0"/>
              <a:t>Гражданско</a:t>
            </a:r>
            <a:r>
              <a:rPr lang="ru-RU" sz="2800" b="1" i="1" dirty="0" smtClean="0"/>
              <a:t> - правовая </a:t>
            </a:r>
            <a:r>
              <a:rPr lang="ru-RU" sz="2800" b="1" i="1" dirty="0" smtClean="0"/>
              <a:t>                   ответственность                                                   (</a:t>
            </a:r>
            <a:r>
              <a:rPr lang="ru-RU" sz="2800" b="1" dirty="0" smtClean="0"/>
              <a:t>ст.ст. 69, 73, 77 </a:t>
            </a:r>
            <a:r>
              <a:rPr lang="ru-RU" sz="2800" b="1" dirty="0" smtClean="0"/>
              <a:t>                                                   Семейного </a:t>
            </a:r>
            <a:r>
              <a:rPr lang="ru-RU" sz="2800" b="1" dirty="0" smtClean="0"/>
              <a:t>Кодекса РФ</a:t>
            </a:r>
            <a:r>
              <a:rPr lang="ru-RU" sz="2800" b="1" i="1" dirty="0" smtClean="0"/>
              <a:t>)</a:t>
            </a:r>
          </a:p>
        </p:txBody>
      </p:sp>
      <p:pic>
        <p:nvPicPr>
          <p:cNvPr id="4" name="Picture 6" descr="http://www.uaua.info/pictures/news/cropr_300x300/0019745_13222442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714752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/>
              <a:t>Жестокое обращение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i="1" dirty="0" smtClean="0"/>
              <a:t>Уголовная ответственность</a:t>
            </a:r>
          </a:p>
          <a:p>
            <a:pPr>
              <a:buFont typeface="Wingdings" pitchFamily="2" charset="2"/>
              <a:buNone/>
            </a:pPr>
            <a:r>
              <a:rPr lang="ru-RU" b="1" i="1" dirty="0" smtClean="0"/>
              <a:t> </a:t>
            </a:r>
            <a:r>
              <a:rPr lang="ru-RU" sz="2000" b="1" dirty="0" smtClean="0"/>
              <a:t>Статья 156 – </a:t>
            </a:r>
            <a:r>
              <a:rPr lang="ru-RU" sz="2000" b="1" i="1" dirty="0" smtClean="0"/>
              <a:t>Неисполнение или ненадлежащее исполнение обязанностей по воспитанию несовершеннолетнего родителем или иным лицом, на которое возложены эти обязанности……, если это деяние сопряжено с жестоким обращением с несовершеннолетним</a:t>
            </a:r>
          </a:p>
          <a:p>
            <a:pPr>
              <a:buFont typeface="Wingdings" pitchFamily="2" charset="2"/>
              <a:buNone/>
            </a:pPr>
            <a:r>
              <a:rPr lang="ru-RU" sz="2000" b="1" dirty="0" smtClean="0"/>
              <a:t>Статья 115 – </a:t>
            </a:r>
            <a:r>
              <a:rPr lang="ru-RU" sz="2000" b="1" i="1" dirty="0" smtClean="0"/>
              <a:t>Умышленное причинение легкого вреда здоровью, вызвавшего кратковременное расстройство здоровья или незначительную стойкую утрату общей трудоспособности</a:t>
            </a:r>
          </a:p>
          <a:p>
            <a:pPr>
              <a:buFont typeface="Wingdings" pitchFamily="2" charset="2"/>
              <a:buNone/>
            </a:pPr>
            <a:r>
              <a:rPr lang="ru-RU" sz="2000" b="1" dirty="0" smtClean="0"/>
              <a:t>Статья 116 – </a:t>
            </a:r>
            <a:r>
              <a:rPr lang="ru-RU" sz="2000" b="1" i="1" dirty="0" smtClean="0"/>
              <a:t>Побои, нанесение побоев или совершение иных насильственных действий, причинивших физическую боль</a:t>
            </a:r>
            <a:endParaRPr lang="ru-RU" sz="2000" b="1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smtClean="0"/>
              <a:t>Жестокое обращение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 b="1" dirty="0" smtClean="0"/>
              <a:t>Статья 117 п. «г»:</a:t>
            </a:r>
            <a:r>
              <a:rPr lang="ru-RU" sz="2000" b="1" i="1" dirty="0" smtClean="0"/>
              <a:t> Истязание, причинение физических или психических страданий путем систематического нанесения побоев либо иными насильственными действиями в отношении заведомо несовершеннолетнего или лица, заведомо для виновного находящегося в беспомощном состоянии либо в материальной или иной зависимости от виновного</a:t>
            </a:r>
          </a:p>
          <a:p>
            <a:pPr>
              <a:buFont typeface="Wingdings" pitchFamily="2" charset="2"/>
              <a:buNone/>
            </a:pPr>
            <a:endParaRPr lang="ru-RU" sz="2000" b="1" i="1" dirty="0" smtClean="0"/>
          </a:p>
          <a:p>
            <a:pPr>
              <a:buFont typeface="Wingdings" pitchFamily="2" charset="2"/>
              <a:buNone/>
            </a:pPr>
            <a:r>
              <a:rPr lang="ru-RU" sz="2000" b="1" dirty="0" smtClean="0"/>
              <a:t>Статья 119:</a:t>
            </a:r>
            <a:r>
              <a:rPr lang="ru-RU" sz="2000" b="1" i="1" dirty="0" smtClean="0"/>
              <a:t> Угроза убийством или причинением тяжкого вреда здоровью, если имелись основания опасаться осуществления этой угрозы</a:t>
            </a:r>
          </a:p>
          <a:p>
            <a:pPr>
              <a:buFont typeface="Wingdings" pitchFamily="2" charset="2"/>
              <a:buNone/>
            </a:pPr>
            <a:endParaRPr lang="ru-RU" sz="2000" b="1" i="1" dirty="0" smtClean="0"/>
          </a:p>
          <a:p>
            <a:pPr>
              <a:buFont typeface="Wingdings" pitchFamily="2" charset="2"/>
              <a:buNone/>
            </a:pPr>
            <a:r>
              <a:rPr lang="ru-RU" sz="2000" b="1" dirty="0" smtClean="0"/>
              <a:t>Статья 125:</a:t>
            </a:r>
            <a:r>
              <a:rPr lang="ru-RU" sz="2000" b="1" i="1" dirty="0" smtClean="0"/>
              <a:t> Оставление в опасности</a:t>
            </a:r>
          </a:p>
          <a:p>
            <a:pPr>
              <a:buFont typeface="Wingdings" pitchFamily="2" charset="2"/>
              <a:buNone/>
            </a:pPr>
            <a:endParaRPr lang="ru-RU" sz="2000" b="1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smtClean="0"/>
              <a:t>Физическое насилие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 b="1" dirty="0" smtClean="0"/>
              <a:t>Статья 131 п. «</a:t>
            </a:r>
            <a:r>
              <a:rPr lang="ru-RU" sz="2000" b="1" dirty="0" err="1" smtClean="0"/>
              <a:t>д</a:t>
            </a:r>
            <a:r>
              <a:rPr lang="ru-RU" sz="2000" b="1" dirty="0" smtClean="0"/>
              <a:t>»:</a:t>
            </a:r>
            <a:r>
              <a:rPr lang="ru-RU" sz="2000" b="1" i="1" dirty="0" smtClean="0"/>
              <a:t> Изнасилование, половое сношение с применением насилия или с угрозой его применения к потерпевшей или к другим лицам либо с использованием беспомощного состояния потерпевшей, заведомо несовершеннолетней</a:t>
            </a:r>
          </a:p>
          <a:p>
            <a:pPr>
              <a:buFont typeface="Wingdings" pitchFamily="2" charset="2"/>
              <a:buNone/>
            </a:pPr>
            <a:r>
              <a:rPr lang="ru-RU" sz="2000" b="1" dirty="0" smtClean="0"/>
              <a:t>Статья 132 п. «</a:t>
            </a:r>
            <a:r>
              <a:rPr lang="ru-RU" sz="2000" b="1" dirty="0" err="1" smtClean="0"/>
              <a:t>д</a:t>
            </a:r>
            <a:r>
              <a:rPr lang="ru-RU" sz="2000" b="1" dirty="0" smtClean="0"/>
              <a:t>»: Насильственные действия сексуального характера, совершенные в отношении заведомо несовершеннолетнего</a:t>
            </a:r>
          </a:p>
          <a:p>
            <a:pPr>
              <a:buFont typeface="Wingdings" pitchFamily="2" charset="2"/>
              <a:buNone/>
            </a:pPr>
            <a:r>
              <a:rPr lang="ru-RU" sz="2000" b="1" dirty="0" smtClean="0"/>
              <a:t>Статья 134: </a:t>
            </a:r>
            <a:r>
              <a:rPr lang="ru-RU" sz="2000" b="1" i="1" dirty="0" smtClean="0"/>
              <a:t>Половое сношение и иные действия сексуального характера с лицом, не достигшим шестнадцатилетнего возраста</a:t>
            </a:r>
          </a:p>
          <a:p>
            <a:pPr>
              <a:buFont typeface="Wingdings" pitchFamily="2" charset="2"/>
              <a:buNone/>
            </a:pPr>
            <a:r>
              <a:rPr lang="ru-RU" sz="2000" b="1" dirty="0" smtClean="0"/>
              <a:t>Статья 135: </a:t>
            </a:r>
            <a:r>
              <a:rPr lang="ru-RU" sz="2000" b="1" i="1" dirty="0" smtClean="0"/>
              <a:t>Развратные действия без применения насилия в отношении  лица, заведомо не достигшего четырнадцатилетнего возраста</a:t>
            </a:r>
            <a:endParaRPr lang="ru-RU" sz="2000" b="1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95400" y="1828800"/>
            <a:ext cx="78486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/>
              <a:t>Жестокое обращение с детьми </a:t>
            </a:r>
            <a:r>
              <a:rPr lang="ru-RU" dirty="0" smtClean="0"/>
              <a:t>–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i="1" dirty="0" smtClean="0"/>
              <a:t>это </a:t>
            </a:r>
            <a:r>
              <a:rPr lang="ru-RU" i="1" u="sng" dirty="0" smtClean="0"/>
              <a:t>умышленное </a:t>
            </a:r>
            <a:r>
              <a:rPr lang="ru-RU" i="1" dirty="0" smtClean="0"/>
              <a:t>или</a:t>
            </a:r>
            <a:r>
              <a:rPr lang="ru-RU" i="1" u="sng" dirty="0" smtClean="0"/>
              <a:t> неосторожное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i="1" dirty="0" smtClean="0"/>
              <a:t>        </a:t>
            </a:r>
            <a:r>
              <a:rPr lang="ru-RU" i="1" u="sng" dirty="0" smtClean="0"/>
              <a:t>обращение или действия </a:t>
            </a:r>
            <a:r>
              <a:rPr lang="ru-RU" i="1" dirty="0" smtClean="0"/>
              <a:t>со стороны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i="1" dirty="0" smtClean="0"/>
              <a:t>       взрослых, которые привели к травмам,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i="1" dirty="0" smtClean="0"/>
              <a:t>       нарушению в развитии, смерти ребенка,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i="1" dirty="0" smtClean="0"/>
              <a:t>       либо угрожают его правам 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i="1" dirty="0" smtClean="0"/>
              <a:t>       благополучию.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smtClean="0"/>
              <a:t>Физическое насилие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1295400" y="1828800"/>
            <a:ext cx="7313613" cy="4552528"/>
          </a:xfrm>
        </p:spPr>
        <p:txBody>
          <a:bodyPr/>
          <a:lstStyle/>
          <a:p>
            <a:pPr>
              <a:buNone/>
            </a:pPr>
            <a:r>
              <a:rPr lang="ru-RU" sz="2400" b="1" u="sng" dirty="0" smtClean="0"/>
              <a:t>Привлечение к уголовной ответственности</a:t>
            </a:r>
            <a:r>
              <a:rPr lang="ru-RU" sz="2400" u="sng" dirty="0" smtClean="0"/>
              <a:t> </a:t>
            </a:r>
            <a:r>
              <a:rPr lang="ru-RU" sz="2400" dirty="0" smtClean="0"/>
              <a:t> </a:t>
            </a:r>
          </a:p>
          <a:p>
            <a:pPr>
              <a:buNone/>
            </a:pPr>
            <a:endParaRPr lang="ru-RU" sz="2400" i="1" dirty="0" smtClean="0"/>
          </a:p>
          <a:p>
            <a:pPr>
              <a:buNone/>
            </a:pPr>
            <a:r>
              <a:rPr lang="ru-RU" sz="2400" b="1" i="1" dirty="0" smtClean="0"/>
              <a:t>родителей, иных лиц</a:t>
            </a:r>
            <a:r>
              <a:rPr lang="ru-RU" sz="2400" b="1" dirty="0" smtClean="0"/>
              <a:t>, допустивших  причинение телесных повреждений  несовершеннолетним членам семьи в 2012 году:</a:t>
            </a:r>
          </a:p>
          <a:p>
            <a:pPr>
              <a:buNone/>
            </a:pPr>
            <a:r>
              <a:rPr lang="ru-RU" sz="2400" b="1" dirty="0" smtClean="0"/>
              <a:t> 5 человек (мужчины) </a:t>
            </a:r>
            <a:r>
              <a:rPr lang="ru-RU" sz="2000" b="1" dirty="0" smtClean="0"/>
              <a:t> </a:t>
            </a:r>
            <a:r>
              <a:rPr lang="ru-RU" sz="2400" b="1" dirty="0" smtClean="0"/>
              <a:t>осуждены по ч. 1 ст.116 УК РФ</a:t>
            </a:r>
          </a:p>
          <a:p>
            <a:pPr>
              <a:buNone/>
            </a:pPr>
            <a:r>
              <a:rPr lang="ru-RU" sz="2400" b="1" i="1" u="sng" dirty="0" smtClean="0"/>
              <a:t>осуждены к условной и уголовной мере наказания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Спасибо за сотрудничество</a:t>
            </a:r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>
          <a:xfrm>
            <a:off x="1295401" y="1828800"/>
            <a:ext cx="4428728" cy="4343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b="1" i="1" dirty="0" smtClean="0"/>
              <a:t>Насилие над детьми не воспитывает их,           оно приносит вред и унижает детей</a:t>
            </a:r>
          </a:p>
          <a:p>
            <a:endParaRPr lang="ru-RU" sz="6000" dirty="0" smtClean="0"/>
          </a:p>
        </p:txBody>
      </p:sp>
      <p:pic>
        <p:nvPicPr>
          <p:cNvPr id="4" name="Picture 4" descr="Рисунок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861048"/>
            <a:ext cx="3522663" cy="2646362"/>
          </a:xfrm>
          <a:prstGeom prst="rect">
            <a:avLst/>
          </a:prstGeom>
          <a:noFill/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1785926"/>
            <a:ext cx="3473450" cy="2603500"/>
          </a:xfrm>
          <a:prstGeom prst="rect">
            <a:avLst/>
          </a:prstGeom>
          <a:noFill/>
        </p:spPr>
      </p:pic>
      <p:pic>
        <p:nvPicPr>
          <p:cNvPr id="6" name="Picture 2" descr="http://s004.radikal.ru/i207/1101/c7/01167c4487e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4500570"/>
            <a:ext cx="3186816" cy="211454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Виды жестокого обращения </a:t>
            </a:r>
            <a:b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 семье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828800"/>
            <a:ext cx="7313613" cy="47434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Насилие над ребенком </a:t>
            </a:r>
            <a:r>
              <a:rPr lang="ru-RU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–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это </a:t>
            </a:r>
            <a:r>
              <a:rPr lang="ru-RU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физическое, психологическое, социальное воздействие на ребенка </a:t>
            </a: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со стороны другого человека, семьи, группы или государства, вынуждающее его прерывать значимую деятельность и исполнять другую либо угрожающее его физическому или психологическому здоровью.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Виды жестокого обращения в семье</a:t>
            </a:r>
            <a:endParaRPr lang="ru-RU" sz="4000" dirty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dirty="0" smtClean="0"/>
              <a:t>Виды насилия:</a:t>
            </a:r>
          </a:p>
          <a:p>
            <a:pPr>
              <a:buFont typeface="Wingdings" pitchFamily="2" charset="2"/>
              <a:buNone/>
            </a:pPr>
            <a:endParaRPr lang="ru-RU" b="1" dirty="0" smtClean="0"/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/>
              <a:t>Психологическое (эмоциональное) насилие</a:t>
            </a:r>
          </a:p>
          <a:p>
            <a:pPr>
              <a:buFont typeface="Wingdings" pitchFamily="2" charset="2"/>
              <a:buChar char="Ø"/>
            </a:pPr>
            <a:endParaRPr lang="ru-RU" sz="2400" b="1" i="1" dirty="0" smtClean="0"/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/>
              <a:t>Пренебрежение нуждами и интересами ребенка</a:t>
            </a:r>
          </a:p>
          <a:p>
            <a:pPr>
              <a:buFont typeface="Wingdings" pitchFamily="2" charset="2"/>
              <a:buChar char="Ø"/>
            </a:pPr>
            <a:endParaRPr lang="ru-RU" sz="2400" b="1" i="1" dirty="0" smtClean="0"/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/>
              <a:t>Физическое насилие</a:t>
            </a:r>
          </a:p>
          <a:p>
            <a:pPr>
              <a:buFont typeface="Wingdings" pitchFamily="2" charset="2"/>
              <a:buChar char="Ø"/>
            </a:pPr>
            <a:endParaRPr lang="ru-RU" sz="2400" b="1" i="1" dirty="0" smtClean="0"/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/>
              <a:t>Сексуальное насилие</a:t>
            </a:r>
          </a:p>
          <a:p>
            <a:pPr>
              <a:buFont typeface="Wingdings" pitchFamily="2" charset="2"/>
              <a:buChar char="Ø"/>
            </a:pPr>
            <a:endParaRPr lang="ru-RU" i="1" dirty="0" smtClean="0"/>
          </a:p>
        </p:txBody>
      </p:sp>
      <p:pic>
        <p:nvPicPr>
          <p:cNvPr id="4" name="Picture 4" descr="http://www.prosto-mariya.ru/uploads/images/default/kak_nakazyvat_reben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4500570"/>
            <a:ext cx="3333750" cy="21907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pPr algn="ctr"/>
            <a:r>
              <a:rPr lang="ru-RU" sz="3600" i="1" dirty="0"/>
              <a:t>        </a:t>
            </a:r>
            <a:r>
              <a:rPr lang="ru-RU" sz="2800" b="1" i="1" dirty="0"/>
              <a:t>Результаты исследования</a:t>
            </a:r>
            <a:br>
              <a:rPr lang="ru-RU" sz="2800" b="1" i="1" dirty="0"/>
            </a:br>
            <a:r>
              <a:rPr lang="ru-RU" sz="2800" b="1" i="1" dirty="0"/>
              <a:t>    физического насилия в семье.</a:t>
            </a:r>
          </a:p>
        </p:txBody>
      </p:sp>
      <p:graphicFrame>
        <p:nvGraphicFramePr>
          <p:cNvPr id="9273" name="Group 57"/>
          <p:cNvGraphicFramePr>
            <a:graphicFrameLocks noGrp="1"/>
          </p:cNvGraphicFramePr>
          <p:nvPr>
            <p:ph idx="4294967295"/>
          </p:nvPr>
        </p:nvGraphicFramePr>
        <p:xfrm>
          <a:off x="1115616" y="1916113"/>
          <a:ext cx="7633097" cy="4344353"/>
        </p:xfrm>
        <a:graphic>
          <a:graphicData uri="http://schemas.openxmlformats.org/drawingml/2006/table">
            <a:tbl>
              <a:tblPr/>
              <a:tblGrid>
                <a:gridCol w="2835672"/>
                <a:gridCol w="2349500"/>
                <a:gridCol w="2447925"/>
              </a:tblGrid>
              <a:tr h="911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Показатели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Ответы    детей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Ответы родителей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И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золяция в темной комнате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Изоляция «в угол»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Избиение тяжелыми предметами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Лишение еды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Актуальность проблемы физического насилия с детьми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1285875" y="1785938"/>
            <a:ext cx="7313613" cy="4343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dirty="0" smtClean="0"/>
              <a:t>    </a:t>
            </a:r>
          </a:p>
          <a:p>
            <a:pPr>
              <a:buFont typeface="Wingdings" pitchFamily="2" charset="2"/>
              <a:buNone/>
            </a:pPr>
            <a:r>
              <a:rPr lang="ru-RU" sz="2400" b="1" dirty="0" smtClean="0"/>
              <a:t>         В 2011 году  в России около </a:t>
            </a:r>
            <a:r>
              <a:rPr lang="ru-RU" sz="2400" b="1" u="sng" dirty="0" smtClean="0"/>
              <a:t>2496</a:t>
            </a:r>
            <a:r>
              <a:rPr lang="ru-RU" sz="2400" b="1" dirty="0" smtClean="0"/>
              <a:t> несовершеннолетних погибли вследствие применения к ним физического насилия.</a:t>
            </a:r>
          </a:p>
          <a:p>
            <a:pPr>
              <a:buFont typeface="Wingdings" pitchFamily="2" charset="2"/>
              <a:buNone/>
            </a:pPr>
            <a:r>
              <a:rPr lang="ru-RU" sz="2400" b="1" dirty="0" smtClean="0"/>
              <a:t>  </a:t>
            </a:r>
          </a:p>
          <a:p>
            <a:pPr>
              <a:buFont typeface="Wingdings" pitchFamily="2" charset="2"/>
              <a:buNone/>
            </a:pPr>
            <a:r>
              <a:rPr lang="ru-RU" sz="2400" b="1" dirty="0" smtClean="0"/>
              <a:t>        При этом </a:t>
            </a:r>
            <a:r>
              <a:rPr lang="ru-RU" sz="2400" b="1" u="sng" dirty="0" smtClean="0"/>
              <a:t>от 30 до 50 %</a:t>
            </a:r>
            <a:r>
              <a:rPr lang="ru-RU" sz="2400" b="1" dirty="0" smtClean="0"/>
              <a:t> погибших детей убиты </a:t>
            </a:r>
            <a:r>
              <a:rPr lang="ru-RU" sz="2400" b="1" i="1" dirty="0" smtClean="0"/>
              <a:t>родителями  или лицами, их заменяющими.</a:t>
            </a:r>
          </a:p>
          <a:p>
            <a:pPr>
              <a:buFont typeface="Wingdings" pitchFamily="2" charset="2"/>
              <a:buNone/>
            </a:pPr>
            <a:endParaRPr lang="ru-RU" sz="2400" b="1" i="1" dirty="0" smtClean="0"/>
          </a:p>
          <a:p>
            <a:pPr>
              <a:buFont typeface="Wingdings" pitchFamily="2" charset="2"/>
              <a:buNone/>
            </a:pPr>
            <a:r>
              <a:rPr lang="ru-RU" sz="2400" b="1" dirty="0" smtClean="0"/>
              <a:t>     </a:t>
            </a:r>
            <a:r>
              <a:rPr lang="ru-RU" sz="2400" b="1" u="sng" dirty="0" smtClean="0"/>
              <a:t>2786</a:t>
            </a:r>
            <a:r>
              <a:rPr lang="ru-RU" sz="2400" b="1" dirty="0" smtClean="0"/>
              <a:t> несовершеннолетних стали потерпевшими, их здоровью был причинен тяжкий вред.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smtClean="0"/>
              <a:t>Физическое насилие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b="1" dirty="0" smtClean="0"/>
              <a:t>Физическое насилие </a:t>
            </a:r>
            <a:r>
              <a:rPr lang="ru-RU" sz="2400" b="1" i="1" dirty="0" smtClean="0"/>
              <a:t>- это преднамеренное нанесение ребенку физических повреждений или травм родителями или иными законными представителями несовершеннолетних(опекунами, усыновителями).</a:t>
            </a:r>
          </a:p>
          <a:p>
            <a:pPr>
              <a:buFont typeface="Wingdings" pitchFamily="2" charset="2"/>
              <a:buNone/>
            </a:pPr>
            <a:endParaRPr lang="ru-RU" sz="2400" b="1" i="1" dirty="0" smtClean="0"/>
          </a:p>
          <a:p>
            <a:pPr>
              <a:buFont typeface="Wingdings" pitchFamily="2" charset="2"/>
              <a:buNone/>
            </a:pPr>
            <a:r>
              <a:rPr lang="ru-RU" sz="2400" b="1" i="1" dirty="0" smtClean="0"/>
              <a:t>Виды физического насилия: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/>
              <a:t>однократное;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/>
              <a:t>хроническое</a:t>
            </a:r>
          </a:p>
          <a:p>
            <a:pPr>
              <a:buFont typeface="Wingdings" pitchFamily="2" charset="2"/>
              <a:buChar char="Ø"/>
            </a:pPr>
            <a:endParaRPr lang="ru-RU" sz="2400" i="1" dirty="0" smtClean="0"/>
          </a:p>
          <a:p>
            <a:pPr>
              <a:buFont typeface="Wingdings" pitchFamily="2" charset="2"/>
              <a:buChar char="Ø"/>
            </a:pPr>
            <a:endParaRPr lang="ru-RU" sz="2400" i="1" dirty="0" smtClean="0"/>
          </a:p>
        </p:txBody>
      </p:sp>
      <p:pic>
        <p:nvPicPr>
          <p:cNvPr id="4" name="Picture 6" descr="http://media.advertology.ru/2009/03/30/JPA3.jpg"/>
          <p:cNvPicPr>
            <a:picLocks noChangeAspect="1" noChangeArrowheads="1"/>
          </p:cNvPicPr>
          <p:nvPr/>
        </p:nvPicPr>
        <p:blipFill>
          <a:blip r:embed="rId2"/>
          <a:srcRect t="6488" r="4135" b="5725"/>
          <a:stretch>
            <a:fillRect/>
          </a:stretch>
        </p:blipFill>
        <p:spPr bwMode="auto">
          <a:xfrm>
            <a:off x="5643570" y="3357562"/>
            <a:ext cx="2571768" cy="32861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/>
              <a:t>Последствия физического насилия: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00" y="2000240"/>
            <a:ext cx="7776989" cy="4530725"/>
          </a:xfrm>
        </p:spPr>
        <p:txBody>
          <a:bodyPr/>
          <a:lstStyle/>
          <a:p>
            <a:pPr marL="609600" indent="-609600"/>
            <a:r>
              <a:rPr lang="ru-RU" sz="2400" b="1" dirty="0">
                <a:latin typeface="Arial" charset="0"/>
              </a:rPr>
              <a:t>Агрессивное поведение родителей становится для ребенка предметом подражания. </a:t>
            </a:r>
            <a:r>
              <a:rPr lang="ru-RU" sz="2400" b="1" dirty="0" smtClean="0">
                <a:latin typeface="Arial" charset="0"/>
              </a:rPr>
              <a:t>В </a:t>
            </a:r>
            <a:r>
              <a:rPr lang="ru-RU" sz="2400" b="1" dirty="0">
                <a:latin typeface="Arial" charset="0"/>
              </a:rPr>
              <a:t>таких семьях часто вырастают жестокие дети.</a:t>
            </a:r>
          </a:p>
          <a:p>
            <a:pPr marL="609600" indent="-609600"/>
            <a:r>
              <a:rPr lang="ru-RU" sz="2400" b="1" dirty="0" smtClean="0">
                <a:latin typeface="Arial" charset="0"/>
              </a:rPr>
              <a:t>Нарушается </a:t>
            </a:r>
            <a:r>
              <a:rPr lang="ru-RU" sz="2400" b="1" dirty="0">
                <a:latin typeface="Arial" charset="0"/>
              </a:rPr>
              <a:t>общение со </a:t>
            </a:r>
            <a:r>
              <a:rPr lang="ru-RU" sz="2400" b="1" dirty="0" smtClean="0">
                <a:latin typeface="Arial" charset="0"/>
              </a:rPr>
              <a:t>                                сверстниками</a:t>
            </a:r>
            <a:r>
              <a:rPr lang="ru-RU" sz="2400" b="1" dirty="0">
                <a:latin typeface="Arial" charset="0"/>
              </a:rPr>
              <a:t>, </a:t>
            </a:r>
            <a:r>
              <a:rPr lang="ru-RU" sz="2400" b="1" dirty="0" smtClean="0">
                <a:latin typeface="Arial" charset="0"/>
              </a:rPr>
              <a:t>часто ребенок                  не </a:t>
            </a:r>
            <a:r>
              <a:rPr lang="ru-RU" sz="2400" b="1" dirty="0">
                <a:latin typeface="Arial" charset="0"/>
              </a:rPr>
              <a:t>способен себя </a:t>
            </a:r>
            <a:r>
              <a:rPr lang="ru-RU" sz="2400" b="1" dirty="0" smtClean="0">
                <a:latin typeface="Arial" charset="0"/>
              </a:rPr>
              <a:t>защитить </a:t>
            </a:r>
            <a:r>
              <a:rPr lang="ru-RU" sz="2400" b="1" dirty="0">
                <a:latin typeface="Arial" charset="0"/>
              </a:rPr>
              <a:t>и </a:t>
            </a:r>
            <a:r>
              <a:rPr lang="ru-RU" sz="2400" b="1" dirty="0" smtClean="0">
                <a:latin typeface="Arial" charset="0"/>
              </a:rPr>
              <a:t>                                занять </a:t>
            </a:r>
            <a:r>
              <a:rPr lang="ru-RU" sz="2400" b="1" dirty="0">
                <a:latin typeface="Arial" charset="0"/>
              </a:rPr>
              <a:t>достойную </a:t>
            </a:r>
            <a:r>
              <a:rPr lang="ru-RU" sz="2400" b="1" dirty="0" smtClean="0">
                <a:latin typeface="Arial" charset="0"/>
              </a:rPr>
              <a:t>позицию                                          в </a:t>
            </a:r>
            <a:r>
              <a:rPr lang="ru-RU" sz="2400" b="1" dirty="0">
                <a:latin typeface="Arial" charset="0"/>
              </a:rPr>
              <a:t>их среде</a:t>
            </a:r>
            <a:r>
              <a:rPr lang="ru-RU" sz="2400" b="1" dirty="0" smtClean="0">
                <a:latin typeface="Arial" charset="0"/>
              </a:rPr>
              <a:t>, растет                                                 боязливым</a:t>
            </a:r>
            <a:r>
              <a:rPr lang="ru-RU" sz="2400" b="1" dirty="0">
                <a:latin typeface="Arial" charset="0"/>
              </a:rPr>
              <a:t>, </a:t>
            </a:r>
            <a:r>
              <a:rPr lang="ru-RU" sz="2400" b="1" dirty="0" smtClean="0">
                <a:latin typeface="Arial" charset="0"/>
              </a:rPr>
              <a:t>неуверенным</a:t>
            </a:r>
            <a:r>
              <a:rPr lang="ru-RU" sz="2400" b="1" dirty="0">
                <a:latin typeface="Arial" charset="0"/>
              </a:rPr>
              <a:t>.</a:t>
            </a:r>
          </a:p>
        </p:txBody>
      </p:sp>
      <p:pic>
        <p:nvPicPr>
          <p:cNvPr id="4" name="Picture 2" descr="https://encrypted-tbn3.gstatic.com/images?q=tbn:ANd9GcQpmjrHvKIrJzKtr6gJiv7t5UcvmdtpnmegblZFKADSQLYAh8c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3214686"/>
            <a:ext cx="2286016" cy="34290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ill.ru/artpic25/art009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928802"/>
            <a:ext cx="6572296" cy="451297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728" y="428604"/>
            <a:ext cx="70009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Все серьезные проступки имеют за собой психологическую причину</a:t>
            </a:r>
            <a:endParaRPr lang="ru-RU" sz="2800" b="1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1.4"/>
</p:tagLst>
</file>

<file path=ppt/theme/theme1.xml><?xml version="1.0" encoding="utf-8"?>
<a:theme xmlns:a="http://schemas.openxmlformats.org/drawingml/2006/main" name="Обзор продукции и услуг">
  <a:themeElements>
    <a:clrScheme name="Обзор продукции и услуг 1">
      <a:dk1>
        <a:srgbClr val="000000"/>
      </a:dk1>
      <a:lt1>
        <a:srgbClr val="FFFFFF"/>
      </a:lt1>
      <a:dk2>
        <a:srgbClr val="301800"/>
      </a:dk2>
      <a:lt2>
        <a:srgbClr val="614020"/>
      </a:lt2>
      <a:accent1>
        <a:srgbClr val="B38961"/>
      </a:accent1>
      <a:accent2>
        <a:srgbClr val="996633"/>
      </a:accent2>
      <a:accent3>
        <a:srgbClr val="FFFFFF"/>
      </a:accent3>
      <a:accent4>
        <a:srgbClr val="000000"/>
      </a:accent4>
      <a:accent5>
        <a:srgbClr val="D6C4B7"/>
      </a:accent5>
      <a:accent6>
        <a:srgbClr val="8A5C2D"/>
      </a:accent6>
      <a:hlink>
        <a:srgbClr val="9D9C81"/>
      </a:hlink>
      <a:folHlink>
        <a:srgbClr val="B2B2B2"/>
      </a:folHlink>
    </a:clrScheme>
    <a:fontScheme name="Обзор продукции и услуг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бзор продукции и услуг 1">
        <a:dk1>
          <a:srgbClr val="000000"/>
        </a:dk1>
        <a:lt1>
          <a:srgbClr val="FFFFFF"/>
        </a:lt1>
        <a:dk2>
          <a:srgbClr val="301800"/>
        </a:dk2>
        <a:lt2>
          <a:srgbClr val="614020"/>
        </a:lt2>
        <a:accent1>
          <a:srgbClr val="B38961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D6C4B7"/>
        </a:accent5>
        <a:accent6>
          <a:srgbClr val="8A5C2D"/>
        </a:accent6>
        <a:hlink>
          <a:srgbClr val="9D9C8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зор продукции и услуг 2">
        <a:dk1>
          <a:srgbClr val="000000"/>
        </a:dk1>
        <a:lt1>
          <a:srgbClr val="FFFFFF"/>
        </a:lt1>
        <a:dk2>
          <a:srgbClr val="003399"/>
        </a:dk2>
        <a:lt2>
          <a:srgbClr val="003366"/>
        </a:lt2>
        <a:accent1>
          <a:srgbClr val="6397CB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B7C9E2"/>
        </a:accent5>
        <a:accent6>
          <a:srgbClr val="2D5C8A"/>
        </a:accent6>
        <a:hlink>
          <a:srgbClr val="8585E1"/>
        </a:hlink>
        <a:folHlink>
          <a:srgbClr val="867A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зор продукции и услуг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Products And Services Overview</Template>
  <TotalTime>1188</TotalTime>
  <Words>830</Words>
  <Application>Microsoft Office PowerPoint</Application>
  <PresentationFormat>Экран (4:3)</PresentationFormat>
  <Paragraphs>106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Обзор продукции и услуг</vt:lpstr>
      <vt:lpstr>Физическое насилие по отношению  к ребенку в современной семье</vt:lpstr>
      <vt:lpstr>Слайд 2</vt:lpstr>
      <vt:lpstr>Виды жестокого обращения  в семье</vt:lpstr>
      <vt:lpstr>Виды жестокого обращения в семье</vt:lpstr>
      <vt:lpstr>        Результаты исследования     физического насилия в семье.</vt:lpstr>
      <vt:lpstr>Актуальность проблемы физического насилия с детьми</vt:lpstr>
      <vt:lpstr>Физическое насилие</vt:lpstr>
      <vt:lpstr>Последствия физического насилия:</vt:lpstr>
      <vt:lpstr>Слайд 9</vt:lpstr>
      <vt:lpstr>Слайд 10</vt:lpstr>
      <vt:lpstr>Сексуальное насилие (совращение)</vt:lpstr>
      <vt:lpstr>Эмоциональное (психологическое) насилие</vt:lpstr>
      <vt:lpstr>Пренебрежение интересами и нуждами ребенка</vt:lpstr>
      <vt:lpstr>Физическое насилие</vt:lpstr>
      <vt:lpstr>Физическое насилие</vt:lpstr>
      <vt:lpstr>Правовое поле проблемы жестокого обращения с ребенком</vt:lpstr>
      <vt:lpstr>Жестокое обращение</vt:lpstr>
      <vt:lpstr>Жестокое обращение</vt:lpstr>
      <vt:lpstr>Физическое насилие</vt:lpstr>
      <vt:lpstr>Физическое насилие</vt:lpstr>
      <vt:lpstr>Спасибо за сотрудничество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Школа-интернат №63</dc:title>
  <dc:creator>Ирина</dc:creator>
  <cp:lastModifiedBy>Администратор</cp:lastModifiedBy>
  <cp:revision>163</cp:revision>
  <cp:lastPrinted>1601-01-01T00:00:00Z</cp:lastPrinted>
  <dcterms:created xsi:type="dcterms:W3CDTF">2006-03-04T15:55:10Z</dcterms:created>
  <dcterms:modified xsi:type="dcterms:W3CDTF">2013-03-11T09:40:54Z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1049</vt:i4>
  </property>
</Properties>
</file>