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02" r:id="rId6"/>
    <p:sldId id="300" r:id="rId7"/>
    <p:sldId id="260" r:id="rId8"/>
    <p:sldId id="261" r:id="rId9"/>
    <p:sldId id="299" r:id="rId10"/>
    <p:sldId id="268" r:id="rId11"/>
    <p:sldId id="262" r:id="rId12"/>
    <p:sldId id="263" r:id="rId13"/>
    <p:sldId id="296" r:id="rId14"/>
    <p:sldId id="264" r:id="rId15"/>
    <p:sldId id="265" r:id="rId16"/>
    <p:sldId id="269" r:id="rId17"/>
    <p:sldId id="271" r:id="rId18"/>
    <p:sldId id="270" r:id="rId19"/>
    <p:sldId id="303" r:id="rId20"/>
    <p:sldId id="292" r:id="rId21"/>
    <p:sldId id="266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2000240"/>
            <a:ext cx="57150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Как  учились дети в прошлом</a:t>
            </a:r>
            <a:endParaRPr lang="ru-RU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5357826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Окружающий мир, 3 класс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УМК «Гармония»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Марченко Е.В.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2" name="Picture 2" descr="C:\Users\кал\Pictures\картинки\Sample Pictures\СТАРИННЫЙ БЫТ РУСИ\«Свидание». в.  маковский 19 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85728"/>
            <a:ext cx="2103422" cy="266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кал\Pictures\картинки\Sample Pictures\школьные принадлежности\форма\форма павловского женского институ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73475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Users\кал\Pictures\ш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786322"/>
            <a:ext cx="2005012" cy="1852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57166"/>
            <a:ext cx="9001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Чтобы продолжить учение в гимназии или лицее, надо было выдержать вступительные экзамены и оплатить учёбу. От платы за учёбу освобождались только самые талантливые ученики.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5929330"/>
            <a:ext cx="5500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И. РЕПИН  </a:t>
            </a:r>
            <a:r>
              <a:rPr lang="ru-RU" sz="2000" b="1" dirty="0" smtClean="0">
                <a:solidFill>
                  <a:srgbClr val="002060"/>
                </a:solidFill>
              </a:rPr>
              <a:t>«А. ПУШКИН  </a:t>
            </a:r>
            <a:r>
              <a:rPr lang="ru-RU" sz="2000" b="1" dirty="0" smtClean="0">
                <a:solidFill>
                  <a:srgbClr val="002060"/>
                </a:solidFill>
              </a:rPr>
              <a:t>НА  ЭКЗАМЕНЕ  В  </a:t>
            </a:r>
            <a:r>
              <a:rPr lang="ru-RU" sz="2000" b="1" dirty="0" smtClean="0">
                <a:solidFill>
                  <a:srgbClr val="002060"/>
                </a:solidFill>
              </a:rPr>
              <a:t>ЦАРСКОСЕЛЬСКОМ ЛИЦЕЕ 8 </a:t>
            </a:r>
            <a:r>
              <a:rPr lang="ru-RU" sz="2000" b="1" dirty="0" smtClean="0">
                <a:solidFill>
                  <a:srgbClr val="002060"/>
                </a:solidFill>
              </a:rPr>
              <a:t>ЯНВАРЯ 1815 Г</a:t>
            </a:r>
            <a:r>
              <a:rPr lang="ru-RU" sz="2000" b="1" dirty="0" smtClean="0">
                <a:solidFill>
                  <a:srgbClr val="002060"/>
                </a:solidFill>
              </a:rPr>
              <a:t>.»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147" name="Picture 3" descr="C:\Users\кал\Pictures\Рисунок21.jpg"/>
          <p:cNvPicPr>
            <a:picLocks noChangeAspect="1" noChangeArrowheads="1"/>
          </p:cNvPicPr>
          <p:nvPr/>
        </p:nvPicPr>
        <p:blipFill>
          <a:blip r:embed="rId2"/>
          <a:srcRect t="3863"/>
          <a:stretch>
            <a:fillRect/>
          </a:stretch>
        </p:blipFill>
        <p:spPr bwMode="auto">
          <a:xfrm>
            <a:off x="857224" y="1857364"/>
            <a:ext cx="7081585" cy="355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66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НАЧАЛЬНАЯ СЕЛЬСКАЯ ШКОЛА РАСПОЛАГАЛАСЬ В ОБЫЧНОЙ ИЗБЕ. </a:t>
            </a:r>
            <a:r>
              <a:rPr lang="ru-RU" sz="2400" b="1" dirty="0" smtClean="0">
                <a:solidFill>
                  <a:srgbClr val="002060"/>
                </a:solidFill>
              </a:rPr>
              <a:t>УЧЕНИКИ СИДЕЛИ НА ЛАВКАХ ВДОЛЬ ДЛИННОГО СТОЛА. ЗА ПЛОХОЕ ПРИЛЕЖАНИЕ В УЧЁБЕ И ПЛОХОЕ ПОВЕДЕНИ УЧЕНИКА МОГЛИ НАКАЗАТЬ: ПОСТАВИТЬ НА КОЛЕНИ В УГОЛ НА СУШЁНЫЙ ГОРОХ.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171" name="Picture 3" descr="C:\Users\кал\Pictures\ЦИФ ШКО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428868"/>
            <a:ext cx="5386786" cy="3720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44" y="142852"/>
            <a:ext cx="8786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УЧЕНИКАМИ БЫЛИ ТОЛЬКО МАЛЬЧИКИ 10-12 ЛЕТ. ДЕВОЧЕК СТАЛИ ПРИНИМАТЬ ШКОЛУ  ТОЛЬКО ОКОЛО 100 ЛЕТ НАЗАД. УЧЕНИЕ НАЧИНАЛОСЬ С ЗАПОМИНАНИЯ НАЗВАНИЙ БУКВ. АЗБУКУ И КНИГУ МОЛИТВ ЧИТАЛИ ВСЛУХ И УЧИЛИ НАИЗУСТЬ.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ОБЯЗАТЕЛЬНОЕ И БЕСПЛАТНОЕ ОБУЧЕНИЕ ДЕТЕЙ ВВЕЛИ ОКОЛО 80 ЛЕТ НАЗАД. ТОГДА ЖЕ ОТМЕНИЛИ И НАКАЗАНИЯ В ШКОЛАХ.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кал\Pictures\картинки\Sample Pictures\СТАРИННЫЙ БЫТ РУСИ\Scan10001000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496"/>
            <a:ext cx="4377872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C:\Users\кал\Pictures\картинки\Sample Pictures\СТАРИННЫЙ БЫТ РУСИ\Scan100010001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2"/>
            <a:ext cx="4022748" cy="3701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214290"/>
            <a:ext cx="6098144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КАКИМИ БЫЛИ ШКОЛЬНЫЕ 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ПРИНАДЛЕЖНОСТИ И ОДЕЖДА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6143644"/>
            <a:ext cx="900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НАЧАЛЬНЫЕ ШКОЛЫ ХОДИЛИ В ПОВСЕДНЕВНОЙ ОДЕЖДЕ.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кал\Pictures\картинки\Sample Pictures\СТАРИННЫЙ БЫТ РУСИ\Запамятовал! Устный счёт богданов-бельский 1895.jpg"/>
          <p:cNvPicPr>
            <a:picLocks noChangeAspect="1" noChangeArrowheads="1"/>
          </p:cNvPicPr>
          <p:nvPr/>
        </p:nvPicPr>
        <p:blipFill>
          <a:blip r:embed="rId2"/>
          <a:srcRect t="20089"/>
          <a:stretch>
            <a:fillRect/>
          </a:stretch>
        </p:blipFill>
        <p:spPr bwMode="auto">
          <a:xfrm>
            <a:off x="4714876" y="1643050"/>
            <a:ext cx="1798526" cy="4410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кал\Pictures\sch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928802"/>
            <a:ext cx="2155543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357166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ГИМНАЗИЯХ И УЧИЛИЩАХ БЫЛА ОБЯЗАТЕЛЬНАЯ СПЕЦИАЛЬНАЯ ОДЕЖДА- ФОРМА.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кал\Pictures\картинки\Sample Pictures\школьные принадлежности\форма\форма лицеистов 1811 г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3429000"/>
            <a:ext cx="1509732" cy="3218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14348" y="4572008"/>
            <a:ext cx="4143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 МАЛЬЧИКОВ ГИМНАСТЁРКА С РЕМНЁМ И БРЮКИ, ШИНЕЛЬ И ФУРАЖКА СО ЗНАЧКОМ ГИМНАЗИИ ИЛИ УЧИЛИЩА.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43" name="Picture 3" descr="C:\Users\кал\Pictures\картинки\Sample Pictures\СТАРИННЫЙ БЫТ РУСИ\студент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928670"/>
            <a:ext cx="2056109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C:\Users\кал\Pictures\681d930f2b88f0805ff9a1f2c14898d0_for_lj-20080908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142984"/>
            <a:ext cx="5000660" cy="3341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14290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ДЕВОЧКИ НОСИЛИ ОДИНАКОВЫЕ ТЁМНЫЕ ПЛАТЬЯ И  ФАРТУКИ. В ПРАЗДНИЧНЫЕ ДНИ НАДЕВАЛИ ВМЕСТО ТЁМНЫХ ФАРТУКОВ И ЛЕНТ НАРЯДНЫЕ БЕЛЫЕ.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кал\Pictures\картинки\Sample Pictures\школьные принадлежности\форма\женская семинария 1912 г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85992"/>
            <a:ext cx="3428971" cy="2189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928794" y="5643578"/>
            <a:ext cx="5214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ЖЕНСКАЯ СЕМИНАРИЯ, 191 ГОД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1267" name="Picture 3" descr="C:\Users\кал\Pictures\картинки\Sample Pictures\школьные принадлежности\форма\форма павловского  женского инстиьута 1887 г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285992"/>
            <a:ext cx="171683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357166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ЕЩЁ ОКОЛО 20 ЛЕТ НАЗАД УЧЕНИКИ ТРЕТЬЕГО КЛАССА ВСТУПАЛИ В ПИОНЕРЫ- НАДЕВАЛИ КРАСНЫЕ ПИОНЕРСКИЕ ГАЛСТУКИ И ПИОНЕРСКИЕ ЗНАЧКИ.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кал\Pictures\картинки\Sample Pictures\школьные принадлежности\форма\школьники 1950 г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928802"/>
            <a:ext cx="1406150" cy="2840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4" descr="C:\Users\кал\Pictures\2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4929222" cy="3181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3" name="Picture 5" descr="C:\Users\кал\Pictures\pion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5143512"/>
            <a:ext cx="2087058" cy="13239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4348" y="285728"/>
            <a:ext cx="7929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 </a:t>
            </a:r>
            <a:r>
              <a:rPr lang="ru-RU" sz="2000" b="1" dirty="0" smtClean="0">
                <a:solidFill>
                  <a:srgbClr val="002060"/>
                </a:solidFill>
              </a:rPr>
              <a:t>РУСИ УЧЕНИКИ ПИСАЛИ НА СЫРЫХ ГЛИНЯНЫХ ПЛИТКАХ, НА ДЕРЕВЯННЫХ ДОЩЕЧКАХ, ПОКРЫТЫХ СЛОЕМ ВОСКА, НА БЕРЕСТЕ. БУКВЫ И ЦИФРЫ ЦАРАПАЛИ ПИСАЛОМ- ЗАОСТРЁННОЙ С ОДНОГО КОНЦА ПАЛОЧКОЙ ИЗ МЕТАЛЛА ИЛИ КОСТИ. ДРУГОЙ КОНЕЦ ПИСАЛА ДЛАЛИ ПЛОСИМ, ЧТОБЫ РАЗГЛАЖИВТЬ ВОСК.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2" descr="gramota_onfima_54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2285992"/>
            <a:ext cx="3686175" cy="3686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КОГДА ИЗОБРЕЛИ БУМАГУ И ЧЕРНИЛА СТАЛИ ПИСАТЬ ГУСИНЫМИ ПЕРЬЯМИ, КОТОРЫЕ ОБМАКИВАЛИ В ЧЕРНИЛЬНИЦУ. НАПИСАННОЕ ПОСЫПАЛИ МЕЛКИМ ПЕСКОМ, ЧТОБЫ ЧЕРНИЛА БЫСТРЕЕ ВЫСЫХЛИ. ПОЗЖЕ ПЕРО БЫЛО ЗАМЕНЕНО НА ДРЕВЯННУЮ РУЧКУ СО СТАЛЬНЫМ ПЕРОМ. В ШКОЛУ НОСИЛИ ЧЕРНИЛЬНИЦЫ. ДЛЯ НИХ В ПАРТАХ ДЕЛАЛИ СПЕЦИАЛЬНЫЕ ОТВЕРСТИЯ. ПОЗЖЕ ПОЯВИЛИСЬ СОВРЕМЕННЫЕ ШАРИКОВЫЕ РУЧКИ.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4339" name="Picture 3" descr="C:\Users\кал\Pictures\5cebba7a8c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000240"/>
            <a:ext cx="3286116" cy="2464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 descr="C:\Users\кал\Pictures\______1962676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5867380" cy="3683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1" name="Picture 5" descr="C:\Users\кал\Pictures\____________365_3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643446"/>
            <a:ext cx="1643074" cy="1886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8" name="Picture 2" descr="C:\Users\кал\Pictures\0_239a3_1d29dcb1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071678"/>
            <a:ext cx="2730500" cy="1335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ДОЛГОЕ ВРЕМЯ НАЧАЛА МАТЕМАТИКИ ИЗУЧАЛИ ПО «АРИФМЕТИКЕ» МИХАИЛА ЛЕОНТЬЕВИЧА  МАГНИЦКОГО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C:\Users\кал\Pictures\МАГНИЦКИЙ 1778 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2614784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 descr="C:\Users\кал\Pictures\МАГНИ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071546"/>
            <a:ext cx="1500198" cy="2686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C:\Users\кал\Pictures\ИЗ МАГНИЦКОГ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38" y="3857628"/>
            <a:ext cx="3500462" cy="2749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5" name="Picture 5" descr="C:\Users\кал\Pictures\20060304_magnickij_arifmeti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929066"/>
            <a:ext cx="1592567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6" descr="C:\Users\кал\Pictures\z4_arifm_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1000108"/>
            <a:ext cx="3186561" cy="2639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14290"/>
            <a:ext cx="6075702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Когда и какие появились школы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429264"/>
            <a:ext cx="857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старину детей учили навыкам ведения домашнего хозяйства, крестьянского и ремесленного труда.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кал\Pictures\картинки\Sample Pictures\СТАРИННЫЙ БЫТ РУСИ\Отец научит…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2676462" cy="3449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кал\Pictures\картинки\Sample Pictures\СТАРИННЫЙ БЫТ РУСИ\Подмастерье у сапожни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928670"/>
            <a:ext cx="2786082" cy="3531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кал\Pictures\нн.jpg"/>
          <p:cNvPicPr>
            <a:picLocks noChangeAspect="1" noChangeArrowheads="1"/>
          </p:cNvPicPr>
          <p:nvPr/>
        </p:nvPicPr>
        <p:blipFill>
          <a:blip r:embed="rId4"/>
          <a:srcRect t="13263" r="44174" b="3403"/>
          <a:stretch>
            <a:fillRect/>
          </a:stretch>
        </p:blipFill>
        <p:spPr bwMode="auto">
          <a:xfrm>
            <a:off x="6000760" y="1071546"/>
            <a:ext cx="2917982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57166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РУССКИЙ ЯЗЫК УЧИЛИ ПО «ГРАММАТИКЕ»- МЕЛЕНТИЯ СМОТРИЦКОГО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C:\Users\кал\Pictures\СМОТРИЦКИЙ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285860"/>
            <a:ext cx="2799857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 descr="C:\Users\кал\Pictures\10000880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857628"/>
            <a:ext cx="192143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C:\Users\кал\Pictures\СМОТРИЦКИЙ ИЗДАНИЕ 17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500174"/>
            <a:ext cx="4818071" cy="3324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0"/>
            <a:ext cx="857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ДЛЯ НАЧАЛЬНОЙ ШКОЛЫ НАПИСАЛ УЧЕБНИКИ Л.Н. ТОЛСТОЙ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7412" name="Picture 4" descr="C:\Users\кал\Pictures\-3_1_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786190"/>
            <a:ext cx="3609967" cy="2765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3" name="Picture 5" descr="C:\Users\кал\Pictures\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000108"/>
            <a:ext cx="1905000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 descr="C:\Users\кал\Pictures\1595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14356"/>
            <a:ext cx="2638425" cy="400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5" name="Picture 7" descr="C:\Users\кал\Pictures\ЧЕРНОВИК АЗ ТО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928670"/>
            <a:ext cx="2812163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УЧЕБНИК ДЛЯ НАЧАЛЬНОЙ ШКОЛЫ НАПИСАЛ К.Д. УШИНСКИЙ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C:\Users\кал\Pictures\работа\литература\писатели\ПИСАТЕЛИ 19 В\ушинский\ушинс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2383758" cy="3097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3" descr="C:\Users\кал\Pictures\ushinskij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460248"/>
            <a:ext cx="2734236" cy="3719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C:\Users\кал\Pictures\ushinskij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071546"/>
            <a:ext cx="2721727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85728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Читать и писать на Руси стали учить около 1000 лет назад</a:t>
            </a:r>
            <a:r>
              <a:rPr lang="ru-RU" sz="2400" b="1" dirty="0" smtClean="0">
                <a:solidFill>
                  <a:srgbClr val="002060"/>
                </a:solidFill>
              </a:rPr>
              <a:t>. Книги в то время печатать ещё не умели. Их писали на выделанной тонкой коже животных- пергаменте. Листы пергамента сшивали в книги с деревянными обложками и металлическими застёжками. Каждая книга писалась около нескольких месяцев и ценилась на вес золота. </a:t>
            </a:r>
            <a:endParaRPr lang="ru-RU" sz="2400" dirty="0"/>
          </a:p>
        </p:txBody>
      </p:sp>
      <p:pic>
        <p:nvPicPr>
          <p:cNvPr id="3074" name="Picture 2" descr="C:\Users\кал\Pictures\Рисунок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928934"/>
            <a:ext cx="2916630" cy="3663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кал\Pictures\цц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357562"/>
            <a:ext cx="4905470" cy="3206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858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Для переписки книг нужны были грамотные люди. В крупных городах на учение к монахам стали брать мальчиков из зажиточных семей. Некоторые из них стали летописцами и донесли до нашего времени сведения о жизни в Древней Руси.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2" descr="ib6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2786063" cy="4057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a7f5bb79d7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488"/>
            <a:ext cx="2703505" cy="3990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28564" y="5929330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С древней истории мира начал свою летопись «Повесть временных лет» Нестор, монах одного из киевских монастырей. Её главная тема – русская земля, её защита.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cms.jpg"/>
          <p:cNvPicPr>
            <a:picLocks noChangeAspect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786314" y="142852"/>
            <a:ext cx="4176712" cy="3057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699" name="Рисунок 2" descr="slovo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42672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85720" y="4357694"/>
            <a:ext cx="85725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  <a:cs typeface="+mn-cs"/>
              </a:rPr>
              <a:t>В летописи «Слово о полку Игореве» рассказывается о самовольном походе на половцев новгород-северского князя Игоря. Его войско разбито, а сам Игорь попал в плен. Автор «Слова» скорбит о павших воинах и призывает русских князей к единству, чтобы общими усилиями под предводительством Великого князя дать отпор «степи».</a:t>
            </a:r>
            <a:endParaRPr lang="ru-RU" sz="2400" b="1" dirty="0">
              <a:solidFill>
                <a:srgbClr val="00206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BerGr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571480"/>
            <a:ext cx="3609975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3" name="Рисунок 2" descr="gramota_onfima_54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00042"/>
            <a:ext cx="3686175" cy="3686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20" y="4714884"/>
            <a:ext cx="88582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+mn-cs"/>
              </a:rPr>
              <a:t>Первую школу 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+mn-cs"/>
              </a:rPr>
              <a:t>для детей дружинников и священнослужителей организовал князь Владимир в Киеве. 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+mn-cs"/>
              </a:rPr>
              <a:t>Археологи нашли в Новгороде целую пачку упражнений мальчика Онфима, учившегося почти 800 лет назад, Среди них алфавит, склады и даже рисунки</a:t>
            </a:r>
            <a:endParaRPr lang="ru-RU" sz="2400" b="1" dirty="0">
              <a:solidFill>
                <a:srgbClr val="00206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892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300 лет назад стали открываться первые школы: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</a:rPr>
              <a:t>уховные- для обучения детей священников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ц</a:t>
            </a:r>
            <a:r>
              <a:rPr lang="ru-RU" sz="2400" b="1" dirty="0" smtClean="0">
                <a:solidFill>
                  <a:srgbClr val="002060"/>
                </a:solidFill>
              </a:rPr>
              <a:t>ифирные- для подготовки способных детей к учёбе в гимназиях и лицеях.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3315" name="Picture 3" descr="C:\Users\кал\Pictures\ДУХОВНАЯ ШКОЛА В РЯЗА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5037" y="3071810"/>
            <a:ext cx="5668963" cy="3621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000496" y="6072206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ДУХОВНАЯ ШКОЛА В РЯЗАНЕ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3316" name="Picture 4" descr="C:\Users\кал\Pictures\ЦИФИРНАЯ ШКОЛА, В КОТОР УЧИЛСЯ БАЖ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4864100" cy="3230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500562" y="1571612"/>
            <a:ext cx="3071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ЗДАНИЕ ЦИФЕРНОЙ ШКОЛЫ, ГДЕ УЧИЛСЯ П.БАЖОВ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0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Образованием дворянских детей занимались домашние учителя и приезжие иностранцы- гувернантки и гувернёры, которые обучали их французскому языку.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кал\Pictures\картинки\Sample Pictures\СТАРИННЫЙ БЫТ РУСИ\«Приезд гувернантки в купеческий дом». Фрагмент. в.перов 18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57298"/>
            <a:ext cx="4643470" cy="3852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85852" y="5500702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</a:rPr>
              <a:t>Приезд гувернантки в купеческий дом»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В.Перов, 1886 год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1500174"/>
            <a:ext cx="5572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При церквях в городах и сёлах стали открываться для детей начальные школы. В них два или четыре года учили детей </a:t>
            </a:r>
            <a:r>
              <a:rPr lang="ru-RU" sz="2400" b="1" dirty="0" smtClean="0">
                <a:solidFill>
                  <a:srgbClr val="002060"/>
                </a:solidFill>
              </a:rPr>
              <a:t>Закону Божьему, чтению, письму и арифметике.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кал\Pictures\картинки\Sample Pictures\СТАРИННЫЙ БЫТ РУСИ\Запамятовал! Устный счёт богданов-бельский 18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61263"/>
            <a:ext cx="2014541" cy="6181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28728" y="5715016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«Запамятовал! Устный счёт»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Богданов-Бельский, 1895 год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714</Words>
  <PresentationFormat>Экран (4:3)</PresentationFormat>
  <Paragraphs>41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кал</cp:lastModifiedBy>
  <cp:revision>48</cp:revision>
  <dcterms:created xsi:type="dcterms:W3CDTF">2010-05-12T16:04:01Z</dcterms:created>
  <dcterms:modified xsi:type="dcterms:W3CDTF">2010-05-23T19:19:54Z</dcterms:modified>
</cp:coreProperties>
</file>